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54"/>
  </p:notesMasterIdLst>
  <p:sldIdLst>
    <p:sldId id="269" r:id="rId2"/>
    <p:sldId id="332" r:id="rId3"/>
    <p:sldId id="307" r:id="rId4"/>
    <p:sldId id="256" r:id="rId5"/>
    <p:sldId id="257" r:id="rId6"/>
    <p:sldId id="270" r:id="rId7"/>
    <p:sldId id="324" r:id="rId8"/>
    <p:sldId id="321" r:id="rId9"/>
    <p:sldId id="322" r:id="rId10"/>
    <p:sldId id="323" r:id="rId11"/>
    <p:sldId id="325" r:id="rId12"/>
    <p:sldId id="262" r:id="rId13"/>
    <p:sldId id="261" r:id="rId14"/>
    <p:sldId id="266" r:id="rId15"/>
    <p:sldId id="326" r:id="rId16"/>
    <p:sldId id="278" r:id="rId17"/>
    <p:sldId id="279" r:id="rId18"/>
    <p:sldId id="283" r:id="rId19"/>
    <p:sldId id="280" r:id="rId20"/>
    <p:sldId id="281" r:id="rId21"/>
    <p:sldId id="284" r:id="rId22"/>
    <p:sldId id="282" r:id="rId23"/>
    <p:sldId id="285" r:id="rId24"/>
    <p:sldId id="286" r:id="rId25"/>
    <p:sldId id="287" r:id="rId26"/>
    <p:sldId id="288" r:id="rId27"/>
    <p:sldId id="327" r:id="rId28"/>
    <p:sldId id="289" r:id="rId29"/>
    <p:sldId id="328" r:id="rId30"/>
    <p:sldId id="290" r:id="rId31"/>
    <p:sldId id="268" r:id="rId32"/>
    <p:sldId id="271" r:id="rId33"/>
    <p:sldId id="272" r:id="rId34"/>
    <p:sldId id="302" r:id="rId35"/>
    <p:sldId id="303" r:id="rId36"/>
    <p:sldId id="304" r:id="rId37"/>
    <p:sldId id="330" r:id="rId38"/>
    <p:sldId id="333" r:id="rId39"/>
    <p:sldId id="331" r:id="rId40"/>
    <p:sldId id="291" r:id="rId41"/>
    <p:sldId id="294" r:id="rId42"/>
    <p:sldId id="295" r:id="rId43"/>
    <p:sldId id="292" r:id="rId44"/>
    <p:sldId id="296" r:id="rId45"/>
    <p:sldId id="319" r:id="rId46"/>
    <p:sldId id="297" r:id="rId47"/>
    <p:sldId id="293" r:id="rId48"/>
    <p:sldId id="299" r:id="rId49"/>
    <p:sldId id="329" r:id="rId50"/>
    <p:sldId id="301" r:id="rId51"/>
    <p:sldId id="300" r:id="rId52"/>
    <p:sldId id="320" r:id="rId5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9D9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834" y="60"/>
      </p:cViewPr>
      <p:guideLst>
        <p:guide orient="horz" pos="2160"/>
        <p:guide pos="3840"/>
      </p:guideLst>
    </p:cSldViewPr>
  </p:slideViewPr>
  <p:notesTextViewPr>
    <p:cViewPr>
      <p:scale>
        <a:sx n="1" d="1"/>
        <a:sy n="1" d="1"/>
      </p:scale>
      <p:origin x="0" y="0"/>
    </p:cViewPr>
  </p:notesTextViewPr>
  <p:gridSpacing cx="36004" cy="36004"/>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5C1A9D-9566-4573-8DCB-43D2F320E607}" type="datetimeFigureOut">
              <a:rPr lang="en-US" smtClean="0"/>
              <a:t>7/16/2018</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7A8C0F-1158-4215-9688-A56C4D0BCF2F}" type="slidenum">
              <a:rPr lang="en-US" smtClean="0"/>
              <a:t>‹#›</a:t>
            </a:fld>
            <a:endParaRPr lang="en-US"/>
          </a:p>
        </p:txBody>
      </p:sp>
    </p:spTree>
    <p:extLst>
      <p:ext uri="{BB962C8B-B14F-4D97-AF65-F5344CB8AC3E}">
        <p14:creationId xmlns:p14="http://schemas.microsoft.com/office/powerpoint/2010/main" val="12800370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33D312A-7280-4ECE-B4D9-DC45DBDFD7CF}" type="datetime1">
              <a:rPr lang="en-US" smtClean="0"/>
              <a:t>7/16/2018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4C6404-DD52-4D30-ADD7-3912C3BB633F}" type="slidenum">
              <a:rPr lang="en-US" smtClean="0"/>
              <a:t>‹#›</a:t>
            </a:fld>
            <a:endParaRPr lang="en-US"/>
          </a:p>
        </p:txBody>
      </p:sp>
    </p:spTree>
    <p:extLst>
      <p:ext uri="{BB962C8B-B14F-4D97-AF65-F5344CB8AC3E}">
        <p14:creationId xmlns:p14="http://schemas.microsoft.com/office/powerpoint/2010/main" val="37156582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7557822-9181-4A2D-9146-9137F9D7B9D8}" type="datetime1">
              <a:rPr lang="en-US" smtClean="0"/>
              <a:t>7/16/2018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4C6404-DD52-4D30-ADD7-3912C3BB633F}" type="slidenum">
              <a:rPr lang="en-US" smtClean="0"/>
              <a:t>‹#›</a:t>
            </a:fld>
            <a:endParaRPr lang="en-US"/>
          </a:p>
        </p:txBody>
      </p:sp>
    </p:spTree>
    <p:extLst>
      <p:ext uri="{BB962C8B-B14F-4D97-AF65-F5344CB8AC3E}">
        <p14:creationId xmlns:p14="http://schemas.microsoft.com/office/powerpoint/2010/main" val="9786882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8C37D37-8C19-48EF-B9CD-1EE50E1333C1}" type="datetime1">
              <a:rPr lang="en-US" smtClean="0"/>
              <a:t>7/16/2018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4C6404-DD52-4D30-ADD7-3912C3BB633F}" type="slidenum">
              <a:rPr lang="en-US" smtClean="0"/>
              <a:t>‹#›</a:t>
            </a:fld>
            <a:endParaRPr lang="en-US"/>
          </a:p>
        </p:txBody>
      </p:sp>
    </p:spTree>
    <p:extLst>
      <p:ext uri="{BB962C8B-B14F-4D97-AF65-F5344CB8AC3E}">
        <p14:creationId xmlns:p14="http://schemas.microsoft.com/office/powerpoint/2010/main" val="201256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4380D9A-289A-4FB4-9CD7-D2C00E50A1B3}" type="datetime1">
              <a:rPr lang="en-US" smtClean="0"/>
              <a:t>7/16/2018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4C6404-DD52-4D30-ADD7-3912C3BB633F}" type="slidenum">
              <a:rPr lang="en-US" smtClean="0"/>
              <a:t>‹#›</a:t>
            </a:fld>
            <a:endParaRPr lang="en-US"/>
          </a:p>
        </p:txBody>
      </p:sp>
    </p:spTree>
    <p:extLst>
      <p:ext uri="{BB962C8B-B14F-4D97-AF65-F5344CB8AC3E}">
        <p14:creationId xmlns:p14="http://schemas.microsoft.com/office/powerpoint/2010/main" val="12170614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4810217-1E7F-4A5D-8FFE-E0AF4052C268}" type="datetime1">
              <a:rPr lang="en-US" smtClean="0"/>
              <a:t>7/16/2018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4C6404-DD52-4D30-ADD7-3912C3BB633F}" type="slidenum">
              <a:rPr lang="en-US" smtClean="0"/>
              <a:t>‹#›</a:t>
            </a:fld>
            <a:endParaRPr lang="en-US"/>
          </a:p>
        </p:txBody>
      </p:sp>
    </p:spTree>
    <p:extLst>
      <p:ext uri="{BB962C8B-B14F-4D97-AF65-F5344CB8AC3E}">
        <p14:creationId xmlns:p14="http://schemas.microsoft.com/office/powerpoint/2010/main" val="15712456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A624A30-2E05-402C-A8DE-C49519D39855}" type="datetime1">
              <a:rPr lang="en-US" smtClean="0"/>
              <a:t>7/16/2018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4C6404-DD52-4D30-ADD7-3912C3BB633F}" type="slidenum">
              <a:rPr lang="en-US" smtClean="0"/>
              <a:t>‹#›</a:t>
            </a:fld>
            <a:endParaRPr lang="en-US"/>
          </a:p>
        </p:txBody>
      </p:sp>
    </p:spTree>
    <p:extLst>
      <p:ext uri="{BB962C8B-B14F-4D97-AF65-F5344CB8AC3E}">
        <p14:creationId xmlns:p14="http://schemas.microsoft.com/office/powerpoint/2010/main" val="1363991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CD21F8A-92B5-4834-8B0A-0B069B2F2650}" type="datetime1">
              <a:rPr lang="en-US" smtClean="0"/>
              <a:t>7/16/2018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4C6404-DD52-4D30-ADD7-3912C3BB633F}" type="slidenum">
              <a:rPr lang="en-US" smtClean="0"/>
              <a:t>‹#›</a:t>
            </a:fld>
            <a:endParaRPr lang="en-US"/>
          </a:p>
        </p:txBody>
      </p:sp>
    </p:spTree>
    <p:extLst>
      <p:ext uri="{BB962C8B-B14F-4D97-AF65-F5344CB8AC3E}">
        <p14:creationId xmlns:p14="http://schemas.microsoft.com/office/powerpoint/2010/main" val="19776306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D065FA2-B35A-4EE3-AAF2-2BCC891BB4C0}" type="datetime1">
              <a:rPr lang="en-US" smtClean="0"/>
              <a:t>7/16/2018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4C6404-DD52-4D30-ADD7-3912C3BB633F}" type="slidenum">
              <a:rPr lang="en-US" smtClean="0"/>
              <a:t>‹#›</a:t>
            </a:fld>
            <a:endParaRPr lang="en-US"/>
          </a:p>
        </p:txBody>
      </p:sp>
    </p:spTree>
    <p:extLst>
      <p:ext uri="{BB962C8B-B14F-4D97-AF65-F5344CB8AC3E}">
        <p14:creationId xmlns:p14="http://schemas.microsoft.com/office/powerpoint/2010/main" val="20078079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39AFDD-AA71-4AF9-BAF2-0C6D30A8BB30}" type="datetime1">
              <a:rPr lang="en-US" smtClean="0"/>
              <a:t>7/16/2018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4C6404-DD52-4D30-ADD7-3912C3BB633F}" type="slidenum">
              <a:rPr lang="en-US" smtClean="0"/>
              <a:t>‹#›</a:t>
            </a:fld>
            <a:endParaRPr lang="en-US"/>
          </a:p>
        </p:txBody>
      </p:sp>
    </p:spTree>
    <p:extLst>
      <p:ext uri="{BB962C8B-B14F-4D97-AF65-F5344CB8AC3E}">
        <p14:creationId xmlns:p14="http://schemas.microsoft.com/office/powerpoint/2010/main" val="1868449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2621944-A57B-44B1-A812-648133DB4F6D}" type="datetime1">
              <a:rPr lang="en-US" smtClean="0"/>
              <a:t>7/16/2018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4C6404-DD52-4D30-ADD7-3912C3BB633F}" type="slidenum">
              <a:rPr lang="en-US" smtClean="0"/>
              <a:t>‹#›</a:t>
            </a:fld>
            <a:endParaRPr lang="en-US"/>
          </a:p>
        </p:txBody>
      </p:sp>
    </p:spTree>
    <p:extLst>
      <p:ext uri="{BB962C8B-B14F-4D97-AF65-F5344CB8AC3E}">
        <p14:creationId xmlns:p14="http://schemas.microsoft.com/office/powerpoint/2010/main" val="21036579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27C3357-01D0-43F0-9111-AD0453A8A2CE}" type="datetime1">
              <a:rPr lang="en-US" smtClean="0"/>
              <a:t>7/16/2018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4C6404-DD52-4D30-ADD7-3912C3BB633F}" type="slidenum">
              <a:rPr lang="en-US" smtClean="0"/>
              <a:t>‹#›</a:t>
            </a:fld>
            <a:endParaRPr lang="en-US"/>
          </a:p>
        </p:txBody>
      </p:sp>
    </p:spTree>
    <p:extLst>
      <p:ext uri="{BB962C8B-B14F-4D97-AF65-F5344CB8AC3E}">
        <p14:creationId xmlns:p14="http://schemas.microsoft.com/office/powerpoint/2010/main" val="15012512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E27C67-5898-42BE-89D8-9C7AA18E612C}" type="datetime1">
              <a:rPr lang="en-US" smtClean="0"/>
              <a:t>7/16/2018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4C6404-DD52-4D30-ADD7-3912C3BB633F}" type="slidenum">
              <a:rPr lang="en-US" smtClean="0"/>
              <a:t>‹#›</a:t>
            </a:fld>
            <a:endParaRPr lang="en-US"/>
          </a:p>
        </p:txBody>
      </p:sp>
    </p:spTree>
    <p:extLst>
      <p:ext uri="{BB962C8B-B14F-4D97-AF65-F5344CB8AC3E}">
        <p14:creationId xmlns:p14="http://schemas.microsoft.com/office/powerpoint/2010/main" val="2526948956"/>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123rf.com/photo_10825958_rocket-on-a-white-background-vector-illustration.html" TargetMode="Externa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123rf.com/photo_10825958_rocket-on-a-white-background-vector-illustration.html" TargetMode="Externa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123rf.com/photo_10825958_rocket-on-a-white-background-vector-illustration.html" TargetMode="Externa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123rf.com/photo_10825958_rocket-on-a-white-background-vector-illustration.html" TargetMode="Externa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123rf.com/photo_10825958_rocket-on-a-white-background-vector-illustration.html" TargetMode="Externa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123rf.com/photo_10825958_rocket-on-a-white-background-vector-illustration.html" TargetMode="Externa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123rf.com/photo_10825958_rocket-on-a-white-background-vector-illustration.html" TargetMode="Externa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123rf.com/photo_10825958_rocket-on-a-white-background-vector-illustration.html" TargetMode="Externa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123rf.com/photo_10825958_rocket-on-a-white-background-vector-illustration.html"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59496" y="1772816"/>
            <a:ext cx="4959823" cy="1538883"/>
          </a:xfrm>
          <a:prstGeom prst="rect">
            <a:avLst/>
          </a:prstGeom>
          <a:noFill/>
        </p:spPr>
        <p:txBody>
          <a:bodyPr wrap="square" rtlCol="0">
            <a:spAutoFit/>
          </a:bodyPr>
          <a:lstStyle/>
          <a:p>
            <a:pPr algn="ctr"/>
            <a:r>
              <a:rPr lang="en-US" sz="5400" dirty="0"/>
              <a:t>Motion</a:t>
            </a:r>
          </a:p>
          <a:p>
            <a:pPr algn="ctr"/>
            <a:r>
              <a:rPr lang="en-US" sz="4000" dirty="0">
                <a:solidFill>
                  <a:srgbClr val="0070C0"/>
                </a:solidFill>
              </a:rPr>
              <a:t>Newton’s Laws</a:t>
            </a:r>
          </a:p>
        </p:txBody>
      </p:sp>
      <p:sp>
        <p:nvSpPr>
          <p:cNvPr id="4" name="Slide Number Placeholder 3"/>
          <p:cNvSpPr>
            <a:spLocks noGrp="1"/>
          </p:cNvSpPr>
          <p:nvPr>
            <p:ph type="sldNum" sz="quarter" idx="12"/>
          </p:nvPr>
        </p:nvSpPr>
        <p:spPr/>
        <p:txBody>
          <a:bodyPr/>
          <a:lstStyle/>
          <a:p>
            <a:fld id="{E24C6404-DD52-4D30-ADD7-3912C3BB633F}" type="slidenum">
              <a:rPr lang="en-US" smtClean="0"/>
              <a:t>1</a:t>
            </a:fld>
            <a:endParaRPr lang="en-US"/>
          </a:p>
        </p:txBody>
      </p:sp>
      <p:sp>
        <p:nvSpPr>
          <p:cNvPr id="6" name="TextBox 5">
            <a:extLst>
              <a:ext uri="{FF2B5EF4-FFF2-40B4-BE49-F238E27FC236}">
                <a16:creationId xmlns:a16="http://schemas.microsoft.com/office/drawing/2014/main" id="{CB1B05EE-7D54-4B45-9033-CADBB9C30BAD}"/>
              </a:ext>
            </a:extLst>
          </p:cNvPr>
          <p:cNvSpPr txBox="1"/>
          <p:nvPr/>
        </p:nvSpPr>
        <p:spPr>
          <a:xfrm>
            <a:off x="2351584" y="4293096"/>
            <a:ext cx="3311237" cy="954107"/>
          </a:xfrm>
          <a:prstGeom prst="rect">
            <a:avLst/>
          </a:prstGeom>
          <a:noFill/>
        </p:spPr>
        <p:txBody>
          <a:bodyPr wrap="square" rtlCol="0">
            <a:spAutoFit/>
          </a:bodyPr>
          <a:lstStyle/>
          <a:p>
            <a:pPr algn="ctr"/>
            <a:r>
              <a:rPr lang="en-US" sz="2800" b="1" dirty="0" err="1"/>
              <a:t>LabRat</a:t>
            </a:r>
            <a:r>
              <a:rPr lang="en-US" sz="2800" b="1" dirty="0"/>
              <a:t> Scientific</a:t>
            </a:r>
          </a:p>
          <a:p>
            <a:pPr algn="ctr"/>
            <a:r>
              <a:rPr lang="en-US" sz="2800" b="1" dirty="0"/>
              <a:t>© 2018</a:t>
            </a:r>
          </a:p>
        </p:txBody>
      </p:sp>
      <p:pic>
        <p:nvPicPr>
          <p:cNvPr id="8" name="Picture 7">
            <a:extLst>
              <a:ext uri="{FF2B5EF4-FFF2-40B4-BE49-F238E27FC236}">
                <a16:creationId xmlns:a16="http://schemas.microsoft.com/office/drawing/2014/main" id="{D1D4652C-A84E-46E6-BA75-047F6D8429B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32103" y="1206046"/>
            <a:ext cx="3093763" cy="3756711"/>
          </a:xfrm>
          <a:prstGeom prst="rect">
            <a:avLst/>
          </a:prstGeom>
        </p:spPr>
      </p:pic>
      <p:sp>
        <p:nvSpPr>
          <p:cNvPr id="5" name="TextBox 4">
            <a:extLst>
              <a:ext uri="{FF2B5EF4-FFF2-40B4-BE49-F238E27FC236}">
                <a16:creationId xmlns:a16="http://schemas.microsoft.com/office/drawing/2014/main" id="{D5BCCEA9-42F5-4390-8BD8-28AE94230A96}"/>
              </a:ext>
            </a:extLst>
          </p:cNvPr>
          <p:cNvSpPr txBox="1"/>
          <p:nvPr/>
        </p:nvSpPr>
        <p:spPr>
          <a:xfrm>
            <a:off x="7455423" y="5367166"/>
            <a:ext cx="2384993" cy="584775"/>
          </a:xfrm>
          <a:prstGeom prst="rect">
            <a:avLst/>
          </a:prstGeom>
          <a:noFill/>
        </p:spPr>
        <p:txBody>
          <a:bodyPr wrap="square" rtlCol="0">
            <a:spAutoFit/>
          </a:bodyPr>
          <a:lstStyle/>
          <a:p>
            <a:pPr algn="ctr"/>
            <a:r>
              <a:rPr lang="en-US" sz="3200" dirty="0"/>
              <a:t>F = Ma</a:t>
            </a:r>
          </a:p>
        </p:txBody>
      </p:sp>
    </p:spTree>
    <p:extLst>
      <p:ext uri="{BB962C8B-B14F-4D97-AF65-F5344CB8AC3E}">
        <p14:creationId xmlns:p14="http://schemas.microsoft.com/office/powerpoint/2010/main" val="1280261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7E73877-22CA-46B8-A356-CC46FD678047}"/>
              </a:ext>
            </a:extLst>
          </p:cNvPr>
          <p:cNvSpPr>
            <a:spLocks noGrp="1"/>
          </p:cNvSpPr>
          <p:nvPr>
            <p:ph type="sldNum" sz="quarter" idx="12"/>
          </p:nvPr>
        </p:nvSpPr>
        <p:spPr/>
        <p:txBody>
          <a:bodyPr/>
          <a:lstStyle/>
          <a:p>
            <a:fld id="{E24C6404-DD52-4D30-ADD7-3912C3BB633F}" type="slidenum">
              <a:rPr lang="en-US" smtClean="0"/>
              <a:t>10</a:t>
            </a:fld>
            <a:endParaRPr lang="en-US"/>
          </a:p>
        </p:txBody>
      </p:sp>
      <p:sp>
        <p:nvSpPr>
          <p:cNvPr id="7" name="TextBox 6">
            <a:extLst>
              <a:ext uri="{FF2B5EF4-FFF2-40B4-BE49-F238E27FC236}">
                <a16:creationId xmlns:a16="http://schemas.microsoft.com/office/drawing/2014/main" id="{68E414A0-4ACD-4E44-94FE-9DFDE5729AE4}"/>
              </a:ext>
            </a:extLst>
          </p:cNvPr>
          <p:cNvSpPr txBox="1"/>
          <p:nvPr/>
        </p:nvSpPr>
        <p:spPr>
          <a:xfrm>
            <a:off x="605043" y="1196752"/>
            <a:ext cx="4176464" cy="1384995"/>
          </a:xfrm>
          <a:prstGeom prst="rect">
            <a:avLst/>
          </a:prstGeom>
          <a:noFill/>
        </p:spPr>
        <p:txBody>
          <a:bodyPr wrap="square" rtlCol="0">
            <a:spAutoFit/>
          </a:bodyPr>
          <a:lstStyle/>
          <a:p>
            <a:r>
              <a:rPr lang="en-US" sz="2800" dirty="0"/>
              <a:t>What happens if we quickly pull the table out from under the vase? </a:t>
            </a:r>
          </a:p>
        </p:txBody>
      </p:sp>
      <p:sp>
        <p:nvSpPr>
          <p:cNvPr id="8" name="TextBox 7">
            <a:extLst>
              <a:ext uri="{FF2B5EF4-FFF2-40B4-BE49-F238E27FC236}">
                <a16:creationId xmlns:a16="http://schemas.microsoft.com/office/drawing/2014/main" id="{611E55CE-1DF6-4345-946C-1D0985686E25}"/>
              </a:ext>
            </a:extLst>
          </p:cNvPr>
          <p:cNvSpPr txBox="1"/>
          <p:nvPr/>
        </p:nvSpPr>
        <p:spPr>
          <a:xfrm>
            <a:off x="609630" y="2780928"/>
            <a:ext cx="4176464" cy="1384995"/>
          </a:xfrm>
          <a:prstGeom prst="rect">
            <a:avLst/>
          </a:prstGeom>
          <a:noFill/>
        </p:spPr>
        <p:txBody>
          <a:bodyPr wrap="square" rtlCol="0">
            <a:spAutoFit/>
          </a:bodyPr>
          <a:lstStyle/>
          <a:p>
            <a:r>
              <a:rPr lang="en-US" sz="2800" dirty="0"/>
              <a:t>First, the forces acting on the vase become unbalanced...</a:t>
            </a:r>
          </a:p>
        </p:txBody>
      </p:sp>
      <p:grpSp>
        <p:nvGrpSpPr>
          <p:cNvPr id="11" name="Group 10">
            <a:extLst>
              <a:ext uri="{FF2B5EF4-FFF2-40B4-BE49-F238E27FC236}">
                <a16:creationId xmlns:a16="http://schemas.microsoft.com/office/drawing/2014/main" id="{41BC1902-8BB6-4C4D-87B7-ECAAD061B0B6}"/>
              </a:ext>
            </a:extLst>
          </p:cNvPr>
          <p:cNvGrpSpPr/>
          <p:nvPr/>
        </p:nvGrpSpPr>
        <p:grpSpPr>
          <a:xfrm>
            <a:off x="4871864" y="2620330"/>
            <a:ext cx="5857242" cy="3793170"/>
            <a:chOff x="4871864" y="2620330"/>
            <a:chExt cx="5857242" cy="3793170"/>
          </a:xfrm>
        </p:grpSpPr>
        <p:pic>
          <p:nvPicPr>
            <p:cNvPr id="4" name="Picture 3">
              <a:extLst>
                <a:ext uri="{FF2B5EF4-FFF2-40B4-BE49-F238E27FC236}">
                  <a16:creationId xmlns:a16="http://schemas.microsoft.com/office/drawing/2014/main" id="{3569F232-9C8E-4826-9922-83BA248806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71864" y="2620330"/>
              <a:ext cx="5857242" cy="3793170"/>
            </a:xfrm>
            <a:prstGeom prst="rect">
              <a:avLst/>
            </a:prstGeom>
          </p:spPr>
        </p:pic>
        <p:sp>
          <p:nvSpPr>
            <p:cNvPr id="9" name="Arrow: Down 8">
              <a:extLst>
                <a:ext uri="{FF2B5EF4-FFF2-40B4-BE49-F238E27FC236}">
                  <a16:creationId xmlns:a16="http://schemas.microsoft.com/office/drawing/2014/main" id="{9165035D-FF03-4278-953E-6B2D61F17F51}"/>
                </a:ext>
              </a:extLst>
            </p:cNvPr>
            <p:cNvSpPr/>
            <p:nvPr/>
          </p:nvSpPr>
          <p:spPr>
            <a:xfrm rot="10800000">
              <a:off x="7585484" y="3444187"/>
              <a:ext cx="778768" cy="1241425"/>
            </a:xfrm>
            <a:prstGeom prst="downArrow">
              <a:avLst>
                <a:gd name="adj1" fmla="val 31062"/>
                <a:gd name="adj2" fmla="val 74620"/>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 name="Group 9">
            <a:extLst>
              <a:ext uri="{FF2B5EF4-FFF2-40B4-BE49-F238E27FC236}">
                <a16:creationId xmlns:a16="http://schemas.microsoft.com/office/drawing/2014/main" id="{19C5642D-DB4F-4484-B7DC-B00B5F90945E}"/>
              </a:ext>
            </a:extLst>
          </p:cNvPr>
          <p:cNvGrpSpPr/>
          <p:nvPr/>
        </p:nvGrpSpPr>
        <p:grpSpPr>
          <a:xfrm>
            <a:off x="7391450" y="1562100"/>
            <a:ext cx="1218456" cy="1866900"/>
            <a:chOff x="7391450" y="1562100"/>
            <a:chExt cx="1218456" cy="1866900"/>
          </a:xfrm>
        </p:grpSpPr>
        <p:pic>
          <p:nvPicPr>
            <p:cNvPr id="6" name="Picture 5">
              <a:extLst>
                <a:ext uri="{FF2B5EF4-FFF2-40B4-BE49-F238E27FC236}">
                  <a16:creationId xmlns:a16="http://schemas.microsoft.com/office/drawing/2014/main" id="{BE3A015E-2449-42EA-9F61-0D8AF9EFFCD9}"/>
                </a:ext>
              </a:extLst>
            </p:cNvPr>
            <p:cNvPicPr>
              <a:picLocks noChangeAspect="1"/>
            </p:cNvPicPr>
            <p:nvPr/>
          </p:nvPicPr>
          <p:blipFill rotWithShape="1">
            <a:blip r:embed="rId3">
              <a:extLst>
                <a:ext uri="{28A0092B-C50C-407E-A947-70E740481C1C}">
                  <a14:useLocalDpi xmlns:a14="http://schemas.microsoft.com/office/drawing/2010/main" val="0"/>
                </a:ext>
              </a:extLst>
            </a:blip>
            <a:srcRect l="18900" r="17139"/>
            <a:stretch/>
          </p:blipFill>
          <p:spPr>
            <a:xfrm>
              <a:off x="7391450" y="1562100"/>
              <a:ext cx="1218456" cy="1866900"/>
            </a:xfrm>
            <a:prstGeom prst="rect">
              <a:avLst/>
            </a:prstGeom>
          </p:spPr>
        </p:pic>
        <p:sp>
          <p:nvSpPr>
            <p:cNvPr id="3" name="Arrow: Down 2">
              <a:extLst>
                <a:ext uri="{FF2B5EF4-FFF2-40B4-BE49-F238E27FC236}">
                  <a16:creationId xmlns:a16="http://schemas.microsoft.com/office/drawing/2014/main" id="{44BB3DEB-ECFF-4CFC-953C-AF69745C929F}"/>
                </a:ext>
              </a:extLst>
            </p:cNvPr>
            <p:cNvSpPr/>
            <p:nvPr/>
          </p:nvSpPr>
          <p:spPr>
            <a:xfrm>
              <a:off x="7572164" y="2079563"/>
              <a:ext cx="778768" cy="1241425"/>
            </a:xfrm>
            <a:prstGeom prst="downArrow">
              <a:avLst>
                <a:gd name="adj1" fmla="val 31062"/>
                <a:gd name="adj2" fmla="val 7462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 name="Rectangle 11">
            <a:extLst>
              <a:ext uri="{FF2B5EF4-FFF2-40B4-BE49-F238E27FC236}">
                <a16:creationId xmlns:a16="http://schemas.microsoft.com/office/drawing/2014/main" id="{935C15DA-7BB0-494D-B872-C78D5D5F56C3}"/>
              </a:ext>
            </a:extLst>
          </p:cNvPr>
          <p:cNvSpPr/>
          <p:nvPr/>
        </p:nvSpPr>
        <p:spPr>
          <a:xfrm>
            <a:off x="2302267" y="224644"/>
            <a:ext cx="7772400" cy="646331"/>
          </a:xfrm>
          <a:prstGeom prst="rect">
            <a:avLst/>
          </a:prstGeom>
        </p:spPr>
        <p:txBody>
          <a:bodyPr wrap="square">
            <a:spAutoFit/>
          </a:bodyPr>
          <a:lstStyle/>
          <a:p>
            <a:pPr algn="ctr"/>
            <a:r>
              <a:rPr lang="en-US" sz="3600" dirty="0">
                <a:solidFill>
                  <a:srgbClr val="FF0000"/>
                </a:solidFill>
              </a:rPr>
              <a:t>Newton’s First Law</a:t>
            </a:r>
          </a:p>
        </p:txBody>
      </p:sp>
      <p:sp>
        <p:nvSpPr>
          <p:cNvPr id="13" name="TextBox 12">
            <a:extLst>
              <a:ext uri="{FF2B5EF4-FFF2-40B4-BE49-F238E27FC236}">
                <a16:creationId xmlns:a16="http://schemas.microsoft.com/office/drawing/2014/main" id="{EDBC5B3D-5C45-4A46-97A0-D8C6F5A3E572}"/>
              </a:ext>
            </a:extLst>
          </p:cNvPr>
          <p:cNvSpPr txBox="1"/>
          <p:nvPr/>
        </p:nvSpPr>
        <p:spPr>
          <a:xfrm>
            <a:off x="587387" y="4365104"/>
            <a:ext cx="4633241" cy="1815882"/>
          </a:xfrm>
          <a:prstGeom prst="rect">
            <a:avLst/>
          </a:prstGeom>
          <a:noFill/>
        </p:spPr>
        <p:txBody>
          <a:bodyPr wrap="square" rtlCol="0">
            <a:spAutoFit/>
          </a:bodyPr>
          <a:lstStyle/>
          <a:p>
            <a:r>
              <a:rPr lang="en-US" sz="2800" dirty="0"/>
              <a:t>Then the vase reacts to the unbalanced forces and begins to move in the direction of the remaining force – downward.</a:t>
            </a:r>
          </a:p>
        </p:txBody>
      </p:sp>
    </p:spTree>
    <p:extLst>
      <p:ext uri="{BB962C8B-B14F-4D97-AF65-F5344CB8AC3E}">
        <p14:creationId xmlns:p14="http://schemas.microsoft.com/office/powerpoint/2010/main" val="34214146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2" fill="hold" nodeType="clickEffect">
                                  <p:stCondLst>
                                    <p:cond delay="0"/>
                                  </p:stCondLst>
                                  <p:childTnLst>
                                    <p:anim calcmode="lin" valueType="num">
                                      <p:cBhvr additive="base">
                                        <p:cTn id="6" dur="500"/>
                                        <p:tgtEl>
                                          <p:spTgt spid="11"/>
                                        </p:tgtEl>
                                        <p:attrNameLst>
                                          <p:attrName>ppt_x</p:attrName>
                                        </p:attrNameLst>
                                      </p:cBhvr>
                                      <p:tavLst>
                                        <p:tav tm="0">
                                          <p:val>
                                            <p:strVal val="ppt_x"/>
                                          </p:val>
                                        </p:tav>
                                        <p:tav tm="100000">
                                          <p:val>
                                            <p:strVal val="1+ppt_w/2"/>
                                          </p:val>
                                        </p:tav>
                                      </p:tavLst>
                                    </p:anim>
                                    <p:anim calcmode="lin" valueType="num">
                                      <p:cBhvr additive="base">
                                        <p:cTn id="7" dur="500"/>
                                        <p:tgtEl>
                                          <p:spTgt spid="11"/>
                                        </p:tgtEl>
                                        <p:attrNameLst>
                                          <p:attrName>ppt_y</p:attrName>
                                        </p:attrNameLst>
                                      </p:cBhvr>
                                      <p:tavLst>
                                        <p:tav tm="0">
                                          <p:val>
                                            <p:strVal val="ppt_y"/>
                                          </p:val>
                                        </p:tav>
                                        <p:tav tm="100000">
                                          <p:val>
                                            <p:strVal val="ppt_y"/>
                                          </p:val>
                                        </p:tav>
                                      </p:tavLst>
                                    </p:anim>
                                    <p:set>
                                      <p:cBhvr>
                                        <p:cTn id="8" dur="1" fill="hold">
                                          <p:stCondLst>
                                            <p:cond delay="499"/>
                                          </p:stCondLst>
                                        </p:cTn>
                                        <p:tgtEl>
                                          <p:spTgt spid="11"/>
                                        </p:tgtEl>
                                        <p:attrNameLst>
                                          <p:attrName>style.visibility</p:attrName>
                                        </p:attrNameLst>
                                      </p:cBhvr>
                                      <p:to>
                                        <p:strVal val="hidden"/>
                                      </p:to>
                                    </p:set>
                                  </p:childTnLst>
                                </p:cTn>
                              </p:par>
                              <p:par>
                                <p:cTn id="9" presetID="10"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fade">
                                      <p:cBhvr>
                                        <p:cTn id="16" dur="500"/>
                                        <p:tgtEl>
                                          <p:spTgt spid="13"/>
                                        </p:tgtEl>
                                      </p:cBhvr>
                                    </p:animEffect>
                                  </p:childTnLst>
                                </p:cTn>
                              </p:par>
                              <p:par>
                                <p:cTn id="17" presetID="2" presetClass="exit" presetSubtype="4" fill="hold" nodeType="withEffect">
                                  <p:stCondLst>
                                    <p:cond delay="0"/>
                                  </p:stCondLst>
                                  <p:childTnLst>
                                    <p:anim calcmode="lin" valueType="num">
                                      <p:cBhvr additive="base">
                                        <p:cTn id="18" dur="500"/>
                                        <p:tgtEl>
                                          <p:spTgt spid="10"/>
                                        </p:tgtEl>
                                        <p:attrNameLst>
                                          <p:attrName>ppt_x</p:attrName>
                                        </p:attrNameLst>
                                      </p:cBhvr>
                                      <p:tavLst>
                                        <p:tav tm="0">
                                          <p:val>
                                            <p:strVal val="ppt_x"/>
                                          </p:val>
                                        </p:tav>
                                        <p:tav tm="100000">
                                          <p:val>
                                            <p:strVal val="ppt_x"/>
                                          </p:val>
                                        </p:tav>
                                      </p:tavLst>
                                    </p:anim>
                                    <p:anim calcmode="lin" valueType="num">
                                      <p:cBhvr additive="base">
                                        <p:cTn id="19" dur="500"/>
                                        <p:tgtEl>
                                          <p:spTgt spid="10"/>
                                        </p:tgtEl>
                                        <p:attrNameLst>
                                          <p:attrName>ppt_y</p:attrName>
                                        </p:attrNameLst>
                                      </p:cBhvr>
                                      <p:tavLst>
                                        <p:tav tm="0">
                                          <p:val>
                                            <p:strVal val="ppt_y"/>
                                          </p:val>
                                        </p:tav>
                                        <p:tav tm="100000">
                                          <p:val>
                                            <p:strVal val="1+ppt_h/2"/>
                                          </p:val>
                                        </p:tav>
                                      </p:tavLst>
                                    </p:anim>
                                    <p:set>
                                      <p:cBhvr>
                                        <p:cTn id="20" dur="1" fill="hold">
                                          <p:stCondLst>
                                            <p:cond delay="4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79E75B6-13D3-4409-883F-298643BD1EB4}"/>
              </a:ext>
            </a:extLst>
          </p:cNvPr>
          <p:cNvSpPr>
            <a:spLocks noGrp="1"/>
          </p:cNvSpPr>
          <p:nvPr>
            <p:ph type="sldNum" sz="quarter" idx="12"/>
          </p:nvPr>
        </p:nvSpPr>
        <p:spPr/>
        <p:txBody>
          <a:bodyPr/>
          <a:lstStyle/>
          <a:p>
            <a:fld id="{E24C6404-DD52-4D30-ADD7-3912C3BB633F}" type="slidenum">
              <a:rPr lang="en-US" smtClean="0"/>
              <a:t>11</a:t>
            </a:fld>
            <a:endParaRPr lang="en-US"/>
          </a:p>
        </p:txBody>
      </p:sp>
      <p:sp>
        <p:nvSpPr>
          <p:cNvPr id="3" name="TextBox 2">
            <a:extLst>
              <a:ext uri="{FF2B5EF4-FFF2-40B4-BE49-F238E27FC236}">
                <a16:creationId xmlns:a16="http://schemas.microsoft.com/office/drawing/2014/main" id="{807A2ADD-05A3-46EC-B50D-DF65E7BEE5A4}"/>
              </a:ext>
            </a:extLst>
          </p:cNvPr>
          <p:cNvSpPr txBox="1"/>
          <p:nvPr/>
        </p:nvSpPr>
        <p:spPr>
          <a:xfrm>
            <a:off x="2459596" y="1952836"/>
            <a:ext cx="7380820" cy="1938992"/>
          </a:xfrm>
          <a:prstGeom prst="rect">
            <a:avLst/>
          </a:prstGeom>
          <a:noFill/>
        </p:spPr>
        <p:txBody>
          <a:bodyPr wrap="square" rtlCol="0">
            <a:spAutoFit/>
          </a:bodyPr>
          <a:lstStyle/>
          <a:p>
            <a:pPr algn="ctr"/>
            <a:r>
              <a:rPr lang="en-US" sz="4000" dirty="0"/>
              <a:t>Let’s skip Newton’s 2</a:t>
            </a:r>
            <a:r>
              <a:rPr lang="en-US" sz="4000" baseline="30000" dirty="0"/>
              <a:t>nd</a:t>
            </a:r>
            <a:r>
              <a:rPr lang="en-US" sz="4000" dirty="0"/>
              <a:t> Law for the time being and take a look at his 3</a:t>
            </a:r>
            <a:r>
              <a:rPr lang="en-US" sz="4000" baseline="30000" dirty="0"/>
              <a:t>rd</a:t>
            </a:r>
            <a:r>
              <a:rPr lang="en-US" sz="4000" dirty="0"/>
              <a:t> Law…</a:t>
            </a:r>
          </a:p>
        </p:txBody>
      </p:sp>
    </p:spTree>
    <p:extLst>
      <p:ext uri="{BB962C8B-B14F-4D97-AF65-F5344CB8AC3E}">
        <p14:creationId xmlns:p14="http://schemas.microsoft.com/office/powerpoint/2010/main" val="38656200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 name="Group 33"/>
          <p:cNvGrpSpPr/>
          <p:nvPr/>
        </p:nvGrpSpPr>
        <p:grpSpPr>
          <a:xfrm>
            <a:off x="5858466" y="3876151"/>
            <a:ext cx="1705370" cy="1844561"/>
            <a:chOff x="4419600" y="3867150"/>
            <a:chExt cx="1257300" cy="1296988"/>
          </a:xfrm>
        </p:grpSpPr>
        <p:grpSp>
          <p:nvGrpSpPr>
            <p:cNvPr id="2" name="Group 22"/>
            <p:cNvGrpSpPr>
              <a:grpSpLocks/>
            </p:cNvGrpSpPr>
            <p:nvPr/>
          </p:nvGrpSpPr>
          <p:grpSpPr bwMode="auto">
            <a:xfrm flipH="1">
              <a:off x="4419600" y="3867150"/>
              <a:ext cx="1011238" cy="1076325"/>
              <a:chOff x="3099" y="4625"/>
              <a:chExt cx="1592" cy="1694"/>
            </a:xfrm>
          </p:grpSpPr>
          <p:sp>
            <p:nvSpPr>
              <p:cNvPr id="3" name="Freeform 28"/>
              <p:cNvSpPr>
                <a:spLocks/>
              </p:cNvSpPr>
              <p:nvPr/>
            </p:nvSpPr>
            <p:spPr bwMode="auto">
              <a:xfrm>
                <a:off x="4067" y="4625"/>
                <a:ext cx="287" cy="309"/>
              </a:xfrm>
              <a:custGeom>
                <a:avLst/>
                <a:gdLst>
                  <a:gd name="T0" fmla="*/ 456 w 574"/>
                  <a:gd name="T1" fmla="*/ 427 h 619"/>
                  <a:gd name="T2" fmla="*/ 509 w 574"/>
                  <a:gd name="T3" fmla="*/ 331 h 619"/>
                  <a:gd name="T4" fmla="*/ 534 w 574"/>
                  <a:gd name="T5" fmla="*/ 240 h 619"/>
                  <a:gd name="T6" fmla="*/ 525 w 574"/>
                  <a:gd name="T7" fmla="*/ 136 h 619"/>
                  <a:gd name="T8" fmla="*/ 460 w 574"/>
                  <a:gd name="T9" fmla="*/ 40 h 619"/>
                  <a:gd name="T10" fmla="*/ 383 w 574"/>
                  <a:gd name="T11" fmla="*/ 0 h 619"/>
                  <a:gd name="T12" fmla="*/ 265 w 574"/>
                  <a:gd name="T13" fmla="*/ 17 h 619"/>
                  <a:gd name="T14" fmla="*/ 125 w 574"/>
                  <a:gd name="T15" fmla="*/ 96 h 619"/>
                  <a:gd name="T16" fmla="*/ 48 w 574"/>
                  <a:gd name="T17" fmla="*/ 192 h 619"/>
                  <a:gd name="T18" fmla="*/ 0 w 574"/>
                  <a:gd name="T19" fmla="*/ 374 h 619"/>
                  <a:gd name="T20" fmla="*/ 8 w 574"/>
                  <a:gd name="T21" fmla="*/ 493 h 619"/>
                  <a:gd name="T22" fmla="*/ 56 w 574"/>
                  <a:gd name="T23" fmla="*/ 588 h 619"/>
                  <a:gd name="T24" fmla="*/ 125 w 574"/>
                  <a:gd name="T25" fmla="*/ 610 h 619"/>
                  <a:gd name="T26" fmla="*/ 217 w 574"/>
                  <a:gd name="T27" fmla="*/ 610 h 619"/>
                  <a:gd name="T28" fmla="*/ 318 w 574"/>
                  <a:gd name="T29" fmla="*/ 562 h 619"/>
                  <a:gd name="T30" fmla="*/ 360 w 574"/>
                  <a:gd name="T31" fmla="*/ 540 h 619"/>
                  <a:gd name="T32" fmla="*/ 391 w 574"/>
                  <a:gd name="T33" fmla="*/ 502 h 619"/>
                  <a:gd name="T34" fmla="*/ 534 w 574"/>
                  <a:gd name="T35" fmla="*/ 619 h 619"/>
                  <a:gd name="T36" fmla="*/ 574 w 574"/>
                  <a:gd name="T37" fmla="*/ 610 h 619"/>
                  <a:gd name="T38" fmla="*/ 557 w 574"/>
                  <a:gd name="T39" fmla="*/ 571 h 619"/>
                  <a:gd name="T40" fmla="*/ 456 w 574"/>
                  <a:gd name="T41" fmla="*/ 427 h 6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74" h="619">
                    <a:moveTo>
                      <a:pt x="456" y="427"/>
                    </a:moveTo>
                    <a:lnTo>
                      <a:pt x="509" y="331"/>
                    </a:lnTo>
                    <a:lnTo>
                      <a:pt x="534" y="240"/>
                    </a:lnTo>
                    <a:lnTo>
                      <a:pt x="525" y="136"/>
                    </a:lnTo>
                    <a:lnTo>
                      <a:pt x="460" y="40"/>
                    </a:lnTo>
                    <a:lnTo>
                      <a:pt x="383" y="0"/>
                    </a:lnTo>
                    <a:lnTo>
                      <a:pt x="265" y="17"/>
                    </a:lnTo>
                    <a:lnTo>
                      <a:pt x="125" y="96"/>
                    </a:lnTo>
                    <a:lnTo>
                      <a:pt x="48" y="192"/>
                    </a:lnTo>
                    <a:lnTo>
                      <a:pt x="0" y="374"/>
                    </a:lnTo>
                    <a:lnTo>
                      <a:pt x="8" y="493"/>
                    </a:lnTo>
                    <a:lnTo>
                      <a:pt x="56" y="588"/>
                    </a:lnTo>
                    <a:lnTo>
                      <a:pt x="125" y="610"/>
                    </a:lnTo>
                    <a:lnTo>
                      <a:pt x="217" y="610"/>
                    </a:lnTo>
                    <a:lnTo>
                      <a:pt x="318" y="562"/>
                    </a:lnTo>
                    <a:lnTo>
                      <a:pt x="360" y="540"/>
                    </a:lnTo>
                    <a:lnTo>
                      <a:pt x="391" y="502"/>
                    </a:lnTo>
                    <a:lnTo>
                      <a:pt x="534" y="619"/>
                    </a:lnTo>
                    <a:lnTo>
                      <a:pt x="574" y="610"/>
                    </a:lnTo>
                    <a:lnTo>
                      <a:pt x="557" y="571"/>
                    </a:lnTo>
                    <a:lnTo>
                      <a:pt x="456" y="42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 name="Freeform 27"/>
              <p:cNvSpPr>
                <a:spLocks/>
              </p:cNvSpPr>
              <p:nvPr/>
            </p:nvSpPr>
            <p:spPr bwMode="auto">
              <a:xfrm>
                <a:off x="3667" y="4909"/>
                <a:ext cx="437" cy="655"/>
              </a:xfrm>
              <a:custGeom>
                <a:avLst/>
                <a:gdLst>
                  <a:gd name="T0" fmla="*/ 452 w 875"/>
                  <a:gd name="T1" fmla="*/ 387 h 1310"/>
                  <a:gd name="T2" fmla="*/ 470 w 875"/>
                  <a:gd name="T3" fmla="*/ 239 h 1310"/>
                  <a:gd name="T4" fmla="*/ 492 w 875"/>
                  <a:gd name="T5" fmla="*/ 57 h 1310"/>
                  <a:gd name="T6" fmla="*/ 575 w 875"/>
                  <a:gd name="T7" fmla="*/ 0 h 1310"/>
                  <a:gd name="T8" fmla="*/ 661 w 875"/>
                  <a:gd name="T9" fmla="*/ 0 h 1310"/>
                  <a:gd name="T10" fmla="*/ 762 w 875"/>
                  <a:gd name="T11" fmla="*/ 78 h 1310"/>
                  <a:gd name="T12" fmla="*/ 835 w 875"/>
                  <a:gd name="T13" fmla="*/ 261 h 1310"/>
                  <a:gd name="T14" fmla="*/ 875 w 875"/>
                  <a:gd name="T15" fmla="*/ 509 h 1310"/>
                  <a:gd name="T16" fmla="*/ 835 w 875"/>
                  <a:gd name="T17" fmla="*/ 787 h 1310"/>
                  <a:gd name="T18" fmla="*/ 762 w 875"/>
                  <a:gd name="T19" fmla="*/ 954 h 1310"/>
                  <a:gd name="T20" fmla="*/ 622 w 875"/>
                  <a:gd name="T21" fmla="*/ 1145 h 1310"/>
                  <a:gd name="T22" fmla="*/ 470 w 875"/>
                  <a:gd name="T23" fmla="*/ 1262 h 1310"/>
                  <a:gd name="T24" fmla="*/ 287 w 875"/>
                  <a:gd name="T25" fmla="*/ 1310 h 1310"/>
                  <a:gd name="T26" fmla="*/ 135 w 875"/>
                  <a:gd name="T27" fmla="*/ 1270 h 1310"/>
                  <a:gd name="T28" fmla="*/ 39 w 875"/>
                  <a:gd name="T29" fmla="*/ 1197 h 1310"/>
                  <a:gd name="T30" fmla="*/ 0 w 875"/>
                  <a:gd name="T31" fmla="*/ 1080 h 1310"/>
                  <a:gd name="T32" fmla="*/ 21 w 875"/>
                  <a:gd name="T33" fmla="*/ 975 h 1310"/>
                  <a:gd name="T34" fmla="*/ 69 w 875"/>
                  <a:gd name="T35" fmla="*/ 879 h 1310"/>
                  <a:gd name="T36" fmla="*/ 144 w 875"/>
                  <a:gd name="T37" fmla="*/ 835 h 1310"/>
                  <a:gd name="T38" fmla="*/ 253 w 875"/>
                  <a:gd name="T39" fmla="*/ 810 h 1310"/>
                  <a:gd name="T40" fmla="*/ 347 w 875"/>
                  <a:gd name="T41" fmla="*/ 741 h 1310"/>
                  <a:gd name="T42" fmla="*/ 422 w 875"/>
                  <a:gd name="T43" fmla="*/ 596 h 1310"/>
                  <a:gd name="T44" fmla="*/ 452 w 875"/>
                  <a:gd name="T45" fmla="*/ 387 h 13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75" h="1310">
                    <a:moveTo>
                      <a:pt x="452" y="387"/>
                    </a:moveTo>
                    <a:lnTo>
                      <a:pt x="470" y="239"/>
                    </a:lnTo>
                    <a:lnTo>
                      <a:pt x="492" y="57"/>
                    </a:lnTo>
                    <a:lnTo>
                      <a:pt x="575" y="0"/>
                    </a:lnTo>
                    <a:lnTo>
                      <a:pt x="661" y="0"/>
                    </a:lnTo>
                    <a:lnTo>
                      <a:pt x="762" y="78"/>
                    </a:lnTo>
                    <a:lnTo>
                      <a:pt x="835" y="261"/>
                    </a:lnTo>
                    <a:lnTo>
                      <a:pt x="875" y="509"/>
                    </a:lnTo>
                    <a:lnTo>
                      <a:pt x="835" y="787"/>
                    </a:lnTo>
                    <a:lnTo>
                      <a:pt x="762" y="954"/>
                    </a:lnTo>
                    <a:lnTo>
                      <a:pt x="622" y="1145"/>
                    </a:lnTo>
                    <a:lnTo>
                      <a:pt x="470" y="1262"/>
                    </a:lnTo>
                    <a:lnTo>
                      <a:pt x="287" y="1310"/>
                    </a:lnTo>
                    <a:lnTo>
                      <a:pt x="135" y="1270"/>
                    </a:lnTo>
                    <a:lnTo>
                      <a:pt x="39" y="1197"/>
                    </a:lnTo>
                    <a:lnTo>
                      <a:pt x="0" y="1080"/>
                    </a:lnTo>
                    <a:lnTo>
                      <a:pt x="21" y="975"/>
                    </a:lnTo>
                    <a:lnTo>
                      <a:pt x="69" y="879"/>
                    </a:lnTo>
                    <a:lnTo>
                      <a:pt x="144" y="835"/>
                    </a:lnTo>
                    <a:lnTo>
                      <a:pt x="253" y="810"/>
                    </a:lnTo>
                    <a:lnTo>
                      <a:pt x="347" y="741"/>
                    </a:lnTo>
                    <a:lnTo>
                      <a:pt x="422" y="596"/>
                    </a:lnTo>
                    <a:lnTo>
                      <a:pt x="452" y="38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 name="Freeform 26"/>
              <p:cNvSpPr>
                <a:spLocks/>
              </p:cNvSpPr>
              <p:nvPr/>
            </p:nvSpPr>
            <p:spPr bwMode="auto">
              <a:xfrm>
                <a:off x="3566" y="5418"/>
                <a:ext cx="562" cy="901"/>
              </a:xfrm>
              <a:custGeom>
                <a:avLst/>
                <a:gdLst>
                  <a:gd name="T0" fmla="*/ 365 w 1124"/>
                  <a:gd name="T1" fmla="*/ 58 h 1802"/>
                  <a:gd name="T2" fmla="*/ 413 w 1124"/>
                  <a:gd name="T3" fmla="*/ 0 h 1802"/>
                  <a:gd name="T4" fmla="*/ 509 w 1124"/>
                  <a:gd name="T5" fmla="*/ 0 h 1802"/>
                  <a:gd name="T6" fmla="*/ 557 w 1124"/>
                  <a:gd name="T7" fmla="*/ 79 h 1802"/>
                  <a:gd name="T8" fmla="*/ 645 w 1124"/>
                  <a:gd name="T9" fmla="*/ 270 h 1802"/>
                  <a:gd name="T10" fmla="*/ 767 w 1124"/>
                  <a:gd name="T11" fmla="*/ 479 h 1802"/>
                  <a:gd name="T12" fmla="*/ 957 w 1124"/>
                  <a:gd name="T13" fmla="*/ 644 h 1802"/>
                  <a:gd name="T14" fmla="*/ 1106 w 1124"/>
                  <a:gd name="T15" fmla="*/ 767 h 1802"/>
                  <a:gd name="T16" fmla="*/ 1124 w 1124"/>
                  <a:gd name="T17" fmla="*/ 824 h 1802"/>
                  <a:gd name="T18" fmla="*/ 1124 w 1124"/>
                  <a:gd name="T19" fmla="*/ 885 h 1802"/>
                  <a:gd name="T20" fmla="*/ 915 w 1124"/>
                  <a:gd name="T21" fmla="*/ 1063 h 1802"/>
                  <a:gd name="T22" fmla="*/ 679 w 1124"/>
                  <a:gd name="T23" fmla="*/ 1245 h 1802"/>
                  <a:gd name="T24" fmla="*/ 501 w 1124"/>
                  <a:gd name="T25" fmla="*/ 1324 h 1802"/>
                  <a:gd name="T26" fmla="*/ 309 w 1124"/>
                  <a:gd name="T27" fmla="*/ 1341 h 1802"/>
                  <a:gd name="T28" fmla="*/ 213 w 1124"/>
                  <a:gd name="T29" fmla="*/ 1349 h 1802"/>
                  <a:gd name="T30" fmla="*/ 166 w 1124"/>
                  <a:gd name="T31" fmla="*/ 1446 h 1802"/>
                  <a:gd name="T32" fmla="*/ 126 w 1124"/>
                  <a:gd name="T33" fmla="*/ 1554 h 1802"/>
                  <a:gd name="T34" fmla="*/ 152 w 1124"/>
                  <a:gd name="T35" fmla="*/ 1676 h 1802"/>
                  <a:gd name="T36" fmla="*/ 213 w 1124"/>
                  <a:gd name="T37" fmla="*/ 1698 h 1802"/>
                  <a:gd name="T38" fmla="*/ 213 w 1124"/>
                  <a:gd name="T39" fmla="*/ 1745 h 1802"/>
                  <a:gd name="T40" fmla="*/ 70 w 1124"/>
                  <a:gd name="T41" fmla="*/ 1802 h 1802"/>
                  <a:gd name="T42" fmla="*/ 22 w 1124"/>
                  <a:gd name="T43" fmla="*/ 1732 h 1802"/>
                  <a:gd name="T44" fmla="*/ 0 w 1124"/>
                  <a:gd name="T45" fmla="*/ 1611 h 1802"/>
                  <a:gd name="T46" fmla="*/ 47 w 1124"/>
                  <a:gd name="T47" fmla="*/ 1467 h 1802"/>
                  <a:gd name="T48" fmla="*/ 118 w 1124"/>
                  <a:gd name="T49" fmla="*/ 1341 h 1802"/>
                  <a:gd name="T50" fmla="*/ 213 w 1124"/>
                  <a:gd name="T51" fmla="*/ 1228 h 1802"/>
                  <a:gd name="T52" fmla="*/ 309 w 1124"/>
                  <a:gd name="T53" fmla="*/ 1197 h 1802"/>
                  <a:gd name="T54" fmla="*/ 405 w 1124"/>
                  <a:gd name="T55" fmla="*/ 1245 h 1802"/>
                  <a:gd name="T56" fmla="*/ 574 w 1124"/>
                  <a:gd name="T57" fmla="*/ 1171 h 1802"/>
                  <a:gd name="T58" fmla="*/ 719 w 1124"/>
                  <a:gd name="T59" fmla="*/ 1054 h 1802"/>
                  <a:gd name="T60" fmla="*/ 884 w 1124"/>
                  <a:gd name="T61" fmla="*/ 910 h 1802"/>
                  <a:gd name="T62" fmla="*/ 940 w 1124"/>
                  <a:gd name="T63" fmla="*/ 845 h 1802"/>
                  <a:gd name="T64" fmla="*/ 932 w 1124"/>
                  <a:gd name="T65" fmla="*/ 788 h 1802"/>
                  <a:gd name="T66" fmla="*/ 740 w 1124"/>
                  <a:gd name="T67" fmla="*/ 680 h 1802"/>
                  <a:gd name="T68" fmla="*/ 574 w 1124"/>
                  <a:gd name="T69" fmla="*/ 535 h 1802"/>
                  <a:gd name="T70" fmla="*/ 384 w 1124"/>
                  <a:gd name="T71" fmla="*/ 345 h 1802"/>
                  <a:gd name="T72" fmla="*/ 317 w 1124"/>
                  <a:gd name="T73" fmla="*/ 175 h 1802"/>
                  <a:gd name="T74" fmla="*/ 365 w 1124"/>
                  <a:gd name="T75" fmla="*/ 58 h 18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124" h="1802">
                    <a:moveTo>
                      <a:pt x="365" y="58"/>
                    </a:moveTo>
                    <a:lnTo>
                      <a:pt x="413" y="0"/>
                    </a:lnTo>
                    <a:lnTo>
                      <a:pt x="509" y="0"/>
                    </a:lnTo>
                    <a:lnTo>
                      <a:pt x="557" y="79"/>
                    </a:lnTo>
                    <a:lnTo>
                      <a:pt x="645" y="270"/>
                    </a:lnTo>
                    <a:lnTo>
                      <a:pt x="767" y="479"/>
                    </a:lnTo>
                    <a:lnTo>
                      <a:pt x="957" y="644"/>
                    </a:lnTo>
                    <a:lnTo>
                      <a:pt x="1106" y="767"/>
                    </a:lnTo>
                    <a:lnTo>
                      <a:pt x="1124" y="824"/>
                    </a:lnTo>
                    <a:lnTo>
                      <a:pt x="1124" y="885"/>
                    </a:lnTo>
                    <a:lnTo>
                      <a:pt x="915" y="1063"/>
                    </a:lnTo>
                    <a:lnTo>
                      <a:pt x="679" y="1245"/>
                    </a:lnTo>
                    <a:lnTo>
                      <a:pt x="501" y="1324"/>
                    </a:lnTo>
                    <a:lnTo>
                      <a:pt x="309" y="1341"/>
                    </a:lnTo>
                    <a:lnTo>
                      <a:pt x="213" y="1349"/>
                    </a:lnTo>
                    <a:lnTo>
                      <a:pt x="166" y="1446"/>
                    </a:lnTo>
                    <a:lnTo>
                      <a:pt x="126" y="1554"/>
                    </a:lnTo>
                    <a:lnTo>
                      <a:pt x="152" y="1676"/>
                    </a:lnTo>
                    <a:lnTo>
                      <a:pt x="213" y="1698"/>
                    </a:lnTo>
                    <a:lnTo>
                      <a:pt x="213" y="1745"/>
                    </a:lnTo>
                    <a:lnTo>
                      <a:pt x="70" y="1802"/>
                    </a:lnTo>
                    <a:lnTo>
                      <a:pt x="22" y="1732"/>
                    </a:lnTo>
                    <a:lnTo>
                      <a:pt x="0" y="1611"/>
                    </a:lnTo>
                    <a:lnTo>
                      <a:pt x="47" y="1467"/>
                    </a:lnTo>
                    <a:lnTo>
                      <a:pt x="118" y="1341"/>
                    </a:lnTo>
                    <a:lnTo>
                      <a:pt x="213" y="1228"/>
                    </a:lnTo>
                    <a:lnTo>
                      <a:pt x="309" y="1197"/>
                    </a:lnTo>
                    <a:lnTo>
                      <a:pt x="405" y="1245"/>
                    </a:lnTo>
                    <a:lnTo>
                      <a:pt x="574" y="1171"/>
                    </a:lnTo>
                    <a:lnTo>
                      <a:pt x="719" y="1054"/>
                    </a:lnTo>
                    <a:lnTo>
                      <a:pt x="884" y="910"/>
                    </a:lnTo>
                    <a:lnTo>
                      <a:pt x="940" y="845"/>
                    </a:lnTo>
                    <a:lnTo>
                      <a:pt x="932" y="788"/>
                    </a:lnTo>
                    <a:lnTo>
                      <a:pt x="740" y="680"/>
                    </a:lnTo>
                    <a:lnTo>
                      <a:pt x="574" y="535"/>
                    </a:lnTo>
                    <a:lnTo>
                      <a:pt x="384" y="345"/>
                    </a:lnTo>
                    <a:lnTo>
                      <a:pt x="317" y="175"/>
                    </a:lnTo>
                    <a:lnTo>
                      <a:pt x="365" y="5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 name="Freeform 25"/>
              <p:cNvSpPr>
                <a:spLocks/>
              </p:cNvSpPr>
              <p:nvPr/>
            </p:nvSpPr>
            <p:spPr bwMode="auto">
              <a:xfrm>
                <a:off x="3099" y="5420"/>
                <a:ext cx="740" cy="830"/>
              </a:xfrm>
              <a:custGeom>
                <a:avLst/>
                <a:gdLst>
                  <a:gd name="T0" fmla="*/ 1010 w 1480"/>
                  <a:gd name="T1" fmla="*/ 413 h 1659"/>
                  <a:gd name="T2" fmla="*/ 1180 w 1480"/>
                  <a:gd name="T3" fmla="*/ 126 h 1659"/>
                  <a:gd name="T4" fmla="*/ 1320 w 1480"/>
                  <a:gd name="T5" fmla="*/ 0 h 1659"/>
                  <a:gd name="T6" fmla="*/ 1441 w 1480"/>
                  <a:gd name="T7" fmla="*/ 21 h 1659"/>
                  <a:gd name="T8" fmla="*/ 1480 w 1480"/>
                  <a:gd name="T9" fmla="*/ 151 h 1659"/>
                  <a:gd name="T10" fmla="*/ 1297 w 1480"/>
                  <a:gd name="T11" fmla="*/ 440 h 1659"/>
                  <a:gd name="T12" fmla="*/ 1084 w 1480"/>
                  <a:gd name="T13" fmla="*/ 726 h 1659"/>
                  <a:gd name="T14" fmla="*/ 858 w 1480"/>
                  <a:gd name="T15" fmla="*/ 979 h 1659"/>
                  <a:gd name="T16" fmla="*/ 644 w 1480"/>
                  <a:gd name="T17" fmla="*/ 1132 h 1659"/>
                  <a:gd name="T18" fmla="*/ 501 w 1480"/>
                  <a:gd name="T19" fmla="*/ 1245 h 1659"/>
                  <a:gd name="T20" fmla="*/ 366 w 1480"/>
                  <a:gd name="T21" fmla="*/ 1245 h 1659"/>
                  <a:gd name="T22" fmla="*/ 309 w 1480"/>
                  <a:gd name="T23" fmla="*/ 1227 h 1659"/>
                  <a:gd name="T24" fmla="*/ 309 w 1480"/>
                  <a:gd name="T25" fmla="*/ 1362 h 1659"/>
                  <a:gd name="T26" fmla="*/ 192 w 1480"/>
                  <a:gd name="T27" fmla="*/ 1515 h 1659"/>
                  <a:gd name="T28" fmla="*/ 96 w 1480"/>
                  <a:gd name="T29" fmla="*/ 1563 h 1659"/>
                  <a:gd name="T30" fmla="*/ 104 w 1480"/>
                  <a:gd name="T31" fmla="*/ 1649 h 1659"/>
                  <a:gd name="T32" fmla="*/ 9 w 1480"/>
                  <a:gd name="T33" fmla="*/ 1659 h 1659"/>
                  <a:gd name="T34" fmla="*/ 0 w 1480"/>
                  <a:gd name="T35" fmla="*/ 1532 h 1659"/>
                  <a:gd name="T36" fmla="*/ 79 w 1480"/>
                  <a:gd name="T37" fmla="*/ 1436 h 1659"/>
                  <a:gd name="T38" fmla="*/ 192 w 1480"/>
                  <a:gd name="T39" fmla="*/ 1350 h 1659"/>
                  <a:gd name="T40" fmla="*/ 240 w 1480"/>
                  <a:gd name="T41" fmla="*/ 1254 h 1659"/>
                  <a:gd name="T42" fmla="*/ 248 w 1480"/>
                  <a:gd name="T43" fmla="*/ 1132 h 1659"/>
                  <a:gd name="T44" fmla="*/ 240 w 1480"/>
                  <a:gd name="T45" fmla="*/ 1101 h 1659"/>
                  <a:gd name="T46" fmla="*/ 296 w 1480"/>
                  <a:gd name="T47" fmla="*/ 1061 h 1659"/>
                  <a:gd name="T48" fmla="*/ 344 w 1480"/>
                  <a:gd name="T49" fmla="*/ 1061 h 1659"/>
                  <a:gd name="T50" fmla="*/ 383 w 1480"/>
                  <a:gd name="T51" fmla="*/ 1132 h 1659"/>
                  <a:gd name="T52" fmla="*/ 453 w 1480"/>
                  <a:gd name="T53" fmla="*/ 1157 h 1659"/>
                  <a:gd name="T54" fmla="*/ 527 w 1480"/>
                  <a:gd name="T55" fmla="*/ 1132 h 1659"/>
                  <a:gd name="T56" fmla="*/ 623 w 1480"/>
                  <a:gd name="T57" fmla="*/ 1036 h 1659"/>
                  <a:gd name="T58" fmla="*/ 771 w 1480"/>
                  <a:gd name="T59" fmla="*/ 883 h 1659"/>
                  <a:gd name="T60" fmla="*/ 893 w 1480"/>
                  <a:gd name="T61" fmla="*/ 701 h 1659"/>
                  <a:gd name="T62" fmla="*/ 962 w 1480"/>
                  <a:gd name="T63" fmla="*/ 548 h 1659"/>
                  <a:gd name="T64" fmla="*/ 1010 w 1480"/>
                  <a:gd name="T65" fmla="*/ 413 h 16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480" h="1659">
                    <a:moveTo>
                      <a:pt x="1010" y="413"/>
                    </a:moveTo>
                    <a:lnTo>
                      <a:pt x="1180" y="126"/>
                    </a:lnTo>
                    <a:lnTo>
                      <a:pt x="1320" y="0"/>
                    </a:lnTo>
                    <a:lnTo>
                      <a:pt x="1441" y="21"/>
                    </a:lnTo>
                    <a:lnTo>
                      <a:pt x="1480" y="151"/>
                    </a:lnTo>
                    <a:lnTo>
                      <a:pt x="1297" y="440"/>
                    </a:lnTo>
                    <a:lnTo>
                      <a:pt x="1084" y="726"/>
                    </a:lnTo>
                    <a:lnTo>
                      <a:pt x="858" y="979"/>
                    </a:lnTo>
                    <a:lnTo>
                      <a:pt x="644" y="1132"/>
                    </a:lnTo>
                    <a:lnTo>
                      <a:pt x="501" y="1245"/>
                    </a:lnTo>
                    <a:lnTo>
                      <a:pt x="366" y="1245"/>
                    </a:lnTo>
                    <a:lnTo>
                      <a:pt x="309" y="1227"/>
                    </a:lnTo>
                    <a:lnTo>
                      <a:pt x="309" y="1362"/>
                    </a:lnTo>
                    <a:lnTo>
                      <a:pt x="192" y="1515"/>
                    </a:lnTo>
                    <a:lnTo>
                      <a:pt x="96" y="1563"/>
                    </a:lnTo>
                    <a:lnTo>
                      <a:pt x="104" y="1649"/>
                    </a:lnTo>
                    <a:lnTo>
                      <a:pt x="9" y="1659"/>
                    </a:lnTo>
                    <a:lnTo>
                      <a:pt x="0" y="1532"/>
                    </a:lnTo>
                    <a:lnTo>
                      <a:pt x="79" y="1436"/>
                    </a:lnTo>
                    <a:lnTo>
                      <a:pt x="192" y="1350"/>
                    </a:lnTo>
                    <a:lnTo>
                      <a:pt x="240" y="1254"/>
                    </a:lnTo>
                    <a:lnTo>
                      <a:pt x="248" y="1132"/>
                    </a:lnTo>
                    <a:lnTo>
                      <a:pt x="240" y="1101"/>
                    </a:lnTo>
                    <a:lnTo>
                      <a:pt x="296" y="1061"/>
                    </a:lnTo>
                    <a:lnTo>
                      <a:pt x="344" y="1061"/>
                    </a:lnTo>
                    <a:lnTo>
                      <a:pt x="383" y="1132"/>
                    </a:lnTo>
                    <a:lnTo>
                      <a:pt x="453" y="1157"/>
                    </a:lnTo>
                    <a:lnTo>
                      <a:pt x="527" y="1132"/>
                    </a:lnTo>
                    <a:lnTo>
                      <a:pt x="623" y="1036"/>
                    </a:lnTo>
                    <a:lnTo>
                      <a:pt x="771" y="883"/>
                    </a:lnTo>
                    <a:lnTo>
                      <a:pt x="893" y="701"/>
                    </a:lnTo>
                    <a:lnTo>
                      <a:pt x="962" y="548"/>
                    </a:lnTo>
                    <a:lnTo>
                      <a:pt x="1010" y="41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 name="Freeform 24"/>
              <p:cNvSpPr>
                <a:spLocks/>
              </p:cNvSpPr>
              <p:nvPr/>
            </p:nvSpPr>
            <p:spPr bwMode="auto">
              <a:xfrm>
                <a:off x="3964" y="4957"/>
                <a:ext cx="727" cy="461"/>
              </a:xfrm>
              <a:custGeom>
                <a:avLst/>
                <a:gdLst>
                  <a:gd name="T0" fmla="*/ 19 w 1455"/>
                  <a:gd name="T1" fmla="*/ 161 h 923"/>
                  <a:gd name="T2" fmla="*/ 0 w 1455"/>
                  <a:gd name="T3" fmla="*/ 40 h 923"/>
                  <a:gd name="T4" fmla="*/ 71 w 1455"/>
                  <a:gd name="T5" fmla="*/ 0 h 923"/>
                  <a:gd name="T6" fmla="*/ 193 w 1455"/>
                  <a:gd name="T7" fmla="*/ 23 h 923"/>
                  <a:gd name="T8" fmla="*/ 358 w 1455"/>
                  <a:gd name="T9" fmla="*/ 184 h 923"/>
                  <a:gd name="T10" fmla="*/ 519 w 1455"/>
                  <a:gd name="T11" fmla="*/ 375 h 923"/>
                  <a:gd name="T12" fmla="*/ 693 w 1455"/>
                  <a:gd name="T13" fmla="*/ 540 h 923"/>
                  <a:gd name="T14" fmla="*/ 906 w 1455"/>
                  <a:gd name="T15" fmla="*/ 623 h 923"/>
                  <a:gd name="T16" fmla="*/ 1116 w 1455"/>
                  <a:gd name="T17" fmla="*/ 645 h 923"/>
                  <a:gd name="T18" fmla="*/ 1207 w 1455"/>
                  <a:gd name="T19" fmla="*/ 623 h 923"/>
                  <a:gd name="T20" fmla="*/ 1337 w 1455"/>
                  <a:gd name="T21" fmla="*/ 550 h 923"/>
                  <a:gd name="T22" fmla="*/ 1455 w 1455"/>
                  <a:gd name="T23" fmla="*/ 567 h 923"/>
                  <a:gd name="T24" fmla="*/ 1408 w 1455"/>
                  <a:gd name="T25" fmla="*/ 623 h 923"/>
                  <a:gd name="T26" fmla="*/ 1312 w 1455"/>
                  <a:gd name="T27" fmla="*/ 663 h 923"/>
                  <a:gd name="T28" fmla="*/ 1243 w 1455"/>
                  <a:gd name="T29" fmla="*/ 711 h 923"/>
                  <a:gd name="T30" fmla="*/ 1207 w 1455"/>
                  <a:gd name="T31" fmla="*/ 780 h 923"/>
                  <a:gd name="T32" fmla="*/ 1207 w 1455"/>
                  <a:gd name="T33" fmla="*/ 885 h 923"/>
                  <a:gd name="T34" fmla="*/ 1147 w 1455"/>
                  <a:gd name="T35" fmla="*/ 923 h 923"/>
                  <a:gd name="T36" fmla="*/ 1116 w 1455"/>
                  <a:gd name="T37" fmla="*/ 837 h 923"/>
                  <a:gd name="T38" fmla="*/ 1051 w 1455"/>
                  <a:gd name="T39" fmla="*/ 758 h 923"/>
                  <a:gd name="T40" fmla="*/ 946 w 1455"/>
                  <a:gd name="T41" fmla="*/ 732 h 923"/>
                  <a:gd name="T42" fmla="*/ 781 w 1455"/>
                  <a:gd name="T43" fmla="*/ 671 h 923"/>
                  <a:gd name="T44" fmla="*/ 588 w 1455"/>
                  <a:gd name="T45" fmla="*/ 588 h 923"/>
                  <a:gd name="T46" fmla="*/ 423 w 1455"/>
                  <a:gd name="T47" fmla="*/ 471 h 923"/>
                  <a:gd name="T48" fmla="*/ 253 w 1455"/>
                  <a:gd name="T49" fmla="*/ 336 h 923"/>
                  <a:gd name="T50" fmla="*/ 88 w 1455"/>
                  <a:gd name="T51" fmla="*/ 253 h 923"/>
                  <a:gd name="T52" fmla="*/ 19 w 1455"/>
                  <a:gd name="T53" fmla="*/ 161 h 9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55" h="923">
                    <a:moveTo>
                      <a:pt x="19" y="161"/>
                    </a:moveTo>
                    <a:lnTo>
                      <a:pt x="0" y="40"/>
                    </a:lnTo>
                    <a:lnTo>
                      <a:pt x="71" y="0"/>
                    </a:lnTo>
                    <a:lnTo>
                      <a:pt x="193" y="23"/>
                    </a:lnTo>
                    <a:lnTo>
                      <a:pt x="358" y="184"/>
                    </a:lnTo>
                    <a:lnTo>
                      <a:pt x="519" y="375"/>
                    </a:lnTo>
                    <a:lnTo>
                      <a:pt x="693" y="540"/>
                    </a:lnTo>
                    <a:lnTo>
                      <a:pt x="906" y="623"/>
                    </a:lnTo>
                    <a:lnTo>
                      <a:pt x="1116" y="645"/>
                    </a:lnTo>
                    <a:lnTo>
                      <a:pt x="1207" y="623"/>
                    </a:lnTo>
                    <a:lnTo>
                      <a:pt x="1337" y="550"/>
                    </a:lnTo>
                    <a:lnTo>
                      <a:pt x="1455" y="567"/>
                    </a:lnTo>
                    <a:lnTo>
                      <a:pt x="1408" y="623"/>
                    </a:lnTo>
                    <a:lnTo>
                      <a:pt x="1312" y="663"/>
                    </a:lnTo>
                    <a:lnTo>
                      <a:pt x="1243" y="711"/>
                    </a:lnTo>
                    <a:lnTo>
                      <a:pt x="1207" y="780"/>
                    </a:lnTo>
                    <a:lnTo>
                      <a:pt x="1207" y="885"/>
                    </a:lnTo>
                    <a:lnTo>
                      <a:pt x="1147" y="923"/>
                    </a:lnTo>
                    <a:lnTo>
                      <a:pt x="1116" y="837"/>
                    </a:lnTo>
                    <a:lnTo>
                      <a:pt x="1051" y="758"/>
                    </a:lnTo>
                    <a:lnTo>
                      <a:pt x="946" y="732"/>
                    </a:lnTo>
                    <a:lnTo>
                      <a:pt x="781" y="671"/>
                    </a:lnTo>
                    <a:lnTo>
                      <a:pt x="588" y="588"/>
                    </a:lnTo>
                    <a:lnTo>
                      <a:pt x="423" y="471"/>
                    </a:lnTo>
                    <a:lnTo>
                      <a:pt x="253" y="336"/>
                    </a:lnTo>
                    <a:lnTo>
                      <a:pt x="88" y="253"/>
                    </a:lnTo>
                    <a:lnTo>
                      <a:pt x="19" y="16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 name="Freeform 23"/>
              <p:cNvSpPr>
                <a:spLocks/>
              </p:cNvSpPr>
              <p:nvPr/>
            </p:nvSpPr>
            <p:spPr bwMode="auto">
              <a:xfrm>
                <a:off x="3960" y="4995"/>
                <a:ext cx="649" cy="486"/>
              </a:xfrm>
              <a:custGeom>
                <a:avLst/>
                <a:gdLst>
                  <a:gd name="T0" fmla="*/ 0 w 1298"/>
                  <a:gd name="T1" fmla="*/ 182 h 971"/>
                  <a:gd name="T2" fmla="*/ 21 w 1298"/>
                  <a:gd name="T3" fmla="*/ 17 h 971"/>
                  <a:gd name="T4" fmla="*/ 126 w 1298"/>
                  <a:gd name="T5" fmla="*/ 0 h 971"/>
                  <a:gd name="T6" fmla="*/ 192 w 1298"/>
                  <a:gd name="T7" fmla="*/ 69 h 971"/>
                  <a:gd name="T8" fmla="*/ 214 w 1298"/>
                  <a:gd name="T9" fmla="*/ 230 h 971"/>
                  <a:gd name="T10" fmla="*/ 318 w 1298"/>
                  <a:gd name="T11" fmla="*/ 479 h 971"/>
                  <a:gd name="T12" fmla="*/ 501 w 1298"/>
                  <a:gd name="T13" fmla="*/ 670 h 971"/>
                  <a:gd name="T14" fmla="*/ 653 w 1298"/>
                  <a:gd name="T15" fmla="*/ 778 h 971"/>
                  <a:gd name="T16" fmla="*/ 1011 w 1298"/>
                  <a:gd name="T17" fmla="*/ 788 h 971"/>
                  <a:gd name="T18" fmla="*/ 1172 w 1298"/>
                  <a:gd name="T19" fmla="*/ 718 h 971"/>
                  <a:gd name="T20" fmla="*/ 1241 w 1298"/>
                  <a:gd name="T21" fmla="*/ 636 h 971"/>
                  <a:gd name="T22" fmla="*/ 1298 w 1298"/>
                  <a:gd name="T23" fmla="*/ 644 h 971"/>
                  <a:gd name="T24" fmla="*/ 1289 w 1298"/>
                  <a:gd name="T25" fmla="*/ 740 h 971"/>
                  <a:gd name="T26" fmla="*/ 1241 w 1298"/>
                  <a:gd name="T27" fmla="*/ 923 h 971"/>
                  <a:gd name="T28" fmla="*/ 1289 w 1298"/>
                  <a:gd name="T29" fmla="*/ 971 h 971"/>
                  <a:gd name="T30" fmla="*/ 1154 w 1298"/>
                  <a:gd name="T31" fmla="*/ 949 h 971"/>
                  <a:gd name="T32" fmla="*/ 1124 w 1298"/>
                  <a:gd name="T33" fmla="*/ 901 h 971"/>
                  <a:gd name="T34" fmla="*/ 906 w 1298"/>
                  <a:gd name="T35" fmla="*/ 883 h 971"/>
                  <a:gd name="T36" fmla="*/ 653 w 1298"/>
                  <a:gd name="T37" fmla="*/ 875 h 971"/>
                  <a:gd name="T38" fmla="*/ 501 w 1298"/>
                  <a:gd name="T39" fmla="*/ 805 h 971"/>
                  <a:gd name="T40" fmla="*/ 404 w 1298"/>
                  <a:gd name="T41" fmla="*/ 732 h 971"/>
                  <a:gd name="T42" fmla="*/ 296 w 1298"/>
                  <a:gd name="T43" fmla="*/ 596 h 971"/>
                  <a:gd name="T44" fmla="*/ 126 w 1298"/>
                  <a:gd name="T45" fmla="*/ 431 h 971"/>
                  <a:gd name="T46" fmla="*/ 21 w 1298"/>
                  <a:gd name="T47" fmla="*/ 287 h 971"/>
                  <a:gd name="T48" fmla="*/ 0 w 1298"/>
                  <a:gd name="T49" fmla="*/ 182 h 9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98" h="971">
                    <a:moveTo>
                      <a:pt x="0" y="182"/>
                    </a:moveTo>
                    <a:lnTo>
                      <a:pt x="21" y="17"/>
                    </a:lnTo>
                    <a:lnTo>
                      <a:pt x="126" y="0"/>
                    </a:lnTo>
                    <a:lnTo>
                      <a:pt x="192" y="69"/>
                    </a:lnTo>
                    <a:lnTo>
                      <a:pt x="214" y="230"/>
                    </a:lnTo>
                    <a:lnTo>
                      <a:pt x="318" y="479"/>
                    </a:lnTo>
                    <a:lnTo>
                      <a:pt x="501" y="670"/>
                    </a:lnTo>
                    <a:lnTo>
                      <a:pt x="653" y="778"/>
                    </a:lnTo>
                    <a:lnTo>
                      <a:pt x="1011" y="788"/>
                    </a:lnTo>
                    <a:lnTo>
                      <a:pt x="1172" y="718"/>
                    </a:lnTo>
                    <a:lnTo>
                      <a:pt x="1241" y="636"/>
                    </a:lnTo>
                    <a:lnTo>
                      <a:pt x="1298" y="644"/>
                    </a:lnTo>
                    <a:lnTo>
                      <a:pt x="1289" y="740"/>
                    </a:lnTo>
                    <a:lnTo>
                      <a:pt x="1241" y="923"/>
                    </a:lnTo>
                    <a:lnTo>
                      <a:pt x="1289" y="971"/>
                    </a:lnTo>
                    <a:lnTo>
                      <a:pt x="1154" y="949"/>
                    </a:lnTo>
                    <a:lnTo>
                      <a:pt x="1124" y="901"/>
                    </a:lnTo>
                    <a:lnTo>
                      <a:pt x="906" y="883"/>
                    </a:lnTo>
                    <a:lnTo>
                      <a:pt x="653" y="875"/>
                    </a:lnTo>
                    <a:lnTo>
                      <a:pt x="501" y="805"/>
                    </a:lnTo>
                    <a:lnTo>
                      <a:pt x="404" y="732"/>
                    </a:lnTo>
                    <a:lnTo>
                      <a:pt x="296" y="596"/>
                    </a:lnTo>
                    <a:lnTo>
                      <a:pt x="126" y="431"/>
                    </a:lnTo>
                    <a:lnTo>
                      <a:pt x="21" y="287"/>
                    </a:lnTo>
                    <a:lnTo>
                      <a:pt x="0" y="18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9" name="Line 21"/>
            <p:cNvSpPr>
              <a:spLocks noChangeShapeType="1"/>
            </p:cNvSpPr>
            <p:nvPr/>
          </p:nvSpPr>
          <p:spPr bwMode="auto">
            <a:xfrm>
              <a:off x="4800600" y="4960938"/>
              <a:ext cx="876300" cy="0"/>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Oval 20"/>
            <p:cNvSpPr>
              <a:spLocks noChangeArrowheads="1"/>
            </p:cNvSpPr>
            <p:nvPr/>
          </p:nvSpPr>
          <p:spPr bwMode="auto">
            <a:xfrm>
              <a:off x="4902200" y="4999038"/>
              <a:ext cx="190500" cy="165100"/>
            </a:xfrm>
            <a:prstGeom prst="ellipse">
              <a:avLst/>
            </a:prstGeom>
            <a:solidFill>
              <a:srgbClr val="FFFFFF"/>
            </a:solid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Oval 19"/>
            <p:cNvSpPr>
              <a:spLocks noChangeArrowheads="1"/>
            </p:cNvSpPr>
            <p:nvPr/>
          </p:nvSpPr>
          <p:spPr bwMode="auto">
            <a:xfrm>
              <a:off x="5384800" y="4999038"/>
              <a:ext cx="190500" cy="165100"/>
            </a:xfrm>
            <a:prstGeom prst="ellipse">
              <a:avLst/>
            </a:prstGeom>
            <a:solidFill>
              <a:srgbClr val="FFFFFF"/>
            </a:solid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33" name="Group 32"/>
          <p:cNvGrpSpPr/>
          <p:nvPr/>
        </p:nvGrpSpPr>
        <p:grpSpPr>
          <a:xfrm>
            <a:off x="4521300" y="3894213"/>
            <a:ext cx="1543878" cy="1844561"/>
            <a:chOff x="3390900" y="3879850"/>
            <a:chExt cx="1138238" cy="1296988"/>
          </a:xfrm>
        </p:grpSpPr>
        <p:grpSp>
          <p:nvGrpSpPr>
            <p:cNvPr id="12" name="Group 12"/>
            <p:cNvGrpSpPr>
              <a:grpSpLocks/>
            </p:cNvGrpSpPr>
            <p:nvPr/>
          </p:nvGrpSpPr>
          <p:grpSpPr bwMode="auto">
            <a:xfrm>
              <a:off x="3517900" y="3879850"/>
              <a:ext cx="1011238" cy="1076325"/>
              <a:chOff x="3099" y="4625"/>
              <a:chExt cx="1592" cy="1694"/>
            </a:xfrm>
          </p:grpSpPr>
          <p:sp>
            <p:nvSpPr>
              <p:cNvPr id="13" name="Freeform 18"/>
              <p:cNvSpPr>
                <a:spLocks/>
              </p:cNvSpPr>
              <p:nvPr/>
            </p:nvSpPr>
            <p:spPr bwMode="auto">
              <a:xfrm>
                <a:off x="4067" y="4625"/>
                <a:ext cx="287" cy="309"/>
              </a:xfrm>
              <a:custGeom>
                <a:avLst/>
                <a:gdLst>
                  <a:gd name="T0" fmla="*/ 456 w 574"/>
                  <a:gd name="T1" fmla="*/ 427 h 619"/>
                  <a:gd name="T2" fmla="*/ 509 w 574"/>
                  <a:gd name="T3" fmla="*/ 331 h 619"/>
                  <a:gd name="T4" fmla="*/ 534 w 574"/>
                  <a:gd name="T5" fmla="*/ 240 h 619"/>
                  <a:gd name="T6" fmla="*/ 525 w 574"/>
                  <a:gd name="T7" fmla="*/ 136 h 619"/>
                  <a:gd name="T8" fmla="*/ 460 w 574"/>
                  <a:gd name="T9" fmla="*/ 40 h 619"/>
                  <a:gd name="T10" fmla="*/ 383 w 574"/>
                  <a:gd name="T11" fmla="*/ 0 h 619"/>
                  <a:gd name="T12" fmla="*/ 265 w 574"/>
                  <a:gd name="T13" fmla="*/ 17 h 619"/>
                  <a:gd name="T14" fmla="*/ 125 w 574"/>
                  <a:gd name="T15" fmla="*/ 96 h 619"/>
                  <a:gd name="T16" fmla="*/ 48 w 574"/>
                  <a:gd name="T17" fmla="*/ 192 h 619"/>
                  <a:gd name="T18" fmla="*/ 0 w 574"/>
                  <a:gd name="T19" fmla="*/ 374 h 619"/>
                  <a:gd name="T20" fmla="*/ 8 w 574"/>
                  <a:gd name="T21" fmla="*/ 493 h 619"/>
                  <a:gd name="T22" fmla="*/ 56 w 574"/>
                  <a:gd name="T23" fmla="*/ 588 h 619"/>
                  <a:gd name="T24" fmla="*/ 125 w 574"/>
                  <a:gd name="T25" fmla="*/ 610 h 619"/>
                  <a:gd name="T26" fmla="*/ 217 w 574"/>
                  <a:gd name="T27" fmla="*/ 610 h 619"/>
                  <a:gd name="T28" fmla="*/ 318 w 574"/>
                  <a:gd name="T29" fmla="*/ 562 h 619"/>
                  <a:gd name="T30" fmla="*/ 360 w 574"/>
                  <a:gd name="T31" fmla="*/ 540 h 619"/>
                  <a:gd name="T32" fmla="*/ 391 w 574"/>
                  <a:gd name="T33" fmla="*/ 502 h 619"/>
                  <a:gd name="T34" fmla="*/ 534 w 574"/>
                  <a:gd name="T35" fmla="*/ 619 h 619"/>
                  <a:gd name="T36" fmla="*/ 574 w 574"/>
                  <a:gd name="T37" fmla="*/ 610 h 619"/>
                  <a:gd name="T38" fmla="*/ 557 w 574"/>
                  <a:gd name="T39" fmla="*/ 571 h 619"/>
                  <a:gd name="T40" fmla="*/ 456 w 574"/>
                  <a:gd name="T41" fmla="*/ 427 h 6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74" h="619">
                    <a:moveTo>
                      <a:pt x="456" y="427"/>
                    </a:moveTo>
                    <a:lnTo>
                      <a:pt x="509" y="331"/>
                    </a:lnTo>
                    <a:lnTo>
                      <a:pt x="534" y="240"/>
                    </a:lnTo>
                    <a:lnTo>
                      <a:pt x="525" y="136"/>
                    </a:lnTo>
                    <a:lnTo>
                      <a:pt x="460" y="40"/>
                    </a:lnTo>
                    <a:lnTo>
                      <a:pt x="383" y="0"/>
                    </a:lnTo>
                    <a:lnTo>
                      <a:pt x="265" y="17"/>
                    </a:lnTo>
                    <a:lnTo>
                      <a:pt x="125" y="96"/>
                    </a:lnTo>
                    <a:lnTo>
                      <a:pt x="48" y="192"/>
                    </a:lnTo>
                    <a:lnTo>
                      <a:pt x="0" y="374"/>
                    </a:lnTo>
                    <a:lnTo>
                      <a:pt x="8" y="493"/>
                    </a:lnTo>
                    <a:lnTo>
                      <a:pt x="56" y="588"/>
                    </a:lnTo>
                    <a:lnTo>
                      <a:pt x="125" y="610"/>
                    </a:lnTo>
                    <a:lnTo>
                      <a:pt x="217" y="610"/>
                    </a:lnTo>
                    <a:lnTo>
                      <a:pt x="318" y="562"/>
                    </a:lnTo>
                    <a:lnTo>
                      <a:pt x="360" y="540"/>
                    </a:lnTo>
                    <a:lnTo>
                      <a:pt x="391" y="502"/>
                    </a:lnTo>
                    <a:lnTo>
                      <a:pt x="534" y="619"/>
                    </a:lnTo>
                    <a:lnTo>
                      <a:pt x="574" y="610"/>
                    </a:lnTo>
                    <a:lnTo>
                      <a:pt x="557" y="571"/>
                    </a:lnTo>
                    <a:lnTo>
                      <a:pt x="456" y="42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Freeform 17"/>
              <p:cNvSpPr>
                <a:spLocks/>
              </p:cNvSpPr>
              <p:nvPr/>
            </p:nvSpPr>
            <p:spPr bwMode="auto">
              <a:xfrm>
                <a:off x="3667" y="4909"/>
                <a:ext cx="437" cy="655"/>
              </a:xfrm>
              <a:custGeom>
                <a:avLst/>
                <a:gdLst>
                  <a:gd name="T0" fmla="*/ 452 w 875"/>
                  <a:gd name="T1" fmla="*/ 387 h 1310"/>
                  <a:gd name="T2" fmla="*/ 470 w 875"/>
                  <a:gd name="T3" fmla="*/ 239 h 1310"/>
                  <a:gd name="T4" fmla="*/ 492 w 875"/>
                  <a:gd name="T5" fmla="*/ 57 h 1310"/>
                  <a:gd name="T6" fmla="*/ 575 w 875"/>
                  <a:gd name="T7" fmla="*/ 0 h 1310"/>
                  <a:gd name="T8" fmla="*/ 661 w 875"/>
                  <a:gd name="T9" fmla="*/ 0 h 1310"/>
                  <a:gd name="T10" fmla="*/ 762 w 875"/>
                  <a:gd name="T11" fmla="*/ 78 h 1310"/>
                  <a:gd name="T12" fmla="*/ 835 w 875"/>
                  <a:gd name="T13" fmla="*/ 261 h 1310"/>
                  <a:gd name="T14" fmla="*/ 875 w 875"/>
                  <a:gd name="T15" fmla="*/ 509 h 1310"/>
                  <a:gd name="T16" fmla="*/ 835 w 875"/>
                  <a:gd name="T17" fmla="*/ 787 h 1310"/>
                  <a:gd name="T18" fmla="*/ 762 w 875"/>
                  <a:gd name="T19" fmla="*/ 954 h 1310"/>
                  <a:gd name="T20" fmla="*/ 622 w 875"/>
                  <a:gd name="T21" fmla="*/ 1145 h 1310"/>
                  <a:gd name="T22" fmla="*/ 470 w 875"/>
                  <a:gd name="T23" fmla="*/ 1262 h 1310"/>
                  <a:gd name="T24" fmla="*/ 287 w 875"/>
                  <a:gd name="T25" fmla="*/ 1310 h 1310"/>
                  <a:gd name="T26" fmla="*/ 135 w 875"/>
                  <a:gd name="T27" fmla="*/ 1270 h 1310"/>
                  <a:gd name="T28" fmla="*/ 39 w 875"/>
                  <a:gd name="T29" fmla="*/ 1197 h 1310"/>
                  <a:gd name="T30" fmla="*/ 0 w 875"/>
                  <a:gd name="T31" fmla="*/ 1080 h 1310"/>
                  <a:gd name="T32" fmla="*/ 21 w 875"/>
                  <a:gd name="T33" fmla="*/ 975 h 1310"/>
                  <a:gd name="T34" fmla="*/ 69 w 875"/>
                  <a:gd name="T35" fmla="*/ 879 h 1310"/>
                  <a:gd name="T36" fmla="*/ 144 w 875"/>
                  <a:gd name="T37" fmla="*/ 835 h 1310"/>
                  <a:gd name="T38" fmla="*/ 253 w 875"/>
                  <a:gd name="T39" fmla="*/ 810 h 1310"/>
                  <a:gd name="T40" fmla="*/ 347 w 875"/>
                  <a:gd name="T41" fmla="*/ 741 h 1310"/>
                  <a:gd name="T42" fmla="*/ 422 w 875"/>
                  <a:gd name="T43" fmla="*/ 596 h 1310"/>
                  <a:gd name="T44" fmla="*/ 452 w 875"/>
                  <a:gd name="T45" fmla="*/ 387 h 13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75" h="1310">
                    <a:moveTo>
                      <a:pt x="452" y="387"/>
                    </a:moveTo>
                    <a:lnTo>
                      <a:pt x="470" y="239"/>
                    </a:lnTo>
                    <a:lnTo>
                      <a:pt x="492" y="57"/>
                    </a:lnTo>
                    <a:lnTo>
                      <a:pt x="575" y="0"/>
                    </a:lnTo>
                    <a:lnTo>
                      <a:pt x="661" y="0"/>
                    </a:lnTo>
                    <a:lnTo>
                      <a:pt x="762" y="78"/>
                    </a:lnTo>
                    <a:lnTo>
                      <a:pt x="835" y="261"/>
                    </a:lnTo>
                    <a:lnTo>
                      <a:pt x="875" y="509"/>
                    </a:lnTo>
                    <a:lnTo>
                      <a:pt x="835" y="787"/>
                    </a:lnTo>
                    <a:lnTo>
                      <a:pt x="762" y="954"/>
                    </a:lnTo>
                    <a:lnTo>
                      <a:pt x="622" y="1145"/>
                    </a:lnTo>
                    <a:lnTo>
                      <a:pt x="470" y="1262"/>
                    </a:lnTo>
                    <a:lnTo>
                      <a:pt x="287" y="1310"/>
                    </a:lnTo>
                    <a:lnTo>
                      <a:pt x="135" y="1270"/>
                    </a:lnTo>
                    <a:lnTo>
                      <a:pt x="39" y="1197"/>
                    </a:lnTo>
                    <a:lnTo>
                      <a:pt x="0" y="1080"/>
                    </a:lnTo>
                    <a:lnTo>
                      <a:pt x="21" y="975"/>
                    </a:lnTo>
                    <a:lnTo>
                      <a:pt x="69" y="879"/>
                    </a:lnTo>
                    <a:lnTo>
                      <a:pt x="144" y="835"/>
                    </a:lnTo>
                    <a:lnTo>
                      <a:pt x="253" y="810"/>
                    </a:lnTo>
                    <a:lnTo>
                      <a:pt x="347" y="741"/>
                    </a:lnTo>
                    <a:lnTo>
                      <a:pt x="422" y="596"/>
                    </a:lnTo>
                    <a:lnTo>
                      <a:pt x="452" y="38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 name="Freeform 16"/>
              <p:cNvSpPr>
                <a:spLocks/>
              </p:cNvSpPr>
              <p:nvPr/>
            </p:nvSpPr>
            <p:spPr bwMode="auto">
              <a:xfrm>
                <a:off x="3566" y="5418"/>
                <a:ext cx="562" cy="901"/>
              </a:xfrm>
              <a:custGeom>
                <a:avLst/>
                <a:gdLst>
                  <a:gd name="T0" fmla="*/ 365 w 1124"/>
                  <a:gd name="T1" fmla="*/ 58 h 1802"/>
                  <a:gd name="T2" fmla="*/ 413 w 1124"/>
                  <a:gd name="T3" fmla="*/ 0 h 1802"/>
                  <a:gd name="T4" fmla="*/ 509 w 1124"/>
                  <a:gd name="T5" fmla="*/ 0 h 1802"/>
                  <a:gd name="T6" fmla="*/ 557 w 1124"/>
                  <a:gd name="T7" fmla="*/ 79 h 1802"/>
                  <a:gd name="T8" fmla="*/ 645 w 1124"/>
                  <a:gd name="T9" fmla="*/ 270 h 1802"/>
                  <a:gd name="T10" fmla="*/ 767 w 1124"/>
                  <a:gd name="T11" fmla="*/ 479 h 1802"/>
                  <a:gd name="T12" fmla="*/ 957 w 1124"/>
                  <a:gd name="T13" fmla="*/ 644 h 1802"/>
                  <a:gd name="T14" fmla="*/ 1106 w 1124"/>
                  <a:gd name="T15" fmla="*/ 767 h 1802"/>
                  <a:gd name="T16" fmla="*/ 1124 w 1124"/>
                  <a:gd name="T17" fmla="*/ 824 h 1802"/>
                  <a:gd name="T18" fmla="*/ 1124 w 1124"/>
                  <a:gd name="T19" fmla="*/ 885 h 1802"/>
                  <a:gd name="T20" fmla="*/ 915 w 1124"/>
                  <a:gd name="T21" fmla="*/ 1063 h 1802"/>
                  <a:gd name="T22" fmla="*/ 679 w 1124"/>
                  <a:gd name="T23" fmla="*/ 1245 h 1802"/>
                  <a:gd name="T24" fmla="*/ 501 w 1124"/>
                  <a:gd name="T25" fmla="*/ 1324 h 1802"/>
                  <a:gd name="T26" fmla="*/ 309 w 1124"/>
                  <a:gd name="T27" fmla="*/ 1341 h 1802"/>
                  <a:gd name="T28" fmla="*/ 213 w 1124"/>
                  <a:gd name="T29" fmla="*/ 1349 h 1802"/>
                  <a:gd name="T30" fmla="*/ 166 w 1124"/>
                  <a:gd name="T31" fmla="*/ 1446 h 1802"/>
                  <a:gd name="T32" fmla="*/ 126 w 1124"/>
                  <a:gd name="T33" fmla="*/ 1554 h 1802"/>
                  <a:gd name="T34" fmla="*/ 152 w 1124"/>
                  <a:gd name="T35" fmla="*/ 1676 h 1802"/>
                  <a:gd name="T36" fmla="*/ 213 w 1124"/>
                  <a:gd name="T37" fmla="*/ 1698 h 1802"/>
                  <a:gd name="T38" fmla="*/ 213 w 1124"/>
                  <a:gd name="T39" fmla="*/ 1745 h 1802"/>
                  <a:gd name="T40" fmla="*/ 70 w 1124"/>
                  <a:gd name="T41" fmla="*/ 1802 h 1802"/>
                  <a:gd name="T42" fmla="*/ 22 w 1124"/>
                  <a:gd name="T43" fmla="*/ 1732 h 1802"/>
                  <a:gd name="T44" fmla="*/ 0 w 1124"/>
                  <a:gd name="T45" fmla="*/ 1611 h 1802"/>
                  <a:gd name="T46" fmla="*/ 47 w 1124"/>
                  <a:gd name="T47" fmla="*/ 1467 h 1802"/>
                  <a:gd name="T48" fmla="*/ 118 w 1124"/>
                  <a:gd name="T49" fmla="*/ 1341 h 1802"/>
                  <a:gd name="T50" fmla="*/ 213 w 1124"/>
                  <a:gd name="T51" fmla="*/ 1228 h 1802"/>
                  <a:gd name="T52" fmla="*/ 309 w 1124"/>
                  <a:gd name="T53" fmla="*/ 1197 h 1802"/>
                  <a:gd name="T54" fmla="*/ 405 w 1124"/>
                  <a:gd name="T55" fmla="*/ 1245 h 1802"/>
                  <a:gd name="T56" fmla="*/ 574 w 1124"/>
                  <a:gd name="T57" fmla="*/ 1171 h 1802"/>
                  <a:gd name="T58" fmla="*/ 719 w 1124"/>
                  <a:gd name="T59" fmla="*/ 1054 h 1802"/>
                  <a:gd name="T60" fmla="*/ 884 w 1124"/>
                  <a:gd name="T61" fmla="*/ 910 h 1802"/>
                  <a:gd name="T62" fmla="*/ 940 w 1124"/>
                  <a:gd name="T63" fmla="*/ 845 h 1802"/>
                  <a:gd name="T64" fmla="*/ 932 w 1124"/>
                  <a:gd name="T65" fmla="*/ 788 h 1802"/>
                  <a:gd name="T66" fmla="*/ 740 w 1124"/>
                  <a:gd name="T67" fmla="*/ 680 h 1802"/>
                  <a:gd name="T68" fmla="*/ 574 w 1124"/>
                  <a:gd name="T69" fmla="*/ 535 h 1802"/>
                  <a:gd name="T70" fmla="*/ 384 w 1124"/>
                  <a:gd name="T71" fmla="*/ 345 h 1802"/>
                  <a:gd name="T72" fmla="*/ 317 w 1124"/>
                  <a:gd name="T73" fmla="*/ 175 h 1802"/>
                  <a:gd name="T74" fmla="*/ 365 w 1124"/>
                  <a:gd name="T75" fmla="*/ 58 h 18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124" h="1802">
                    <a:moveTo>
                      <a:pt x="365" y="58"/>
                    </a:moveTo>
                    <a:lnTo>
                      <a:pt x="413" y="0"/>
                    </a:lnTo>
                    <a:lnTo>
                      <a:pt x="509" y="0"/>
                    </a:lnTo>
                    <a:lnTo>
                      <a:pt x="557" y="79"/>
                    </a:lnTo>
                    <a:lnTo>
                      <a:pt x="645" y="270"/>
                    </a:lnTo>
                    <a:lnTo>
                      <a:pt x="767" y="479"/>
                    </a:lnTo>
                    <a:lnTo>
                      <a:pt x="957" y="644"/>
                    </a:lnTo>
                    <a:lnTo>
                      <a:pt x="1106" y="767"/>
                    </a:lnTo>
                    <a:lnTo>
                      <a:pt x="1124" y="824"/>
                    </a:lnTo>
                    <a:lnTo>
                      <a:pt x="1124" y="885"/>
                    </a:lnTo>
                    <a:lnTo>
                      <a:pt x="915" y="1063"/>
                    </a:lnTo>
                    <a:lnTo>
                      <a:pt x="679" y="1245"/>
                    </a:lnTo>
                    <a:lnTo>
                      <a:pt x="501" y="1324"/>
                    </a:lnTo>
                    <a:lnTo>
                      <a:pt x="309" y="1341"/>
                    </a:lnTo>
                    <a:lnTo>
                      <a:pt x="213" y="1349"/>
                    </a:lnTo>
                    <a:lnTo>
                      <a:pt x="166" y="1446"/>
                    </a:lnTo>
                    <a:lnTo>
                      <a:pt x="126" y="1554"/>
                    </a:lnTo>
                    <a:lnTo>
                      <a:pt x="152" y="1676"/>
                    </a:lnTo>
                    <a:lnTo>
                      <a:pt x="213" y="1698"/>
                    </a:lnTo>
                    <a:lnTo>
                      <a:pt x="213" y="1745"/>
                    </a:lnTo>
                    <a:lnTo>
                      <a:pt x="70" y="1802"/>
                    </a:lnTo>
                    <a:lnTo>
                      <a:pt x="22" y="1732"/>
                    </a:lnTo>
                    <a:lnTo>
                      <a:pt x="0" y="1611"/>
                    </a:lnTo>
                    <a:lnTo>
                      <a:pt x="47" y="1467"/>
                    </a:lnTo>
                    <a:lnTo>
                      <a:pt x="118" y="1341"/>
                    </a:lnTo>
                    <a:lnTo>
                      <a:pt x="213" y="1228"/>
                    </a:lnTo>
                    <a:lnTo>
                      <a:pt x="309" y="1197"/>
                    </a:lnTo>
                    <a:lnTo>
                      <a:pt x="405" y="1245"/>
                    </a:lnTo>
                    <a:lnTo>
                      <a:pt x="574" y="1171"/>
                    </a:lnTo>
                    <a:lnTo>
                      <a:pt x="719" y="1054"/>
                    </a:lnTo>
                    <a:lnTo>
                      <a:pt x="884" y="910"/>
                    </a:lnTo>
                    <a:lnTo>
                      <a:pt x="940" y="845"/>
                    </a:lnTo>
                    <a:lnTo>
                      <a:pt x="932" y="788"/>
                    </a:lnTo>
                    <a:lnTo>
                      <a:pt x="740" y="680"/>
                    </a:lnTo>
                    <a:lnTo>
                      <a:pt x="574" y="535"/>
                    </a:lnTo>
                    <a:lnTo>
                      <a:pt x="384" y="345"/>
                    </a:lnTo>
                    <a:lnTo>
                      <a:pt x="317" y="175"/>
                    </a:lnTo>
                    <a:lnTo>
                      <a:pt x="365" y="5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 name="Freeform 15"/>
              <p:cNvSpPr>
                <a:spLocks/>
              </p:cNvSpPr>
              <p:nvPr/>
            </p:nvSpPr>
            <p:spPr bwMode="auto">
              <a:xfrm>
                <a:off x="3099" y="5420"/>
                <a:ext cx="740" cy="830"/>
              </a:xfrm>
              <a:custGeom>
                <a:avLst/>
                <a:gdLst>
                  <a:gd name="T0" fmla="*/ 1010 w 1480"/>
                  <a:gd name="T1" fmla="*/ 413 h 1659"/>
                  <a:gd name="T2" fmla="*/ 1180 w 1480"/>
                  <a:gd name="T3" fmla="*/ 126 h 1659"/>
                  <a:gd name="T4" fmla="*/ 1320 w 1480"/>
                  <a:gd name="T5" fmla="*/ 0 h 1659"/>
                  <a:gd name="T6" fmla="*/ 1441 w 1480"/>
                  <a:gd name="T7" fmla="*/ 21 h 1659"/>
                  <a:gd name="T8" fmla="*/ 1480 w 1480"/>
                  <a:gd name="T9" fmla="*/ 151 h 1659"/>
                  <a:gd name="T10" fmla="*/ 1297 w 1480"/>
                  <a:gd name="T11" fmla="*/ 440 h 1659"/>
                  <a:gd name="T12" fmla="*/ 1084 w 1480"/>
                  <a:gd name="T13" fmla="*/ 726 h 1659"/>
                  <a:gd name="T14" fmla="*/ 858 w 1480"/>
                  <a:gd name="T15" fmla="*/ 979 h 1659"/>
                  <a:gd name="T16" fmla="*/ 644 w 1480"/>
                  <a:gd name="T17" fmla="*/ 1132 h 1659"/>
                  <a:gd name="T18" fmla="*/ 501 w 1480"/>
                  <a:gd name="T19" fmla="*/ 1245 h 1659"/>
                  <a:gd name="T20" fmla="*/ 366 w 1480"/>
                  <a:gd name="T21" fmla="*/ 1245 h 1659"/>
                  <a:gd name="T22" fmla="*/ 309 w 1480"/>
                  <a:gd name="T23" fmla="*/ 1227 h 1659"/>
                  <a:gd name="T24" fmla="*/ 309 w 1480"/>
                  <a:gd name="T25" fmla="*/ 1362 h 1659"/>
                  <a:gd name="T26" fmla="*/ 192 w 1480"/>
                  <a:gd name="T27" fmla="*/ 1515 h 1659"/>
                  <a:gd name="T28" fmla="*/ 96 w 1480"/>
                  <a:gd name="T29" fmla="*/ 1563 h 1659"/>
                  <a:gd name="T30" fmla="*/ 104 w 1480"/>
                  <a:gd name="T31" fmla="*/ 1649 h 1659"/>
                  <a:gd name="T32" fmla="*/ 9 w 1480"/>
                  <a:gd name="T33" fmla="*/ 1659 h 1659"/>
                  <a:gd name="T34" fmla="*/ 0 w 1480"/>
                  <a:gd name="T35" fmla="*/ 1532 h 1659"/>
                  <a:gd name="T36" fmla="*/ 79 w 1480"/>
                  <a:gd name="T37" fmla="*/ 1436 h 1659"/>
                  <a:gd name="T38" fmla="*/ 192 w 1480"/>
                  <a:gd name="T39" fmla="*/ 1350 h 1659"/>
                  <a:gd name="T40" fmla="*/ 240 w 1480"/>
                  <a:gd name="T41" fmla="*/ 1254 h 1659"/>
                  <a:gd name="T42" fmla="*/ 248 w 1480"/>
                  <a:gd name="T43" fmla="*/ 1132 h 1659"/>
                  <a:gd name="T44" fmla="*/ 240 w 1480"/>
                  <a:gd name="T45" fmla="*/ 1101 h 1659"/>
                  <a:gd name="T46" fmla="*/ 296 w 1480"/>
                  <a:gd name="T47" fmla="*/ 1061 h 1659"/>
                  <a:gd name="T48" fmla="*/ 344 w 1480"/>
                  <a:gd name="T49" fmla="*/ 1061 h 1659"/>
                  <a:gd name="T50" fmla="*/ 383 w 1480"/>
                  <a:gd name="T51" fmla="*/ 1132 h 1659"/>
                  <a:gd name="T52" fmla="*/ 453 w 1480"/>
                  <a:gd name="T53" fmla="*/ 1157 h 1659"/>
                  <a:gd name="T54" fmla="*/ 527 w 1480"/>
                  <a:gd name="T55" fmla="*/ 1132 h 1659"/>
                  <a:gd name="T56" fmla="*/ 623 w 1480"/>
                  <a:gd name="T57" fmla="*/ 1036 h 1659"/>
                  <a:gd name="T58" fmla="*/ 771 w 1480"/>
                  <a:gd name="T59" fmla="*/ 883 h 1659"/>
                  <a:gd name="T60" fmla="*/ 893 w 1480"/>
                  <a:gd name="T61" fmla="*/ 701 h 1659"/>
                  <a:gd name="T62" fmla="*/ 962 w 1480"/>
                  <a:gd name="T63" fmla="*/ 548 h 1659"/>
                  <a:gd name="T64" fmla="*/ 1010 w 1480"/>
                  <a:gd name="T65" fmla="*/ 413 h 16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480" h="1659">
                    <a:moveTo>
                      <a:pt x="1010" y="413"/>
                    </a:moveTo>
                    <a:lnTo>
                      <a:pt x="1180" y="126"/>
                    </a:lnTo>
                    <a:lnTo>
                      <a:pt x="1320" y="0"/>
                    </a:lnTo>
                    <a:lnTo>
                      <a:pt x="1441" y="21"/>
                    </a:lnTo>
                    <a:lnTo>
                      <a:pt x="1480" y="151"/>
                    </a:lnTo>
                    <a:lnTo>
                      <a:pt x="1297" y="440"/>
                    </a:lnTo>
                    <a:lnTo>
                      <a:pt x="1084" y="726"/>
                    </a:lnTo>
                    <a:lnTo>
                      <a:pt x="858" y="979"/>
                    </a:lnTo>
                    <a:lnTo>
                      <a:pt x="644" y="1132"/>
                    </a:lnTo>
                    <a:lnTo>
                      <a:pt x="501" y="1245"/>
                    </a:lnTo>
                    <a:lnTo>
                      <a:pt x="366" y="1245"/>
                    </a:lnTo>
                    <a:lnTo>
                      <a:pt x="309" y="1227"/>
                    </a:lnTo>
                    <a:lnTo>
                      <a:pt x="309" y="1362"/>
                    </a:lnTo>
                    <a:lnTo>
                      <a:pt x="192" y="1515"/>
                    </a:lnTo>
                    <a:lnTo>
                      <a:pt x="96" y="1563"/>
                    </a:lnTo>
                    <a:lnTo>
                      <a:pt x="104" y="1649"/>
                    </a:lnTo>
                    <a:lnTo>
                      <a:pt x="9" y="1659"/>
                    </a:lnTo>
                    <a:lnTo>
                      <a:pt x="0" y="1532"/>
                    </a:lnTo>
                    <a:lnTo>
                      <a:pt x="79" y="1436"/>
                    </a:lnTo>
                    <a:lnTo>
                      <a:pt x="192" y="1350"/>
                    </a:lnTo>
                    <a:lnTo>
                      <a:pt x="240" y="1254"/>
                    </a:lnTo>
                    <a:lnTo>
                      <a:pt x="248" y="1132"/>
                    </a:lnTo>
                    <a:lnTo>
                      <a:pt x="240" y="1101"/>
                    </a:lnTo>
                    <a:lnTo>
                      <a:pt x="296" y="1061"/>
                    </a:lnTo>
                    <a:lnTo>
                      <a:pt x="344" y="1061"/>
                    </a:lnTo>
                    <a:lnTo>
                      <a:pt x="383" y="1132"/>
                    </a:lnTo>
                    <a:lnTo>
                      <a:pt x="453" y="1157"/>
                    </a:lnTo>
                    <a:lnTo>
                      <a:pt x="527" y="1132"/>
                    </a:lnTo>
                    <a:lnTo>
                      <a:pt x="623" y="1036"/>
                    </a:lnTo>
                    <a:lnTo>
                      <a:pt x="771" y="883"/>
                    </a:lnTo>
                    <a:lnTo>
                      <a:pt x="893" y="701"/>
                    </a:lnTo>
                    <a:lnTo>
                      <a:pt x="962" y="548"/>
                    </a:lnTo>
                    <a:lnTo>
                      <a:pt x="1010" y="41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 name="Freeform 14"/>
              <p:cNvSpPr>
                <a:spLocks/>
              </p:cNvSpPr>
              <p:nvPr/>
            </p:nvSpPr>
            <p:spPr bwMode="auto">
              <a:xfrm>
                <a:off x="3964" y="4957"/>
                <a:ext cx="727" cy="461"/>
              </a:xfrm>
              <a:custGeom>
                <a:avLst/>
                <a:gdLst>
                  <a:gd name="T0" fmla="*/ 19 w 1455"/>
                  <a:gd name="T1" fmla="*/ 161 h 923"/>
                  <a:gd name="T2" fmla="*/ 0 w 1455"/>
                  <a:gd name="T3" fmla="*/ 40 h 923"/>
                  <a:gd name="T4" fmla="*/ 71 w 1455"/>
                  <a:gd name="T5" fmla="*/ 0 h 923"/>
                  <a:gd name="T6" fmla="*/ 193 w 1455"/>
                  <a:gd name="T7" fmla="*/ 23 h 923"/>
                  <a:gd name="T8" fmla="*/ 358 w 1455"/>
                  <a:gd name="T9" fmla="*/ 184 h 923"/>
                  <a:gd name="T10" fmla="*/ 519 w 1455"/>
                  <a:gd name="T11" fmla="*/ 375 h 923"/>
                  <a:gd name="T12" fmla="*/ 693 w 1455"/>
                  <a:gd name="T13" fmla="*/ 540 h 923"/>
                  <a:gd name="T14" fmla="*/ 906 w 1455"/>
                  <a:gd name="T15" fmla="*/ 623 h 923"/>
                  <a:gd name="T16" fmla="*/ 1116 w 1455"/>
                  <a:gd name="T17" fmla="*/ 645 h 923"/>
                  <a:gd name="T18" fmla="*/ 1207 w 1455"/>
                  <a:gd name="T19" fmla="*/ 623 h 923"/>
                  <a:gd name="T20" fmla="*/ 1337 w 1455"/>
                  <a:gd name="T21" fmla="*/ 550 h 923"/>
                  <a:gd name="T22" fmla="*/ 1455 w 1455"/>
                  <a:gd name="T23" fmla="*/ 567 h 923"/>
                  <a:gd name="T24" fmla="*/ 1408 w 1455"/>
                  <a:gd name="T25" fmla="*/ 623 h 923"/>
                  <a:gd name="T26" fmla="*/ 1312 w 1455"/>
                  <a:gd name="T27" fmla="*/ 663 h 923"/>
                  <a:gd name="T28" fmla="*/ 1243 w 1455"/>
                  <a:gd name="T29" fmla="*/ 711 h 923"/>
                  <a:gd name="T30" fmla="*/ 1207 w 1455"/>
                  <a:gd name="T31" fmla="*/ 780 h 923"/>
                  <a:gd name="T32" fmla="*/ 1207 w 1455"/>
                  <a:gd name="T33" fmla="*/ 885 h 923"/>
                  <a:gd name="T34" fmla="*/ 1147 w 1455"/>
                  <a:gd name="T35" fmla="*/ 923 h 923"/>
                  <a:gd name="T36" fmla="*/ 1116 w 1455"/>
                  <a:gd name="T37" fmla="*/ 837 h 923"/>
                  <a:gd name="T38" fmla="*/ 1051 w 1455"/>
                  <a:gd name="T39" fmla="*/ 758 h 923"/>
                  <a:gd name="T40" fmla="*/ 946 w 1455"/>
                  <a:gd name="T41" fmla="*/ 732 h 923"/>
                  <a:gd name="T42" fmla="*/ 781 w 1455"/>
                  <a:gd name="T43" fmla="*/ 671 h 923"/>
                  <a:gd name="T44" fmla="*/ 588 w 1455"/>
                  <a:gd name="T45" fmla="*/ 588 h 923"/>
                  <a:gd name="T46" fmla="*/ 423 w 1455"/>
                  <a:gd name="T47" fmla="*/ 471 h 923"/>
                  <a:gd name="T48" fmla="*/ 253 w 1455"/>
                  <a:gd name="T49" fmla="*/ 336 h 923"/>
                  <a:gd name="T50" fmla="*/ 88 w 1455"/>
                  <a:gd name="T51" fmla="*/ 253 h 923"/>
                  <a:gd name="T52" fmla="*/ 19 w 1455"/>
                  <a:gd name="T53" fmla="*/ 161 h 9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55" h="923">
                    <a:moveTo>
                      <a:pt x="19" y="161"/>
                    </a:moveTo>
                    <a:lnTo>
                      <a:pt x="0" y="40"/>
                    </a:lnTo>
                    <a:lnTo>
                      <a:pt x="71" y="0"/>
                    </a:lnTo>
                    <a:lnTo>
                      <a:pt x="193" y="23"/>
                    </a:lnTo>
                    <a:lnTo>
                      <a:pt x="358" y="184"/>
                    </a:lnTo>
                    <a:lnTo>
                      <a:pt x="519" y="375"/>
                    </a:lnTo>
                    <a:lnTo>
                      <a:pt x="693" y="540"/>
                    </a:lnTo>
                    <a:lnTo>
                      <a:pt x="906" y="623"/>
                    </a:lnTo>
                    <a:lnTo>
                      <a:pt x="1116" y="645"/>
                    </a:lnTo>
                    <a:lnTo>
                      <a:pt x="1207" y="623"/>
                    </a:lnTo>
                    <a:lnTo>
                      <a:pt x="1337" y="550"/>
                    </a:lnTo>
                    <a:lnTo>
                      <a:pt x="1455" y="567"/>
                    </a:lnTo>
                    <a:lnTo>
                      <a:pt x="1408" y="623"/>
                    </a:lnTo>
                    <a:lnTo>
                      <a:pt x="1312" y="663"/>
                    </a:lnTo>
                    <a:lnTo>
                      <a:pt x="1243" y="711"/>
                    </a:lnTo>
                    <a:lnTo>
                      <a:pt x="1207" y="780"/>
                    </a:lnTo>
                    <a:lnTo>
                      <a:pt x="1207" y="885"/>
                    </a:lnTo>
                    <a:lnTo>
                      <a:pt x="1147" y="923"/>
                    </a:lnTo>
                    <a:lnTo>
                      <a:pt x="1116" y="837"/>
                    </a:lnTo>
                    <a:lnTo>
                      <a:pt x="1051" y="758"/>
                    </a:lnTo>
                    <a:lnTo>
                      <a:pt x="946" y="732"/>
                    </a:lnTo>
                    <a:lnTo>
                      <a:pt x="781" y="671"/>
                    </a:lnTo>
                    <a:lnTo>
                      <a:pt x="588" y="588"/>
                    </a:lnTo>
                    <a:lnTo>
                      <a:pt x="423" y="471"/>
                    </a:lnTo>
                    <a:lnTo>
                      <a:pt x="253" y="336"/>
                    </a:lnTo>
                    <a:lnTo>
                      <a:pt x="88" y="253"/>
                    </a:lnTo>
                    <a:lnTo>
                      <a:pt x="19" y="16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 name="Freeform 13"/>
              <p:cNvSpPr>
                <a:spLocks/>
              </p:cNvSpPr>
              <p:nvPr/>
            </p:nvSpPr>
            <p:spPr bwMode="auto">
              <a:xfrm>
                <a:off x="3960" y="4995"/>
                <a:ext cx="649" cy="486"/>
              </a:xfrm>
              <a:custGeom>
                <a:avLst/>
                <a:gdLst>
                  <a:gd name="T0" fmla="*/ 0 w 1298"/>
                  <a:gd name="T1" fmla="*/ 182 h 971"/>
                  <a:gd name="T2" fmla="*/ 21 w 1298"/>
                  <a:gd name="T3" fmla="*/ 17 h 971"/>
                  <a:gd name="T4" fmla="*/ 126 w 1298"/>
                  <a:gd name="T5" fmla="*/ 0 h 971"/>
                  <a:gd name="T6" fmla="*/ 192 w 1298"/>
                  <a:gd name="T7" fmla="*/ 69 h 971"/>
                  <a:gd name="T8" fmla="*/ 214 w 1298"/>
                  <a:gd name="T9" fmla="*/ 230 h 971"/>
                  <a:gd name="T10" fmla="*/ 318 w 1298"/>
                  <a:gd name="T11" fmla="*/ 479 h 971"/>
                  <a:gd name="T12" fmla="*/ 501 w 1298"/>
                  <a:gd name="T13" fmla="*/ 670 h 971"/>
                  <a:gd name="T14" fmla="*/ 653 w 1298"/>
                  <a:gd name="T15" fmla="*/ 778 h 971"/>
                  <a:gd name="T16" fmla="*/ 1011 w 1298"/>
                  <a:gd name="T17" fmla="*/ 788 h 971"/>
                  <a:gd name="T18" fmla="*/ 1172 w 1298"/>
                  <a:gd name="T19" fmla="*/ 718 h 971"/>
                  <a:gd name="T20" fmla="*/ 1241 w 1298"/>
                  <a:gd name="T21" fmla="*/ 636 h 971"/>
                  <a:gd name="T22" fmla="*/ 1298 w 1298"/>
                  <a:gd name="T23" fmla="*/ 644 h 971"/>
                  <a:gd name="T24" fmla="*/ 1289 w 1298"/>
                  <a:gd name="T25" fmla="*/ 740 h 971"/>
                  <a:gd name="T26" fmla="*/ 1241 w 1298"/>
                  <a:gd name="T27" fmla="*/ 923 h 971"/>
                  <a:gd name="T28" fmla="*/ 1289 w 1298"/>
                  <a:gd name="T29" fmla="*/ 971 h 971"/>
                  <a:gd name="T30" fmla="*/ 1154 w 1298"/>
                  <a:gd name="T31" fmla="*/ 949 h 971"/>
                  <a:gd name="T32" fmla="*/ 1124 w 1298"/>
                  <a:gd name="T33" fmla="*/ 901 h 971"/>
                  <a:gd name="T34" fmla="*/ 906 w 1298"/>
                  <a:gd name="T35" fmla="*/ 883 h 971"/>
                  <a:gd name="T36" fmla="*/ 653 w 1298"/>
                  <a:gd name="T37" fmla="*/ 875 h 971"/>
                  <a:gd name="T38" fmla="*/ 501 w 1298"/>
                  <a:gd name="T39" fmla="*/ 805 h 971"/>
                  <a:gd name="T40" fmla="*/ 404 w 1298"/>
                  <a:gd name="T41" fmla="*/ 732 h 971"/>
                  <a:gd name="T42" fmla="*/ 296 w 1298"/>
                  <a:gd name="T43" fmla="*/ 596 h 971"/>
                  <a:gd name="T44" fmla="*/ 126 w 1298"/>
                  <a:gd name="T45" fmla="*/ 431 h 971"/>
                  <a:gd name="T46" fmla="*/ 21 w 1298"/>
                  <a:gd name="T47" fmla="*/ 287 h 971"/>
                  <a:gd name="T48" fmla="*/ 0 w 1298"/>
                  <a:gd name="T49" fmla="*/ 182 h 9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98" h="971">
                    <a:moveTo>
                      <a:pt x="0" y="182"/>
                    </a:moveTo>
                    <a:lnTo>
                      <a:pt x="21" y="17"/>
                    </a:lnTo>
                    <a:lnTo>
                      <a:pt x="126" y="0"/>
                    </a:lnTo>
                    <a:lnTo>
                      <a:pt x="192" y="69"/>
                    </a:lnTo>
                    <a:lnTo>
                      <a:pt x="214" y="230"/>
                    </a:lnTo>
                    <a:lnTo>
                      <a:pt x="318" y="479"/>
                    </a:lnTo>
                    <a:lnTo>
                      <a:pt x="501" y="670"/>
                    </a:lnTo>
                    <a:lnTo>
                      <a:pt x="653" y="778"/>
                    </a:lnTo>
                    <a:lnTo>
                      <a:pt x="1011" y="788"/>
                    </a:lnTo>
                    <a:lnTo>
                      <a:pt x="1172" y="718"/>
                    </a:lnTo>
                    <a:lnTo>
                      <a:pt x="1241" y="636"/>
                    </a:lnTo>
                    <a:lnTo>
                      <a:pt x="1298" y="644"/>
                    </a:lnTo>
                    <a:lnTo>
                      <a:pt x="1289" y="740"/>
                    </a:lnTo>
                    <a:lnTo>
                      <a:pt x="1241" y="923"/>
                    </a:lnTo>
                    <a:lnTo>
                      <a:pt x="1289" y="971"/>
                    </a:lnTo>
                    <a:lnTo>
                      <a:pt x="1154" y="949"/>
                    </a:lnTo>
                    <a:lnTo>
                      <a:pt x="1124" y="901"/>
                    </a:lnTo>
                    <a:lnTo>
                      <a:pt x="906" y="883"/>
                    </a:lnTo>
                    <a:lnTo>
                      <a:pt x="653" y="875"/>
                    </a:lnTo>
                    <a:lnTo>
                      <a:pt x="501" y="805"/>
                    </a:lnTo>
                    <a:lnTo>
                      <a:pt x="404" y="732"/>
                    </a:lnTo>
                    <a:lnTo>
                      <a:pt x="296" y="596"/>
                    </a:lnTo>
                    <a:lnTo>
                      <a:pt x="126" y="431"/>
                    </a:lnTo>
                    <a:lnTo>
                      <a:pt x="21" y="287"/>
                    </a:lnTo>
                    <a:lnTo>
                      <a:pt x="0" y="18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19" name="Line 11"/>
            <p:cNvSpPr>
              <a:spLocks noChangeShapeType="1"/>
            </p:cNvSpPr>
            <p:nvPr/>
          </p:nvSpPr>
          <p:spPr bwMode="auto">
            <a:xfrm flipH="1">
              <a:off x="3390900" y="4973638"/>
              <a:ext cx="876300" cy="0"/>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Oval 10"/>
            <p:cNvSpPr>
              <a:spLocks noChangeArrowheads="1"/>
            </p:cNvSpPr>
            <p:nvPr/>
          </p:nvSpPr>
          <p:spPr bwMode="auto">
            <a:xfrm flipH="1">
              <a:off x="3467100" y="5011738"/>
              <a:ext cx="190500" cy="165100"/>
            </a:xfrm>
            <a:prstGeom prst="ellipse">
              <a:avLst/>
            </a:prstGeom>
            <a:solidFill>
              <a:srgbClr val="FFFFFF"/>
            </a:solid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 name="Oval 9"/>
            <p:cNvSpPr>
              <a:spLocks noChangeArrowheads="1"/>
            </p:cNvSpPr>
            <p:nvPr/>
          </p:nvSpPr>
          <p:spPr bwMode="auto">
            <a:xfrm flipH="1">
              <a:off x="3949700" y="5011738"/>
              <a:ext cx="190500" cy="165100"/>
            </a:xfrm>
            <a:prstGeom prst="ellipse">
              <a:avLst/>
            </a:prstGeom>
            <a:solidFill>
              <a:srgbClr val="FFFFFF"/>
            </a:solid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Line 8"/>
          <p:cNvSpPr>
            <a:spLocks noChangeShapeType="1"/>
          </p:cNvSpPr>
          <p:nvPr/>
        </p:nvSpPr>
        <p:spPr bwMode="auto">
          <a:xfrm>
            <a:off x="2895601" y="5745546"/>
            <a:ext cx="5960183"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Rectangle 29"/>
          <p:cNvSpPr>
            <a:spLocks noChangeArrowheads="1"/>
          </p:cNvSpPr>
          <p:nvPr/>
        </p:nvSpPr>
        <p:spPr bwMode="auto">
          <a:xfrm>
            <a:off x="1524001"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tabLst>
                <a:tab pos="0" algn="l"/>
                <a:tab pos="1371600" algn="l"/>
              </a:tabLst>
            </a:pPr>
            <a:endParaRPr lang="en-US">
              <a:latin typeface="Arial" pitchFamily="34" charset="0"/>
              <a:cs typeface="Arial" pitchFamily="34" charset="0"/>
            </a:endParaRPr>
          </a:p>
        </p:txBody>
      </p:sp>
      <p:sp>
        <p:nvSpPr>
          <p:cNvPr id="31" name="Rectangle 33"/>
          <p:cNvSpPr>
            <a:spLocks noChangeArrowheads="1"/>
          </p:cNvSpPr>
          <p:nvPr/>
        </p:nvSpPr>
        <p:spPr bwMode="auto">
          <a:xfrm>
            <a:off x="1524001" y="5011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tabLst>
                <a:tab pos="0" algn="l"/>
                <a:tab pos="1371600" algn="l"/>
              </a:tabLst>
            </a:pPr>
            <a:endParaRPr lang="en-US">
              <a:latin typeface="Arial" pitchFamily="34" charset="0"/>
              <a:cs typeface="Arial" pitchFamily="34" charset="0"/>
            </a:endParaRPr>
          </a:p>
        </p:txBody>
      </p:sp>
      <p:sp>
        <p:nvSpPr>
          <p:cNvPr id="32" name="Rectangle 31"/>
          <p:cNvSpPr/>
          <p:nvPr/>
        </p:nvSpPr>
        <p:spPr>
          <a:xfrm>
            <a:off x="2627327" y="224644"/>
            <a:ext cx="7290245" cy="646331"/>
          </a:xfrm>
          <a:prstGeom prst="rect">
            <a:avLst/>
          </a:prstGeom>
        </p:spPr>
        <p:txBody>
          <a:bodyPr wrap="square">
            <a:spAutoFit/>
          </a:bodyPr>
          <a:lstStyle/>
          <a:p>
            <a:pPr algn="ctr"/>
            <a:r>
              <a:rPr lang="en-US" sz="3600" dirty="0">
                <a:solidFill>
                  <a:srgbClr val="FF0000"/>
                </a:solidFill>
              </a:rPr>
              <a:t>Newton’s Third Law</a:t>
            </a:r>
          </a:p>
        </p:txBody>
      </p:sp>
      <p:sp>
        <p:nvSpPr>
          <p:cNvPr id="23" name="Slide Number Placeholder 22"/>
          <p:cNvSpPr>
            <a:spLocks noGrp="1"/>
          </p:cNvSpPr>
          <p:nvPr>
            <p:ph type="sldNum" sz="quarter" idx="12"/>
          </p:nvPr>
        </p:nvSpPr>
        <p:spPr/>
        <p:txBody>
          <a:bodyPr/>
          <a:lstStyle/>
          <a:p>
            <a:fld id="{E24C6404-DD52-4D30-ADD7-3912C3BB633F}" type="slidenum">
              <a:rPr lang="en-US" smtClean="0"/>
              <a:t>12</a:t>
            </a:fld>
            <a:endParaRPr lang="en-US"/>
          </a:p>
        </p:txBody>
      </p:sp>
      <p:sp>
        <p:nvSpPr>
          <p:cNvPr id="29" name="Rectangle 28"/>
          <p:cNvSpPr/>
          <p:nvPr/>
        </p:nvSpPr>
        <p:spPr>
          <a:xfrm>
            <a:off x="1654274" y="1412776"/>
            <a:ext cx="9829091" cy="523220"/>
          </a:xfrm>
          <a:prstGeom prst="rect">
            <a:avLst/>
          </a:prstGeom>
        </p:spPr>
        <p:txBody>
          <a:bodyPr wrap="square">
            <a:spAutoFit/>
          </a:bodyPr>
          <a:lstStyle/>
          <a:p>
            <a:r>
              <a:rPr lang="en-US" sz="2800" dirty="0"/>
              <a:t>For every action there is an equal and opposite reaction.</a:t>
            </a:r>
          </a:p>
        </p:txBody>
      </p:sp>
    </p:spTree>
    <p:extLst>
      <p:ext uri="{BB962C8B-B14F-4D97-AF65-F5344CB8AC3E}">
        <p14:creationId xmlns:p14="http://schemas.microsoft.com/office/powerpoint/2010/main" val="17728567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10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Line 5"/>
          <p:cNvSpPr>
            <a:spLocks noChangeShapeType="1"/>
          </p:cNvSpPr>
          <p:nvPr/>
        </p:nvSpPr>
        <p:spPr bwMode="auto">
          <a:xfrm>
            <a:off x="5994529" y="3065628"/>
            <a:ext cx="0" cy="6477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34" name="Group 33"/>
          <p:cNvGrpSpPr/>
          <p:nvPr/>
        </p:nvGrpSpPr>
        <p:grpSpPr>
          <a:xfrm>
            <a:off x="5858466" y="3876151"/>
            <a:ext cx="1705370" cy="1844561"/>
            <a:chOff x="4419600" y="3867150"/>
            <a:chExt cx="1257300" cy="1296988"/>
          </a:xfrm>
        </p:grpSpPr>
        <p:grpSp>
          <p:nvGrpSpPr>
            <p:cNvPr id="2" name="Group 22"/>
            <p:cNvGrpSpPr>
              <a:grpSpLocks/>
            </p:cNvGrpSpPr>
            <p:nvPr/>
          </p:nvGrpSpPr>
          <p:grpSpPr bwMode="auto">
            <a:xfrm flipH="1">
              <a:off x="4419600" y="3867150"/>
              <a:ext cx="1011238" cy="1076325"/>
              <a:chOff x="3099" y="4625"/>
              <a:chExt cx="1592" cy="1694"/>
            </a:xfrm>
          </p:grpSpPr>
          <p:sp>
            <p:nvSpPr>
              <p:cNvPr id="3" name="Freeform 28"/>
              <p:cNvSpPr>
                <a:spLocks/>
              </p:cNvSpPr>
              <p:nvPr/>
            </p:nvSpPr>
            <p:spPr bwMode="auto">
              <a:xfrm>
                <a:off x="4067" y="4625"/>
                <a:ext cx="287" cy="309"/>
              </a:xfrm>
              <a:custGeom>
                <a:avLst/>
                <a:gdLst>
                  <a:gd name="T0" fmla="*/ 456 w 574"/>
                  <a:gd name="T1" fmla="*/ 427 h 619"/>
                  <a:gd name="T2" fmla="*/ 509 w 574"/>
                  <a:gd name="T3" fmla="*/ 331 h 619"/>
                  <a:gd name="T4" fmla="*/ 534 w 574"/>
                  <a:gd name="T5" fmla="*/ 240 h 619"/>
                  <a:gd name="T6" fmla="*/ 525 w 574"/>
                  <a:gd name="T7" fmla="*/ 136 h 619"/>
                  <a:gd name="T8" fmla="*/ 460 w 574"/>
                  <a:gd name="T9" fmla="*/ 40 h 619"/>
                  <a:gd name="T10" fmla="*/ 383 w 574"/>
                  <a:gd name="T11" fmla="*/ 0 h 619"/>
                  <a:gd name="T12" fmla="*/ 265 w 574"/>
                  <a:gd name="T13" fmla="*/ 17 h 619"/>
                  <a:gd name="T14" fmla="*/ 125 w 574"/>
                  <a:gd name="T15" fmla="*/ 96 h 619"/>
                  <a:gd name="T16" fmla="*/ 48 w 574"/>
                  <a:gd name="T17" fmla="*/ 192 h 619"/>
                  <a:gd name="T18" fmla="*/ 0 w 574"/>
                  <a:gd name="T19" fmla="*/ 374 h 619"/>
                  <a:gd name="T20" fmla="*/ 8 w 574"/>
                  <a:gd name="T21" fmla="*/ 493 h 619"/>
                  <a:gd name="T22" fmla="*/ 56 w 574"/>
                  <a:gd name="T23" fmla="*/ 588 h 619"/>
                  <a:gd name="T24" fmla="*/ 125 w 574"/>
                  <a:gd name="T25" fmla="*/ 610 h 619"/>
                  <a:gd name="T26" fmla="*/ 217 w 574"/>
                  <a:gd name="T27" fmla="*/ 610 h 619"/>
                  <a:gd name="T28" fmla="*/ 318 w 574"/>
                  <a:gd name="T29" fmla="*/ 562 h 619"/>
                  <a:gd name="T30" fmla="*/ 360 w 574"/>
                  <a:gd name="T31" fmla="*/ 540 h 619"/>
                  <a:gd name="T32" fmla="*/ 391 w 574"/>
                  <a:gd name="T33" fmla="*/ 502 h 619"/>
                  <a:gd name="T34" fmla="*/ 534 w 574"/>
                  <a:gd name="T35" fmla="*/ 619 h 619"/>
                  <a:gd name="T36" fmla="*/ 574 w 574"/>
                  <a:gd name="T37" fmla="*/ 610 h 619"/>
                  <a:gd name="T38" fmla="*/ 557 w 574"/>
                  <a:gd name="T39" fmla="*/ 571 h 619"/>
                  <a:gd name="T40" fmla="*/ 456 w 574"/>
                  <a:gd name="T41" fmla="*/ 427 h 6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74" h="619">
                    <a:moveTo>
                      <a:pt x="456" y="427"/>
                    </a:moveTo>
                    <a:lnTo>
                      <a:pt x="509" y="331"/>
                    </a:lnTo>
                    <a:lnTo>
                      <a:pt x="534" y="240"/>
                    </a:lnTo>
                    <a:lnTo>
                      <a:pt x="525" y="136"/>
                    </a:lnTo>
                    <a:lnTo>
                      <a:pt x="460" y="40"/>
                    </a:lnTo>
                    <a:lnTo>
                      <a:pt x="383" y="0"/>
                    </a:lnTo>
                    <a:lnTo>
                      <a:pt x="265" y="17"/>
                    </a:lnTo>
                    <a:lnTo>
                      <a:pt x="125" y="96"/>
                    </a:lnTo>
                    <a:lnTo>
                      <a:pt x="48" y="192"/>
                    </a:lnTo>
                    <a:lnTo>
                      <a:pt x="0" y="374"/>
                    </a:lnTo>
                    <a:lnTo>
                      <a:pt x="8" y="493"/>
                    </a:lnTo>
                    <a:lnTo>
                      <a:pt x="56" y="588"/>
                    </a:lnTo>
                    <a:lnTo>
                      <a:pt x="125" y="610"/>
                    </a:lnTo>
                    <a:lnTo>
                      <a:pt x="217" y="610"/>
                    </a:lnTo>
                    <a:lnTo>
                      <a:pt x="318" y="562"/>
                    </a:lnTo>
                    <a:lnTo>
                      <a:pt x="360" y="540"/>
                    </a:lnTo>
                    <a:lnTo>
                      <a:pt x="391" y="502"/>
                    </a:lnTo>
                    <a:lnTo>
                      <a:pt x="534" y="619"/>
                    </a:lnTo>
                    <a:lnTo>
                      <a:pt x="574" y="610"/>
                    </a:lnTo>
                    <a:lnTo>
                      <a:pt x="557" y="571"/>
                    </a:lnTo>
                    <a:lnTo>
                      <a:pt x="456" y="42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 name="Freeform 27"/>
              <p:cNvSpPr>
                <a:spLocks/>
              </p:cNvSpPr>
              <p:nvPr/>
            </p:nvSpPr>
            <p:spPr bwMode="auto">
              <a:xfrm>
                <a:off x="3667" y="4909"/>
                <a:ext cx="437" cy="655"/>
              </a:xfrm>
              <a:custGeom>
                <a:avLst/>
                <a:gdLst>
                  <a:gd name="T0" fmla="*/ 452 w 875"/>
                  <a:gd name="T1" fmla="*/ 387 h 1310"/>
                  <a:gd name="T2" fmla="*/ 470 w 875"/>
                  <a:gd name="T3" fmla="*/ 239 h 1310"/>
                  <a:gd name="T4" fmla="*/ 492 w 875"/>
                  <a:gd name="T5" fmla="*/ 57 h 1310"/>
                  <a:gd name="T6" fmla="*/ 575 w 875"/>
                  <a:gd name="T7" fmla="*/ 0 h 1310"/>
                  <a:gd name="T8" fmla="*/ 661 w 875"/>
                  <a:gd name="T9" fmla="*/ 0 h 1310"/>
                  <a:gd name="T10" fmla="*/ 762 w 875"/>
                  <a:gd name="T11" fmla="*/ 78 h 1310"/>
                  <a:gd name="T12" fmla="*/ 835 w 875"/>
                  <a:gd name="T13" fmla="*/ 261 h 1310"/>
                  <a:gd name="T14" fmla="*/ 875 w 875"/>
                  <a:gd name="T15" fmla="*/ 509 h 1310"/>
                  <a:gd name="T16" fmla="*/ 835 w 875"/>
                  <a:gd name="T17" fmla="*/ 787 h 1310"/>
                  <a:gd name="T18" fmla="*/ 762 w 875"/>
                  <a:gd name="T19" fmla="*/ 954 h 1310"/>
                  <a:gd name="T20" fmla="*/ 622 w 875"/>
                  <a:gd name="T21" fmla="*/ 1145 h 1310"/>
                  <a:gd name="T22" fmla="*/ 470 w 875"/>
                  <a:gd name="T23" fmla="*/ 1262 h 1310"/>
                  <a:gd name="T24" fmla="*/ 287 w 875"/>
                  <a:gd name="T25" fmla="*/ 1310 h 1310"/>
                  <a:gd name="T26" fmla="*/ 135 w 875"/>
                  <a:gd name="T27" fmla="*/ 1270 h 1310"/>
                  <a:gd name="T28" fmla="*/ 39 w 875"/>
                  <a:gd name="T29" fmla="*/ 1197 h 1310"/>
                  <a:gd name="T30" fmla="*/ 0 w 875"/>
                  <a:gd name="T31" fmla="*/ 1080 h 1310"/>
                  <a:gd name="T32" fmla="*/ 21 w 875"/>
                  <a:gd name="T33" fmla="*/ 975 h 1310"/>
                  <a:gd name="T34" fmla="*/ 69 w 875"/>
                  <a:gd name="T35" fmla="*/ 879 h 1310"/>
                  <a:gd name="T36" fmla="*/ 144 w 875"/>
                  <a:gd name="T37" fmla="*/ 835 h 1310"/>
                  <a:gd name="T38" fmla="*/ 253 w 875"/>
                  <a:gd name="T39" fmla="*/ 810 h 1310"/>
                  <a:gd name="T40" fmla="*/ 347 w 875"/>
                  <a:gd name="T41" fmla="*/ 741 h 1310"/>
                  <a:gd name="T42" fmla="*/ 422 w 875"/>
                  <a:gd name="T43" fmla="*/ 596 h 1310"/>
                  <a:gd name="T44" fmla="*/ 452 w 875"/>
                  <a:gd name="T45" fmla="*/ 387 h 13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75" h="1310">
                    <a:moveTo>
                      <a:pt x="452" y="387"/>
                    </a:moveTo>
                    <a:lnTo>
                      <a:pt x="470" y="239"/>
                    </a:lnTo>
                    <a:lnTo>
                      <a:pt x="492" y="57"/>
                    </a:lnTo>
                    <a:lnTo>
                      <a:pt x="575" y="0"/>
                    </a:lnTo>
                    <a:lnTo>
                      <a:pt x="661" y="0"/>
                    </a:lnTo>
                    <a:lnTo>
                      <a:pt x="762" y="78"/>
                    </a:lnTo>
                    <a:lnTo>
                      <a:pt x="835" y="261"/>
                    </a:lnTo>
                    <a:lnTo>
                      <a:pt x="875" y="509"/>
                    </a:lnTo>
                    <a:lnTo>
                      <a:pt x="835" y="787"/>
                    </a:lnTo>
                    <a:lnTo>
                      <a:pt x="762" y="954"/>
                    </a:lnTo>
                    <a:lnTo>
                      <a:pt x="622" y="1145"/>
                    </a:lnTo>
                    <a:lnTo>
                      <a:pt x="470" y="1262"/>
                    </a:lnTo>
                    <a:lnTo>
                      <a:pt x="287" y="1310"/>
                    </a:lnTo>
                    <a:lnTo>
                      <a:pt x="135" y="1270"/>
                    </a:lnTo>
                    <a:lnTo>
                      <a:pt x="39" y="1197"/>
                    </a:lnTo>
                    <a:lnTo>
                      <a:pt x="0" y="1080"/>
                    </a:lnTo>
                    <a:lnTo>
                      <a:pt x="21" y="975"/>
                    </a:lnTo>
                    <a:lnTo>
                      <a:pt x="69" y="879"/>
                    </a:lnTo>
                    <a:lnTo>
                      <a:pt x="144" y="835"/>
                    </a:lnTo>
                    <a:lnTo>
                      <a:pt x="253" y="810"/>
                    </a:lnTo>
                    <a:lnTo>
                      <a:pt x="347" y="741"/>
                    </a:lnTo>
                    <a:lnTo>
                      <a:pt x="422" y="596"/>
                    </a:lnTo>
                    <a:lnTo>
                      <a:pt x="452" y="38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 name="Freeform 26"/>
              <p:cNvSpPr>
                <a:spLocks/>
              </p:cNvSpPr>
              <p:nvPr/>
            </p:nvSpPr>
            <p:spPr bwMode="auto">
              <a:xfrm>
                <a:off x="3566" y="5418"/>
                <a:ext cx="562" cy="901"/>
              </a:xfrm>
              <a:custGeom>
                <a:avLst/>
                <a:gdLst>
                  <a:gd name="T0" fmla="*/ 365 w 1124"/>
                  <a:gd name="T1" fmla="*/ 58 h 1802"/>
                  <a:gd name="T2" fmla="*/ 413 w 1124"/>
                  <a:gd name="T3" fmla="*/ 0 h 1802"/>
                  <a:gd name="T4" fmla="*/ 509 w 1124"/>
                  <a:gd name="T5" fmla="*/ 0 h 1802"/>
                  <a:gd name="T6" fmla="*/ 557 w 1124"/>
                  <a:gd name="T7" fmla="*/ 79 h 1802"/>
                  <a:gd name="T8" fmla="*/ 645 w 1124"/>
                  <a:gd name="T9" fmla="*/ 270 h 1802"/>
                  <a:gd name="T10" fmla="*/ 767 w 1124"/>
                  <a:gd name="T11" fmla="*/ 479 h 1802"/>
                  <a:gd name="T12" fmla="*/ 957 w 1124"/>
                  <a:gd name="T13" fmla="*/ 644 h 1802"/>
                  <a:gd name="T14" fmla="*/ 1106 w 1124"/>
                  <a:gd name="T15" fmla="*/ 767 h 1802"/>
                  <a:gd name="T16" fmla="*/ 1124 w 1124"/>
                  <a:gd name="T17" fmla="*/ 824 h 1802"/>
                  <a:gd name="T18" fmla="*/ 1124 w 1124"/>
                  <a:gd name="T19" fmla="*/ 885 h 1802"/>
                  <a:gd name="T20" fmla="*/ 915 w 1124"/>
                  <a:gd name="T21" fmla="*/ 1063 h 1802"/>
                  <a:gd name="T22" fmla="*/ 679 w 1124"/>
                  <a:gd name="T23" fmla="*/ 1245 h 1802"/>
                  <a:gd name="T24" fmla="*/ 501 w 1124"/>
                  <a:gd name="T25" fmla="*/ 1324 h 1802"/>
                  <a:gd name="T26" fmla="*/ 309 w 1124"/>
                  <a:gd name="T27" fmla="*/ 1341 h 1802"/>
                  <a:gd name="T28" fmla="*/ 213 w 1124"/>
                  <a:gd name="T29" fmla="*/ 1349 h 1802"/>
                  <a:gd name="T30" fmla="*/ 166 w 1124"/>
                  <a:gd name="T31" fmla="*/ 1446 h 1802"/>
                  <a:gd name="T32" fmla="*/ 126 w 1124"/>
                  <a:gd name="T33" fmla="*/ 1554 h 1802"/>
                  <a:gd name="T34" fmla="*/ 152 w 1124"/>
                  <a:gd name="T35" fmla="*/ 1676 h 1802"/>
                  <a:gd name="T36" fmla="*/ 213 w 1124"/>
                  <a:gd name="T37" fmla="*/ 1698 h 1802"/>
                  <a:gd name="T38" fmla="*/ 213 w 1124"/>
                  <a:gd name="T39" fmla="*/ 1745 h 1802"/>
                  <a:gd name="T40" fmla="*/ 70 w 1124"/>
                  <a:gd name="T41" fmla="*/ 1802 h 1802"/>
                  <a:gd name="T42" fmla="*/ 22 w 1124"/>
                  <a:gd name="T43" fmla="*/ 1732 h 1802"/>
                  <a:gd name="T44" fmla="*/ 0 w 1124"/>
                  <a:gd name="T45" fmla="*/ 1611 h 1802"/>
                  <a:gd name="T46" fmla="*/ 47 w 1124"/>
                  <a:gd name="T47" fmla="*/ 1467 h 1802"/>
                  <a:gd name="T48" fmla="*/ 118 w 1124"/>
                  <a:gd name="T49" fmla="*/ 1341 h 1802"/>
                  <a:gd name="T50" fmla="*/ 213 w 1124"/>
                  <a:gd name="T51" fmla="*/ 1228 h 1802"/>
                  <a:gd name="T52" fmla="*/ 309 w 1124"/>
                  <a:gd name="T53" fmla="*/ 1197 h 1802"/>
                  <a:gd name="T54" fmla="*/ 405 w 1124"/>
                  <a:gd name="T55" fmla="*/ 1245 h 1802"/>
                  <a:gd name="T56" fmla="*/ 574 w 1124"/>
                  <a:gd name="T57" fmla="*/ 1171 h 1802"/>
                  <a:gd name="T58" fmla="*/ 719 w 1124"/>
                  <a:gd name="T59" fmla="*/ 1054 h 1802"/>
                  <a:gd name="T60" fmla="*/ 884 w 1124"/>
                  <a:gd name="T61" fmla="*/ 910 h 1802"/>
                  <a:gd name="T62" fmla="*/ 940 w 1124"/>
                  <a:gd name="T63" fmla="*/ 845 h 1802"/>
                  <a:gd name="T64" fmla="*/ 932 w 1124"/>
                  <a:gd name="T65" fmla="*/ 788 h 1802"/>
                  <a:gd name="T66" fmla="*/ 740 w 1124"/>
                  <a:gd name="T67" fmla="*/ 680 h 1802"/>
                  <a:gd name="T68" fmla="*/ 574 w 1124"/>
                  <a:gd name="T69" fmla="*/ 535 h 1802"/>
                  <a:gd name="T70" fmla="*/ 384 w 1124"/>
                  <a:gd name="T71" fmla="*/ 345 h 1802"/>
                  <a:gd name="T72" fmla="*/ 317 w 1124"/>
                  <a:gd name="T73" fmla="*/ 175 h 1802"/>
                  <a:gd name="T74" fmla="*/ 365 w 1124"/>
                  <a:gd name="T75" fmla="*/ 58 h 18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124" h="1802">
                    <a:moveTo>
                      <a:pt x="365" y="58"/>
                    </a:moveTo>
                    <a:lnTo>
                      <a:pt x="413" y="0"/>
                    </a:lnTo>
                    <a:lnTo>
                      <a:pt x="509" y="0"/>
                    </a:lnTo>
                    <a:lnTo>
                      <a:pt x="557" y="79"/>
                    </a:lnTo>
                    <a:lnTo>
                      <a:pt x="645" y="270"/>
                    </a:lnTo>
                    <a:lnTo>
                      <a:pt x="767" y="479"/>
                    </a:lnTo>
                    <a:lnTo>
                      <a:pt x="957" y="644"/>
                    </a:lnTo>
                    <a:lnTo>
                      <a:pt x="1106" y="767"/>
                    </a:lnTo>
                    <a:lnTo>
                      <a:pt x="1124" y="824"/>
                    </a:lnTo>
                    <a:lnTo>
                      <a:pt x="1124" y="885"/>
                    </a:lnTo>
                    <a:lnTo>
                      <a:pt x="915" y="1063"/>
                    </a:lnTo>
                    <a:lnTo>
                      <a:pt x="679" y="1245"/>
                    </a:lnTo>
                    <a:lnTo>
                      <a:pt x="501" y="1324"/>
                    </a:lnTo>
                    <a:lnTo>
                      <a:pt x="309" y="1341"/>
                    </a:lnTo>
                    <a:lnTo>
                      <a:pt x="213" y="1349"/>
                    </a:lnTo>
                    <a:lnTo>
                      <a:pt x="166" y="1446"/>
                    </a:lnTo>
                    <a:lnTo>
                      <a:pt x="126" y="1554"/>
                    </a:lnTo>
                    <a:lnTo>
                      <a:pt x="152" y="1676"/>
                    </a:lnTo>
                    <a:lnTo>
                      <a:pt x="213" y="1698"/>
                    </a:lnTo>
                    <a:lnTo>
                      <a:pt x="213" y="1745"/>
                    </a:lnTo>
                    <a:lnTo>
                      <a:pt x="70" y="1802"/>
                    </a:lnTo>
                    <a:lnTo>
                      <a:pt x="22" y="1732"/>
                    </a:lnTo>
                    <a:lnTo>
                      <a:pt x="0" y="1611"/>
                    </a:lnTo>
                    <a:lnTo>
                      <a:pt x="47" y="1467"/>
                    </a:lnTo>
                    <a:lnTo>
                      <a:pt x="118" y="1341"/>
                    </a:lnTo>
                    <a:lnTo>
                      <a:pt x="213" y="1228"/>
                    </a:lnTo>
                    <a:lnTo>
                      <a:pt x="309" y="1197"/>
                    </a:lnTo>
                    <a:lnTo>
                      <a:pt x="405" y="1245"/>
                    </a:lnTo>
                    <a:lnTo>
                      <a:pt x="574" y="1171"/>
                    </a:lnTo>
                    <a:lnTo>
                      <a:pt x="719" y="1054"/>
                    </a:lnTo>
                    <a:lnTo>
                      <a:pt x="884" y="910"/>
                    </a:lnTo>
                    <a:lnTo>
                      <a:pt x="940" y="845"/>
                    </a:lnTo>
                    <a:lnTo>
                      <a:pt x="932" y="788"/>
                    </a:lnTo>
                    <a:lnTo>
                      <a:pt x="740" y="680"/>
                    </a:lnTo>
                    <a:lnTo>
                      <a:pt x="574" y="535"/>
                    </a:lnTo>
                    <a:lnTo>
                      <a:pt x="384" y="345"/>
                    </a:lnTo>
                    <a:lnTo>
                      <a:pt x="317" y="175"/>
                    </a:lnTo>
                    <a:lnTo>
                      <a:pt x="365" y="5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 name="Freeform 25"/>
              <p:cNvSpPr>
                <a:spLocks/>
              </p:cNvSpPr>
              <p:nvPr/>
            </p:nvSpPr>
            <p:spPr bwMode="auto">
              <a:xfrm>
                <a:off x="3099" y="5420"/>
                <a:ext cx="740" cy="830"/>
              </a:xfrm>
              <a:custGeom>
                <a:avLst/>
                <a:gdLst>
                  <a:gd name="T0" fmla="*/ 1010 w 1480"/>
                  <a:gd name="T1" fmla="*/ 413 h 1659"/>
                  <a:gd name="T2" fmla="*/ 1180 w 1480"/>
                  <a:gd name="T3" fmla="*/ 126 h 1659"/>
                  <a:gd name="T4" fmla="*/ 1320 w 1480"/>
                  <a:gd name="T5" fmla="*/ 0 h 1659"/>
                  <a:gd name="T6" fmla="*/ 1441 w 1480"/>
                  <a:gd name="T7" fmla="*/ 21 h 1659"/>
                  <a:gd name="T8" fmla="*/ 1480 w 1480"/>
                  <a:gd name="T9" fmla="*/ 151 h 1659"/>
                  <a:gd name="T10" fmla="*/ 1297 w 1480"/>
                  <a:gd name="T11" fmla="*/ 440 h 1659"/>
                  <a:gd name="T12" fmla="*/ 1084 w 1480"/>
                  <a:gd name="T13" fmla="*/ 726 h 1659"/>
                  <a:gd name="T14" fmla="*/ 858 w 1480"/>
                  <a:gd name="T15" fmla="*/ 979 h 1659"/>
                  <a:gd name="T16" fmla="*/ 644 w 1480"/>
                  <a:gd name="T17" fmla="*/ 1132 h 1659"/>
                  <a:gd name="T18" fmla="*/ 501 w 1480"/>
                  <a:gd name="T19" fmla="*/ 1245 h 1659"/>
                  <a:gd name="T20" fmla="*/ 366 w 1480"/>
                  <a:gd name="T21" fmla="*/ 1245 h 1659"/>
                  <a:gd name="T22" fmla="*/ 309 w 1480"/>
                  <a:gd name="T23" fmla="*/ 1227 h 1659"/>
                  <a:gd name="T24" fmla="*/ 309 w 1480"/>
                  <a:gd name="T25" fmla="*/ 1362 h 1659"/>
                  <a:gd name="T26" fmla="*/ 192 w 1480"/>
                  <a:gd name="T27" fmla="*/ 1515 h 1659"/>
                  <a:gd name="T28" fmla="*/ 96 w 1480"/>
                  <a:gd name="T29" fmla="*/ 1563 h 1659"/>
                  <a:gd name="T30" fmla="*/ 104 w 1480"/>
                  <a:gd name="T31" fmla="*/ 1649 h 1659"/>
                  <a:gd name="T32" fmla="*/ 9 w 1480"/>
                  <a:gd name="T33" fmla="*/ 1659 h 1659"/>
                  <a:gd name="T34" fmla="*/ 0 w 1480"/>
                  <a:gd name="T35" fmla="*/ 1532 h 1659"/>
                  <a:gd name="T36" fmla="*/ 79 w 1480"/>
                  <a:gd name="T37" fmla="*/ 1436 h 1659"/>
                  <a:gd name="T38" fmla="*/ 192 w 1480"/>
                  <a:gd name="T39" fmla="*/ 1350 h 1659"/>
                  <a:gd name="T40" fmla="*/ 240 w 1480"/>
                  <a:gd name="T41" fmla="*/ 1254 h 1659"/>
                  <a:gd name="T42" fmla="*/ 248 w 1480"/>
                  <a:gd name="T43" fmla="*/ 1132 h 1659"/>
                  <a:gd name="T44" fmla="*/ 240 w 1480"/>
                  <a:gd name="T45" fmla="*/ 1101 h 1659"/>
                  <a:gd name="T46" fmla="*/ 296 w 1480"/>
                  <a:gd name="T47" fmla="*/ 1061 h 1659"/>
                  <a:gd name="T48" fmla="*/ 344 w 1480"/>
                  <a:gd name="T49" fmla="*/ 1061 h 1659"/>
                  <a:gd name="T50" fmla="*/ 383 w 1480"/>
                  <a:gd name="T51" fmla="*/ 1132 h 1659"/>
                  <a:gd name="T52" fmla="*/ 453 w 1480"/>
                  <a:gd name="T53" fmla="*/ 1157 h 1659"/>
                  <a:gd name="T54" fmla="*/ 527 w 1480"/>
                  <a:gd name="T55" fmla="*/ 1132 h 1659"/>
                  <a:gd name="T56" fmla="*/ 623 w 1480"/>
                  <a:gd name="T57" fmla="*/ 1036 h 1659"/>
                  <a:gd name="T58" fmla="*/ 771 w 1480"/>
                  <a:gd name="T59" fmla="*/ 883 h 1659"/>
                  <a:gd name="T60" fmla="*/ 893 w 1480"/>
                  <a:gd name="T61" fmla="*/ 701 h 1659"/>
                  <a:gd name="T62" fmla="*/ 962 w 1480"/>
                  <a:gd name="T63" fmla="*/ 548 h 1659"/>
                  <a:gd name="T64" fmla="*/ 1010 w 1480"/>
                  <a:gd name="T65" fmla="*/ 413 h 16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480" h="1659">
                    <a:moveTo>
                      <a:pt x="1010" y="413"/>
                    </a:moveTo>
                    <a:lnTo>
                      <a:pt x="1180" y="126"/>
                    </a:lnTo>
                    <a:lnTo>
                      <a:pt x="1320" y="0"/>
                    </a:lnTo>
                    <a:lnTo>
                      <a:pt x="1441" y="21"/>
                    </a:lnTo>
                    <a:lnTo>
                      <a:pt x="1480" y="151"/>
                    </a:lnTo>
                    <a:lnTo>
                      <a:pt x="1297" y="440"/>
                    </a:lnTo>
                    <a:lnTo>
                      <a:pt x="1084" y="726"/>
                    </a:lnTo>
                    <a:lnTo>
                      <a:pt x="858" y="979"/>
                    </a:lnTo>
                    <a:lnTo>
                      <a:pt x="644" y="1132"/>
                    </a:lnTo>
                    <a:lnTo>
                      <a:pt x="501" y="1245"/>
                    </a:lnTo>
                    <a:lnTo>
                      <a:pt x="366" y="1245"/>
                    </a:lnTo>
                    <a:lnTo>
                      <a:pt x="309" y="1227"/>
                    </a:lnTo>
                    <a:lnTo>
                      <a:pt x="309" y="1362"/>
                    </a:lnTo>
                    <a:lnTo>
                      <a:pt x="192" y="1515"/>
                    </a:lnTo>
                    <a:lnTo>
                      <a:pt x="96" y="1563"/>
                    </a:lnTo>
                    <a:lnTo>
                      <a:pt x="104" y="1649"/>
                    </a:lnTo>
                    <a:lnTo>
                      <a:pt x="9" y="1659"/>
                    </a:lnTo>
                    <a:lnTo>
                      <a:pt x="0" y="1532"/>
                    </a:lnTo>
                    <a:lnTo>
                      <a:pt x="79" y="1436"/>
                    </a:lnTo>
                    <a:lnTo>
                      <a:pt x="192" y="1350"/>
                    </a:lnTo>
                    <a:lnTo>
                      <a:pt x="240" y="1254"/>
                    </a:lnTo>
                    <a:lnTo>
                      <a:pt x="248" y="1132"/>
                    </a:lnTo>
                    <a:lnTo>
                      <a:pt x="240" y="1101"/>
                    </a:lnTo>
                    <a:lnTo>
                      <a:pt x="296" y="1061"/>
                    </a:lnTo>
                    <a:lnTo>
                      <a:pt x="344" y="1061"/>
                    </a:lnTo>
                    <a:lnTo>
                      <a:pt x="383" y="1132"/>
                    </a:lnTo>
                    <a:lnTo>
                      <a:pt x="453" y="1157"/>
                    </a:lnTo>
                    <a:lnTo>
                      <a:pt x="527" y="1132"/>
                    </a:lnTo>
                    <a:lnTo>
                      <a:pt x="623" y="1036"/>
                    </a:lnTo>
                    <a:lnTo>
                      <a:pt x="771" y="883"/>
                    </a:lnTo>
                    <a:lnTo>
                      <a:pt x="893" y="701"/>
                    </a:lnTo>
                    <a:lnTo>
                      <a:pt x="962" y="548"/>
                    </a:lnTo>
                    <a:lnTo>
                      <a:pt x="1010" y="41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 name="Freeform 24"/>
              <p:cNvSpPr>
                <a:spLocks/>
              </p:cNvSpPr>
              <p:nvPr/>
            </p:nvSpPr>
            <p:spPr bwMode="auto">
              <a:xfrm>
                <a:off x="3964" y="4957"/>
                <a:ext cx="727" cy="461"/>
              </a:xfrm>
              <a:custGeom>
                <a:avLst/>
                <a:gdLst>
                  <a:gd name="T0" fmla="*/ 19 w 1455"/>
                  <a:gd name="T1" fmla="*/ 161 h 923"/>
                  <a:gd name="T2" fmla="*/ 0 w 1455"/>
                  <a:gd name="T3" fmla="*/ 40 h 923"/>
                  <a:gd name="T4" fmla="*/ 71 w 1455"/>
                  <a:gd name="T5" fmla="*/ 0 h 923"/>
                  <a:gd name="T6" fmla="*/ 193 w 1455"/>
                  <a:gd name="T7" fmla="*/ 23 h 923"/>
                  <a:gd name="T8" fmla="*/ 358 w 1455"/>
                  <a:gd name="T9" fmla="*/ 184 h 923"/>
                  <a:gd name="T10" fmla="*/ 519 w 1455"/>
                  <a:gd name="T11" fmla="*/ 375 h 923"/>
                  <a:gd name="T12" fmla="*/ 693 w 1455"/>
                  <a:gd name="T13" fmla="*/ 540 h 923"/>
                  <a:gd name="T14" fmla="*/ 906 w 1455"/>
                  <a:gd name="T15" fmla="*/ 623 h 923"/>
                  <a:gd name="T16" fmla="*/ 1116 w 1455"/>
                  <a:gd name="T17" fmla="*/ 645 h 923"/>
                  <a:gd name="T18" fmla="*/ 1207 w 1455"/>
                  <a:gd name="T19" fmla="*/ 623 h 923"/>
                  <a:gd name="T20" fmla="*/ 1337 w 1455"/>
                  <a:gd name="T21" fmla="*/ 550 h 923"/>
                  <a:gd name="T22" fmla="*/ 1455 w 1455"/>
                  <a:gd name="T23" fmla="*/ 567 h 923"/>
                  <a:gd name="T24" fmla="*/ 1408 w 1455"/>
                  <a:gd name="T25" fmla="*/ 623 h 923"/>
                  <a:gd name="T26" fmla="*/ 1312 w 1455"/>
                  <a:gd name="T27" fmla="*/ 663 h 923"/>
                  <a:gd name="T28" fmla="*/ 1243 w 1455"/>
                  <a:gd name="T29" fmla="*/ 711 h 923"/>
                  <a:gd name="T30" fmla="*/ 1207 w 1455"/>
                  <a:gd name="T31" fmla="*/ 780 h 923"/>
                  <a:gd name="T32" fmla="*/ 1207 w 1455"/>
                  <a:gd name="T33" fmla="*/ 885 h 923"/>
                  <a:gd name="T34" fmla="*/ 1147 w 1455"/>
                  <a:gd name="T35" fmla="*/ 923 h 923"/>
                  <a:gd name="T36" fmla="*/ 1116 w 1455"/>
                  <a:gd name="T37" fmla="*/ 837 h 923"/>
                  <a:gd name="T38" fmla="*/ 1051 w 1455"/>
                  <a:gd name="T39" fmla="*/ 758 h 923"/>
                  <a:gd name="T40" fmla="*/ 946 w 1455"/>
                  <a:gd name="T41" fmla="*/ 732 h 923"/>
                  <a:gd name="T42" fmla="*/ 781 w 1455"/>
                  <a:gd name="T43" fmla="*/ 671 h 923"/>
                  <a:gd name="T44" fmla="*/ 588 w 1455"/>
                  <a:gd name="T45" fmla="*/ 588 h 923"/>
                  <a:gd name="T46" fmla="*/ 423 w 1455"/>
                  <a:gd name="T47" fmla="*/ 471 h 923"/>
                  <a:gd name="T48" fmla="*/ 253 w 1455"/>
                  <a:gd name="T49" fmla="*/ 336 h 923"/>
                  <a:gd name="T50" fmla="*/ 88 w 1455"/>
                  <a:gd name="T51" fmla="*/ 253 h 923"/>
                  <a:gd name="T52" fmla="*/ 19 w 1455"/>
                  <a:gd name="T53" fmla="*/ 161 h 9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55" h="923">
                    <a:moveTo>
                      <a:pt x="19" y="161"/>
                    </a:moveTo>
                    <a:lnTo>
                      <a:pt x="0" y="40"/>
                    </a:lnTo>
                    <a:lnTo>
                      <a:pt x="71" y="0"/>
                    </a:lnTo>
                    <a:lnTo>
                      <a:pt x="193" y="23"/>
                    </a:lnTo>
                    <a:lnTo>
                      <a:pt x="358" y="184"/>
                    </a:lnTo>
                    <a:lnTo>
                      <a:pt x="519" y="375"/>
                    </a:lnTo>
                    <a:lnTo>
                      <a:pt x="693" y="540"/>
                    </a:lnTo>
                    <a:lnTo>
                      <a:pt x="906" y="623"/>
                    </a:lnTo>
                    <a:lnTo>
                      <a:pt x="1116" y="645"/>
                    </a:lnTo>
                    <a:lnTo>
                      <a:pt x="1207" y="623"/>
                    </a:lnTo>
                    <a:lnTo>
                      <a:pt x="1337" y="550"/>
                    </a:lnTo>
                    <a:lnTo>
                      <a:pt x="1455" y="567"/>
                    </a:lnTo>
                    <a:lnTo>
                      <a:pt x="1408" y="623"/>
                    </a:lnTo>
                    <a:lnTo>
                      <a:pt x="1312" y="663"/>
                    </a:lnTo>
                    <a:lnTo>
                      <a:pt x="1243" y="711"/>
                    </a:lnTo>
                    <a:lnTo>
                      <a:pt x="1207" y="780"/>
                    </a:lnTo>
                    <a:lnTo>
                      <a:pt x="1207" y="885"/>
                    </a:lnTo>
                    <a:lnTo>
                      <a:pt x="1147" y="923"/>
                    </a:lnTo>
                    <a:lnTo>
                      <a:pt x="1116" y="837"/>
                    </a:lnTo>
                    <a:lnTo>
                      <a:pt x="1051" y="758"/>
                    </a:lnTo>
                    <a:lnTo>
                      <a:pt x="946" y="732"/>
                    </a:lnTo>
                    <a:lnTo>
                      <a:pt x="781" y="671"/>
                    </a:lnTo>
                    <a:lnTo>
                      <a:pt x="588" y="588"/>
                    </a:lnTo>
                    <a:lnTo>
                      <a:pt x="423" y="471"/>
                    </a:lnTo>
                    <a:lnTo>
                      <a:pt x="253" y="336"/>
                    </a:lnTo>
                    <a:lnTo>
                      <a:pt x="88" y="253"/>
                    </a:lnTo>
                    <a:lnTo>
                      <a:pt x="19" y="16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 name="Freeform 23"/>
              <p:cNvSpPr>
                <a:spLocks/>
              </p:cNvSpPr>
              <p:nvPr/>
            </p:nvSpPr>
            <p:spPr bwMode="auto">
              <a:xfrm>
                <a:off x="3960" y="4995"/>
                <a:ext cx="649" cy="486"/>
              </a:xfrm>
              <a:custGeom>
                <a:avLst/>
                <a:gdLst>
                  <a:gd name="T0" fmla="*/ 0 w 1298"/>
                  <a:gd name="T1" fmla="*/ 182 h 971"/>
                  <a:gd name="T2" fmla="*/ 21 w 1298"/>
                  <a:gd name="T3" fmla="*/ 17 h 971"/>
                  <a:gd name="T4" fmla="*/ 126 w 1298"/>
                  <a:gd name="T5" fmla="*/ 0 h 971"/>
                  <a:gd name="T6" fmla="*/ 192 w 1298"/>
                  <a:gd name="T7" fmla="*/ 69 h 971"/>
                  <a:gd name="T8" fmla="*/ 214 w 1298"/>
                  <a:gd name="T9" fmla="*/ 230 h 971"/>
                  <a:gd name="T10" fmla="*/ 318 w 1298"/>
                  <a:gd name="T11" fmla="*/ 479 h 971"/>
                  <a:gd name="T12" fmla="*/ 501 w 1298"/>
                  <a:gd name="T13" fmla="*/ 670 h 971"/>
                  <a:gd name="T14" fmla="*/ 653 w 1298"/>
                  <a:gd name="T15" fmla="*/ 778 h 971"/>
                  <a:gd name="T16" fmla="*/ 1011 w 1298"/>
                  <a:gd name="T17" fmla="*/ 788 h 971"/>
                  <a:gd name="T18" fmla="*/ 1172 w 1298"/>
                  <a:gd name="T19" fmla="*/ 718 h 971"/>
                  <a:gd name="T20" fmla="*/ 1241 w 1298"/>
                  <a:gd name="T21" fmla="*/ 636 h 971"/>
                  <a:gd name="T22" fmla="*/ 1298 w 1298"/>
                  <a:gd name="T23" fmla="*/ 644 h 971"/>
                  <a:gd name="T24" fmla="*/ 1289 w 1298"/>
                  <a:gd name="T25" fmla="*/ 740 h 971"/>
                  <a:gd name="T26" fmla="*/ 1241 w 1298"/>
                  <a:gd name="T27" fmla="*/ 923 h 971"/>
                  <a:gd name="T28" fmla="*/ 1289 w 1298"/>
                  <a:gd name="T29" fmla="*/ 971 h 971"/>
                  <a:gd name="T30" fmla="*/ 1154 w 1298"/>
                  <a:gd name="T31" fmla="*/ 949 h 971"/>
                  <a:gd name="T32" fmla="*/ 1124 w 1298"/>
                  <a:gd name="T33" fmla="*/ 901 h 971"/>
                  <a:gd name="T34" fmla="*/ 906 w 1298"/>
                  <a:gd name="T35" fmla="*/ 883 h 971"/>
                  <a:gd name="T36" fmla="*/ 653 w 1298"/>
                  <a:gd name="T37" fmla="*/ 875 h 971"/>
                  <a:gd name="T38" fmla="*/ 501 w 1298"/>
                  <a:gd name="T39" fmla="*/ 805 h 971"/>
                  <a:gd name="T40" fmla="*/ 404 w 1298"/>
                  <a:gd name="T41" fmla="*/ 732 h 971"/>
                  <a:gd name="T42" fmla="*/ 296 w 1298"/>
                  <a:gd name="T43" fmla="*/ 596 h 971"/>
                  <a:gd name="T44" fmla="*/ 126 w 1298"/>
                  <a:gd name="T45" fmla="*/ 431 h 971"/>
                  <a:gd name="T46" fmla="*/ 21 w 1298"/>
                  <a:gd name="T47" fmla="*/ 287 h 971"/>
                  <a:gd name="T48" fmla="*/ 0 w 1298"/>
                  <a:gd name="T49" fmla="*/ 182 h 9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98" h="971">
                    <a:moveTo>
                      <a:pt x="0" y="182"/>
                    </a:moveTo>
                    <a:lnTo>
                      <a:pt x="21" y="17"/>
                    </a:lnTo>
                    <a:lnTo>
                      <a:pt x="126" y="0"/>
                    </a:lnTo>
                    <a:lnTo>
                      <a:pt x="192" y="69"/>
                    </a:lnTo>
                    <a:lnTo>
                      <a:pt x="214" y="230"/>
                    </a:lnTo>
                    <a:lnTo>
                      <a:pt x="318" y="479"/>
                    </a:lnTo>
                    <a:lnTo>
                      <a:pt x="501" y="670"/>
                    </a:lnTo>
                    <a:lnTo>
                      <a:pt x="653" y="778"/>
                    </a:lnTo>
                    <a:lnTo>
                      <a:pt x="1011" y="788"/>
                    </a:lnTo>
                    <a:lnTo>
                      <a:pt x="1172" y="718"/>
                    </a:lnTo>
                    <a:lnTo>
                      <a:pt x="1241" y="636"/>
                    </a:lnTo>
                    <a:lnTo>
                      <a:pt x="1298" y="644"/>
                    </a:lnTo>
                    <a:lnTo>
                      <a:pt x="1289" y="740"/>
                    </a:lnTo>
                    <a:lnTo>
                      <a:pt x="1241" y="923"/>
                    </a:lnTo>
                    <a:lnTo>
                      <a:pt x="1289" y="971"/>
                    </a:lnTo>
                    <a:lnTo>
                      <a:pt x="1154" y="949"/>
                    </a:lnTo>
                    <a:lnTo>
                      <a:pt x="1124" y="901"/>
                    </a:lnTo>
                    <a:lnTo>
                      <a:pt x="906" y="883"/>
                    </a:lnTo>
                    <a:lnTo>
                      <a:pt x="653" y="875"/>
                    </a:lnTo>
                    <a:lnTo>
                      <a:pt x="501" y="805"/>
                    </a:lnTo>
                    <a:lnTo>
                      <a:pt x="404" y="732"/>
                    </a:lnTo>
                    <a:lnTo>
                      <a:pt x="296" y="596"/>
                    </a:lnTo>
                    <a:lnTo>
                      <a:pt x="126" y="431"/>
                    </a:lnTo>
                    <a:lnTo>
                      <a:pt x="21" y="287"/>
                    </a:lnTo>
                    <a:lnTo>
                      <a:pt x="0" y="18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9" name="Line 21"/>
            <p:cNvSpPr>
              <a:spLocks noChangeShapeType="1"/>
            </p:cNvSpPr>
            <p:nvPr/>
          </p:nvSpPr>
          <p:spPr bwMode="auto">
            <a:xfrm>
              <a:off x="4800600" y="4960938"/>
              <a:ext cx="876300" cy="0"/>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Oval 20"/>
            <p:cNvSpPr>
              <a:spLocks noChangeArrowheads="1"/>
            </p:cNvSpPr>
            <p:nvPr/>
          </p:nvSpPr>
          <p:spPr bwMode="auto">
            <a:xfrm>
              <a:off x="4902200" y="4999038"/>
              <a:ext cx="190500" cy="165100"/>
            </a:xfrm>
            <a:prstGeom prst="ellipse">
              <a:avLst/>
            </a:prstGeom>
            <a:solidFill>
              <a:srgbClr val="FFFFFF"/>
            </a:solid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Oval 19"/>
            <p:cNvSpPr>
              <a:spLocks noChangeArrowheads="1"/>
            </p:cNvSpPr>
            <p:nvPr/>
          </p:nvSpPr>
          <p:spPr bwMode="auto">
            <a:xfrm>
              <a:off x="5384800" y="4999038"/>
              <a:ext cx="190500" cy="165100"/>
            </a:xfrm>
            <a:prstGeom prst="ellipse">
              <a:avLst/>
            </a:prstGeom>
            <a:solidFill>
              <a:srgbClr val="FFFFFF"/>
            </a:solid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33" name="Group 32"/>
          <p:cNvGrpSpPr/>
          <p:nvPr/>
        </p:nvGrpSpPr>
        <p:grpSpPr>
          <a:xfrm>
            <a:off x="4521300" y="3894213"/>
            <a:ext cx="1543878" cy="1844561"/>
            <a:chOff x="3390900" y="3879850"/>
            <a:chExt cx="1138238" cy="1296988"/>
          </a:xfrm>
        </p:grpSpPr>
        <p:grpSp>
          <p:nvGrpSpPr>
            <p:cNvPr id="12" name="Group 12"/>
            <p:cNvGrpSpPr>
              <a:grpSpLocks/>
            </p:cNvGrpSpPr>
            <p:nvPr/>
          </p:nvGrpSpPr>
          <p:grpSpPr bwMode="auto">
            <a:xfrm>
              <a:off x="3517900" y="3879850"/>
              <a:ext cx="1011238" cy="1076325"/>
              <a:chOff x="3099" y="4625"/>
              <a:chExt cx="1592" cy="1694"/>
            </a:xfrm>
          </p:grpSpPr>
          <p:sp>
            <p:nvSpPr>
              <p:cNvPr id="13" name="Freeform 18"/>
              <p:cNvSpPr>
                <a:spLocks/>
              </p:cNvSpPr>
              <p:nvPr/>
            </p:nvSpPr>
            <p:spPr bwMode="auto">
              <a:xfrm>
                <a:off x="4067" y="4625"/>
                <a:ext cx="287" cy="309"/>
              </a:xfrm>
              <a:custGeom>
                <a:avLst/>
                <a:gdLst>
                  <a:gd name="T0" fmla="*/ 456 w 574"/>
                  <a:gd name="T1" fmla="*/ 427 h 619"/>
                  <a:gd name="T2" fmla="*/ 509 w 574"/>
                  <a:gd name="T3" fmla="*/ 331 h 619"/>
                  <a:gd name="T4" fmla="*/ 534 w 574"/>
                  <a:gd name="T5" fmla="*/ 240 h 619"/>
                  <a:gd name="T6" fmla="*/ 525 w 574"/>
                  <a:gd name="T7" fmla="*/ 136 h 619"/>
                  <a:gd name="T8" fmla="*/ 460 w 574"/>
                  <a:gd name="T9" fmla="*/ 40 h 619"/>
                  <a:gd name="T10" fmla="*/ 383 w 574"/>
                  <a:gd name="T11" fmla="*/ 0 h 619"/>
                  <a:gd name="T12" fmla="*/ 265 w 574"/>
                  <a:gd name="T13" fmla="*/ 17 h 619"/>
                  <a:gd name="T14" fmla="*/ 125 w 574"/>
                  <a:gd name="T15" fmla="*/ 96 h 619"/>
                  <a:gd name="T16" fmla="*/ 48 w 574"/>
                  <a:gd name="T17" fmla="*/ 192 h 619"/>
                  <a:gd name="T18" fmla="*/ 0 w 574"/>
                  <a:gd name="T19" fmla="*/ 374 h 619"/>
                  <a:gd name="T20" fmla="*/ 8 w 574"/>
                  <a:gd name="T21" fmla="*/ 493 h 619"/>
                  <a:gd name="T22" fmla="*/ 56 w 574"/>
                  <a:gd name="T23" fmla="*/ 588 h 619"/>
                  <a:gd name="T24" fmla="*/ 125 w 574"/>
                  <a:gd name="T25" fmla="*/ 610 h 619"/>
                  <a:gd name="T26" fmla="*/ 217 w 574"/>
                  <a:gd name="T27" fmla="*/ 610 h 619"/>
                  <a:gd name="T28" fmla="*/ 318 w 574"/>
                  <a:gd name="T29" fmla="*/ 562 h 619"/>
                  <a:gd name="T30" fmla="*/ 360 w 574"/>
                  <a:gd name="T31" fmla="*/ 540 h 619"/>
                  <a:gd name="T32" fmla="*/ 391 w 574"/>
                  <a:gd name="T33" fmla="*/ 502 h 619"/>
                  <a:gd name="T34" fmla="*/ 534 w 574"/>
                  <a:gd name="T35" fmla="*/ 619 h 619"/>
                  <a:gd name="T36" fmla="*/ 574 w 574"/>
                  <a:gd name="T37" fmla="*/ 610 h 619"/>
                  <a:gd name="T38" fmla="*/ 557 w 574"/>
                  <a:gd name="T39" fmla="*/ 571 h 619"/>
                  <a:gd name="T40" fmla="*/ 456 w 574"/>
                  <a:gd name="T41" fmla="*/ 427 h 6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74" h="619">
                    <a:moveTo>
                      <a:pt x="456" y="427"/>
                    </a:moveTo>
                    <a:lnTo>
                      <a:pt x="509" y="331"/>
                    </a:lnTo>
                    <a:lnTo>
                      <a:pt x="534" y="240"/>
                    </a:lnTo>
                    <a:lnTo>
                      <a:pt x="525" y="136"/>
                    </a:lnTo>
                    <a:lnTo>
                      <a:pt x="460" y="40"/>
                    </a:lnTo>
                    <a:lnTo>
                      <a:pt x="383" y="0"/>
                    </a:lnTo>
                    <a:lnTo>
                      <a:pt x="265" y="17"/>
                    </a:lnTo>
                    <a:lnTo>
                      <a:pt x="125" y="96"/>
                    </a:lnTo>
                    <a:lnTo>
                      <a:pt x="48" y="192"/>
                    </a:lnTo>
                    <a:lnTo>
                      <a:pt x="0" y="374"/>
                    </a:lnTo>
                    <a:lnTo>
                      <a:pt x="8" y="493"/>
                    </a:lnTo>
                    <a:lnTo>
                      <a:pt x="56" y="588"/>
                    </a:lnTo>
                    <a:lnTo>
                      <a:pt x="125" y="610"/>
                    </a:lnTo>
                    <a:lnTo>
                      <a:pt x="217" y="610"/>
                    </a:lnTo>
                    <a:lnTo>
                      <a:pt x="318" y="562"/>
                    </a:lnTo>
                    <a:lnTo>
                      <a:pt x="360" y="540"/>
                    </a:lnTo>
                    <a:lnTo>
                      <a:pt x="391" y="502"/>
                    </a:lnTo>
                    <a:lnTo>
                      <a:pt x="534" y="619"/>
                    </a:lnTo>
                    <a:lnTo>
                      <a:pt x="574" y="610"/>
                    </a:lnTo>
                    <a:lnTo>
                      <a:pt x="557" y="571"/>
                    </a:lnTo>
                    <a:lnTo>
                      <a:pt x="456" y="42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Freeform 17"/>
              <p:cNvSpPr>
                <a:spLocks/>
              </p:cNvSpPr>
              <p:nvPr/>
            </p:nvSpPr>
            <p:spPr bwMode="auto">
              <a:xfrm>
                <a:off x="3667" y="4909"/>
                <a:ext cx="437" cy="655"/>
              </a:xfrm>
              <a:custGeom>
                <a:avLst/>
                <a:gdLst>
                  <a:gd name="T0" fmla="*/ 452 w 875"/>
                  <a:gd name="T1" fmla="*/ 387 h 1310"/>
                  <a:gd name="T2" fmla="*/ 470 w 875"/>
                  <a:gd name="T3" fmla="*/ 239 h 1310"/>
                  <a:gd name="T4" fmla="*/ 492 w 875"/>
                  <a:gd name="T5" fmla="*/ 57 h 1310"/>
                  <a:gd name="T6" fmla="*/ 575 w 875"/>
                  <a:gd name="T7" fmla="*/ 0 h 1310"/>
                  <a:gd name="T8" fmla="*/ 661 w 875"/>
                  <a:gd name="T9" fmla="*/ 0 h 1310"/>
                  <a:gd name="T10" fmla="*/ 762 w 875"/>
                  <a:gd name="T11" fmla="*/ 78 h 1310"/>
                  <a:gd name="T12" fmla="*/ 835 w 875"/>
                  <a:gd name="T13" fmla="*/ 261 h 1310"/>
                  <a:gd name="T14" fmla="*/ 875 w 875"/>
                  <a:gd name="T15" fmla="*/ 509 h 1310"/>
                  <a:gd name="T16" fmla="*/ 835 w 875"/>
                  <a:gd name="T17" fmla="*/ 787 h 1310"/>
                  <a:gd name="T18" fmla="*/ 762 w 875"/>
                  <a:gd name="T19" fmla="*/ 954 h 1310"/>
                  <a:gd name="T20" fmla="*/ 622 w 875"/>
                  <a:gd name="T21" fmla="*/ 1145 h 1310"/>
                  <a:gd name="T22" fmla="*/ 470 w 875"/>
                  <a:gd name="T23" fmla="*/ 1262 h 1310"/>
                  <a:gd name="T24" fmla="*/ 287 w 875"/>
                  <a:gd name="T25" fmla="*/ 1310 h 1310"/>
                  <a:gd name="T26" fmla="*/ 135 w 875"/>
                  <a:gd name="T27" fmla="*/ 1270 h 1310"/>
                  <a:gd name="T28" fmla="*/ 39 w 875"/>
                  <a:gd name="T29" fmla="*/ 1197 h 1310"/>
                  <a:gd name="T30" fmla="*/ 0 w 875"/>
                  <a:gd name="T31" fmla="*/ 1080 h 1310"/>
                  <a:gd name="T32" fmla="*/ 21 w 875"/>
                  <a:gd name="T33" fmla="*/ 975 h 1310"/>
                  <a:gd name="T34" fmla="*/ 69 w 875"/>
                  <a:gd name="T35" fmla="*/ 879 h 1310"/>
                  <a:gd name="T36" fmla="*/ 144 w 875"/>
                  <a:gd name="T37" fmla="*/ 835 h 1310"/>
                  <a:gd name="T38" fmla="*/ 253 w 875"/>
                  <a:gd name="T39" fmla="*/ 810 h 1310"/>
                  <a:gd name="T40" fmla="*/ 347 w 875"/>
                  <a:gd name="T41" fmla="*/ 741 h 1310"/>
                  <a:gd name="T42" fmla="*/ 422 w 875"/>
                  <a:gd name="T43" fmla="*/ 596 h 1310"/>
                  <a:gd name="T44" fmla="*/ 452 w 875"/>
                  <a:gd name="T45" fmla="*/ 387 h 13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75" h="1310">
                    <a:moveTo>
                      <a:pt x="452" y="387"/>
                    </a:moveTo>
                    <a:lnTo>
                      <a:pt x="470" y="239"/>
                    </a:lnTo>
                    <a:lnTo>
                      <a:pt x="492" y="57"/>
                    </a:lnTo>
                    <a:lnTo>
                      <a:pt x="575" y="0"/>
                    </a:lnTo>
                    <a:lnTo>
                      <a:pt x="661" y="0"/>
                    </a:lnTo>
                    <a:lnTo>
                      <a:pt x="762" y="78"/>
                    </a:lnTo>
                    <a:lnTo>
                      <a:pt x="835" y="261"/>
                    </a:lnTo>
                    <a:lnTo>
                      <a:pt x="875" y="509"/>
                    </a:lnTo>
                    <a:lnTo>
                      <a:pt x="835" y="787"/>
                    </a:lnTo>
                    <a:lnTo>
                      <a:pt x="762" y="954"/>
                    </a:lnTo>
                    <a:lnTo>
                      <a:pt x="622" y="1145"/>
                    </a:lnTo>
                    <a:lnTo>
                      <a:pt x="470" y="1262"/>
                    </a:lnTo>
                    <a:lnTo>
                      <a:pt x="287" y="1310"/>
                    </a:lnTo>
                    <a:lnTo>
                      <a:pt x="135" y="1270"/>
                    </a:lnTo>
                    <a:lnTo>
                      <a:pt x="39" y="1197"/>
                    </a:lnTo>
                    <a:lnTo>
                      <a:pt x="0" y="1080"/>
                    </a:lnTo>
                    <a:lnTo>
                      <a:pt x="21" y="975"/>
                    </a:lnTo>
                    <a:lnTo>
                      <a:pt x="69" y="879"/>
                    </a:lnTo>
                    <a:lnTo>
                      <a:pt x="144" y="835"/>
                    </a:lnTo>
                    <a:lnTo>
                      <a:pt x="253" y="810"/>
                    </a:lnTo>
                    <a:lnTo>
                      <a:pt x="347" y="741"/>
                    </a:lnTo>
                    <a:lnTo>
                      <a:pt x="422" y="596"/>
                    </a:lnTo>
                    <a:lnTo>
                      <a:pt x="452" y="38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 name="Freeform 16"/>
              <p:cNvSpPr>
                <a:spLocks/>
              </p:cNvSpPr>
              <p:nvPr/>
            </p:nvSpPr>
            <p:spPr bwMode="auto">
              <a:xfrm>
                <a:off x="3566" y="5418"/>
                <a:ext cx="562" cy="901"/>
              </a:xfrm>
              <a:custGeom>
                <a:avLst/>
                <a:gdLst>
                  <a:gd name="T0" fmla="*/ 365 w 1124"/>
                  <a:gd name="T1" fmla="*/ 58 h 1802"/>
                  <a:gd name="T2" fmla="*/ 413 w 1124"/>
                  <a:gd name="T3" fmla="*/ 0 h 1802"/>
                  <a:gd name="T4" fmla="*/ 509 w 1124"/>
                  <a:gd name="T5" fmla="*/ 0 h 1802"/>
                  <a:gd name="T6" fmla="*/ 557 w 1124"/>
                  <a:gd name="T7" fmla="*/ 79 h 1802"/>
                  <a:gd name="T8" fmla="*/ 645 w 1124"/>
                  <a:gd name="T9" fmla="*/ 270 h 1802"/>
                  <a:gd name="T10" fmla="*/ 767 w 1124"/>
                  <a:gd name="T11" fmla="*/ 479 h 1802"/>
                  <a:gd name="T12" fmla="*/ 957 w 1124"/>
                  <a:gd name="T13" fmla="*/ 644 h 1802"/>
                  <a:gd name="T14" fmla="*/ 1106 w 1124"/>
                  <a:gd name="T15" fmla="*/ 767 h 1802"/>
                  <a:gd name="T16" fmla="*/ 1124 w 1124"/>
                  <a:gd name="T17" fmla="*/ 824 h 1802"/>
                  <a:gd name="T18" fmla="*/ 1124 w 1124"/>
                  <a:gd name="T19" fmla="*/ 885 h 1802"/>
                  <a:gd name="T20" fmla="*/ 915 w 1124"/>
                  <a:gd name="T21" fmla="*/ 1063 h 1802"/>
                  <a:gd name="T22" fmla="*/ 679 w 1124"/>
                  <a:gd name="T23" fmla="*/ 1245 h 1802"/>
                  <a:gd name="T24" fmla="*/ 501 w 1124"/>
                  <a:gd name="T25" fmla="*/ 1324 h 1802"/>
                  <a:gd name="T26" fmla="*/ 309 w 1124"/>
                  <a:gd name="T27" fmla="*/ 1341 h 1802"/>
                  <a:gd name="T28" fmla="*/ 213 w 1124"/>
                  <a:gd name="T29" fmla="*/ 1349 h 1802"/>
                  <a:gd name="T30" fmla="*/ 166 w 1124"/>
                  <a:gd name="T31" fmla="*/ 1446 h 1802"/>
                  <a:gd name="T32" fmla="*/ 126 w 1124"/>
                  <a:gd name="T33" fmla="*/ 1554 h 1802"/>
                  <a:gd name="T34" fmla="*/ 152 w 1124"/>
                  <a:gd name="T35" fmla="*/ 1676 h 1802"/>
                  <a:gd name="T36" fmla="*/ 213 w 1124"/>
                  <a:gd name="T37" fmla="*/ 1698 h 1802"/>
                  <a:gd name="T38" fmla="*/ 213 w 1124"/>
                  <a:gd name="T39" fmla="*/ 1745 h 1802"/>
                  <a:gd name="T40" fmla="*/ 70 w 1124"/>
                  <a:gd name="T41" fmla="*/ 1802 h 1802"/>
                  <a:gd name="T42" fmla="*/ 22 w 1124"/>
                  <a:gd name="T43" fmla="*/ 1732 h 1802"/>
                  <a:gd name="T44" fmla="*/ 0 w 1124"/>
                  <a:gd name="T45" fmla="*/ 1611 h 1802"/>
                  <a:gd name="T46" fmla="*/ 47 w 1124"/>
                  <a:gd name="T47" fmla="*/ 1467 h 1802"/>
                  <a:gd name="T48" fmla="*/ 118 w 1124"/>
                  <a:gd name="T49" fmla="*/ 1341 h 1802"/>
                  <a:gd name="T50" fmla="*/ 213 w 1124"/>
                  <a:gd name="T51" fmla="*/ 1228 h 1802"/>
                  <a:gd name="T52" fmla="*/ 309 w 1124"/>
                  <a:gd name="T53" fmla="*/ 1197 h 1802"/>
                  <a:gd name="T54" fmla="*/ 405 w 1124"/>
                  <a:gd name="T55" fmla="*/ 1245 h 1802"/>
                  <a:gd name="T56" fmla="*/ 574 w 1124"/>
                  <a:gd name="T57" fmla="*/ 1171 h 1802"/>
                  <a:gd name="T58" fmla="*/ 719 w 1124"/>
                  <a:gd name="T59" fmla="*/ 1054 h 1802"/>
                  <a:gd name="T60" fmla="*/ 884 w 1124"/>
                  <a:gd name="T61" fmla="*/ 910 h 1802"/>
                  <a:gd name="T62" fmla="*/ 940 w 1124"/>
                  <a:gd name="T63" fmla="*/ 845 h 1802"/>
                  <a:gd name="T64" fmla="*/ 932 w 1124"/>
                  <a:gd name="T65" fmla="*/ 788 h 1802"/>
                  <a:gd name="T66" fmla="*/ 740 w 1124"/>
                  <a:gd name="T67" fmla="*/ 680 h 1802"/>
                  <a:gd name="T68" fmla="*/ 574 w 1124"/>
                  <a:gd name="T69" fmla="*/ 535 h 1802"/>
                  <a:gd name="T70" fmla="*/ 384 w 1124"/>
                  <a:gd name="T71" fmla="*/ 345 h 1802"/>
                  <a:gd name="T72" fmla="*/ 317 w 1124"/>
                  <a:gd name="T73" fmla="*/ 175 h 1802"/>
                  <a:gd name="T74" fmla="*/ 365 w 1124"/>
                  <a:gd name="T75" fmla="*/ 58 h 18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124" h="1802">
                    <a:moveTo>
                      <a:pt x="365" y="58"/>
                    </a:moveTo>
                    <a:lnTo>
                      <a:pt x="413" y="0"/>
                    </a:lnTo>
                    <a:lnTo>
                      <a:pt x="509" y="0"/>
                    </a:lnTo>
                    <a:lnTo>
                      <a:pt x="557" y="79"/>
                    </a:lnTo>
                    <a:lnTo>
                      <a:pt x="645" y="270"/>
                    </a:lnTo>
                    <a:lnTo>
                      <a:pt x="767" y="479"/>
                    </a:lnTo>
                    <a:lnTo>
                      <a:pt x="957" y="644"/>
                    </a:lnTo>
                    <a:lnTo>
                      <a:pt x="1106" y="767"/>
                    </a:lnTo>
                    <a:lnTo>
                      <a:pt x="1124" y="824"/>
                    </a:lnTo>
                    <a:lnTo>
                      <a:pt x="1124" y="885"/>
                    </a:lnTo>
                    <a:lnTo>
                      <a:pt x="915" y="1063"/>
                    </a:lnTo>
                    <a:lnTo>
                      <a:pt x="679" y="1245"/>
                    </a:lnTo>
                    <a:lnTo>
                      <a:pt x="501" y="1324"/>
                    </a:lnTo>
                    <a:lnTo>
                      <a:pt x="309" y="1341"/>
                    </a:lnTo>
                    <a:lnTo>
                      <a:pt x="213" y="1349"/>
                    </a:lnTo>
                    <a:lnTo>
                      <a:pt x="166" y="1446"/>
                    </a:lnTo>
                    <a:lnTo>
                      <a:pt x="126" y="1554"/>
                    </a:lnTo>
                    <a:lnTo>
                      <a:pt x="152" y="1676"/>
                    </a:lnTo>
                    <a:lnTo>
                      <a:pt x="213" y="1698"/>
                    </a:lnTo>
                    <a:lnTo>
                      <a:pt x="213" y="1745"/>
                    </a:lnTo>
                    <a:lnTo>
                      <a:pt x="70" y="1802"/>
                    </a:lnTo>
                    <a:lnTo>
                      <a:pt x="22" y="1732"/>
                    </a:lnTo>
                    <a:lnTo>
                      <a:pt x="0" y="1611"/>
                    </a:lnTo>
                    <a:lnTo>
                      <a:pt x="47" y="1467"/>
                    </a:lnTo>
                    <a:lnTo>
                      <a:pt x="118" y="1341"/>
                    </a:lnTo>
                    <a:lnTo>
                      <a:pt x="213" y="1228"/>
                    </a:lnTo>
                    <a:lnTo>
                      <a:pt x="309" y="1197"/>
                    </a:lnTo>
                    <a:lnTo>
                      <a:pt x="405" y="1245"/>
                    </a:lnTo>
                    <a:lnTo>
                      <a:pt x="574" y="1171"/>
                    </a:lnTo>
                    <a:lnTo>
                      <a:pt x="719" y="1054"/>
                    </a:lnTo>
                    <a:lnTo>
                      <a:pt x="884" y="910"/>
                    </a:lnTo>
                    <a:lnTo>
                      <a:pt x="940" y="845"/>
                    </a:lnTo>
                    <a:lnTo>
                      <a:pt x="932" y="788"/>
                    </a:lnTo>
                    <a:lnTo>
                      <a:pt x="740" y="680"/>
                    </a:lnTo>
                    <a:lnTo>
                      <a:pt x="574" y="535"/>
                    </a:lnTo>
                    <a:lnTo>
                      <a:pt x="384" y="345"/>
                    </a:lnTo>
                    <a:lnTo>
                      <a:pt x="317" y="175"/>
                    </a:lnTo>
                    <a:lnTo>
                      <a:pt x="365" y="5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 name="Freeform 15"/>
              <p:cNvSpPr>
                <a:spLocks/>
              </p:cNvSpPr>
              <p:nvPr/>
            </p:nvSpPr>
            <p:spPr bwMode="auto">
              <a:xfrm>
                <a:off x="3099" y="5420"/>
                <a:ext cx="740" cy="830"/>
              </a:xfrm>
              <a:custGeom>
                <a:avLst/>
                <a:gdLst>
                  <a:gd name="T0" fmla="*/ 1010 w 1480"/>
                  <a:gd name="T1" fmla="*/ 413 h 1659"/>
                  <a:gd name="T2" fmla="*/ 1180 w 1480"/>
                  <a:gd name="T3" fmla="*/ 126 h 1659"/>
                  <a:gd name="T4" fmla="*/ 1320 w 1480"/>
                  <a:gd name="T5" fmla="*/ 0 h 1659"/>
                  <a:gd name="T6" fmla="*/ 1441 w 1480"/>
                  <a:gd name="T7" fmla="*/ 21 h 1659"/>
                  <a:gd name="T8" fmla="*/ 1480 w 1480"/>
                  <a:gd name="T9" fmla="*/ 151 h 1659"/>
                  <a:gd name="T10" fmla="*/ 1297 w 1480"/>
                  <a:gd name="T11" fmla="*/ 440 h 1659"/>
                  <a:gd name="T12" fmla="*/ 1084 w 1480"/>
                  <a:gd name="T13" fmla="*/ 726 h 1659"/>
                  <a:gd name="T14" fmla="*/ 858 w 1480"/>
                  <a:gd name="T15" fmla="*/ 979 h 1659"/>
                  <a:gd name="T16" fmla="*/ 644 w 1480"/>
                  <a:gd name="T17" fmla="*/ 1132 h 1659"/>
                  <a:gd name="T18" fmla="*/ 501 w 1480"/>
                  <a:gd name="T19" fmla="*/ 1245 h 1659"/>
                  <a:gd name="T20" fmla="*/ 366 w 1480"/>
                  <a:gd name="T21" fmla="*/ 1245 h 1659"/>
                  <a:gd name="T22" fmla="*/ 309 w 1480"/>
                  <a:gd name="T23" fmla="*/ 1227 h 1659"/>
                  <a:gd name="T24" fmla="*/ 309 w 1480"/>
                  <a:gd name="T25" fmla="*/ 1362 h 1659"/>
                  <a:gd name="T26" fmla="*/ 192 w 1480"/>
                  <a:gd name="T27" fmla="*/ 1515 h 1659"/>
                  <a:gd name="T28" fmla="*/ 96 w 1480"/>
                  <a:gd name="T29" fmla="*/ 1563 h 1659"/>
                  <a:gd name="T30" fmla="*/ 104 w 1480"/>
                  <a:gd name="T31" fmla="*/ 1649 h 1659"/>
                  <a:gd name="T32" fmla="*/ 9 w 1480"/>
                  <a:gd name="T33" fmla="*/ 1659 h 1659"/>
                  <a:gd name="T34" fmla="*/ 0 w 1480"/>
                  <a:gd name="T35" fmla="*/ 1532 h 1659"/>
                  <a:gd name="T36" fmla="*/ 79 w 1480"/>
                  <a:gd name="T37" fmla="*/ 1436 h 1659"/>
                  <a:gd name="T38" fmla="*/ 192 w 1480"/>
                  <a:gd name="T39" fmla="*/ 1350 h 1659"/>
                  <a:gd name="T40" fmla="*/ 240 w 1480"/>
                  <a:gd name="T41" fmla="*/ 1254 h 1659"/>
                  <a:gd name="T42" fmla="*/ 248 w 1480"/>
                  <a:gd name="T43" fmla="*/ 1132 h 1659"/>
                  <a:gd name="T44" fmla="*/ 240 w 1480"/>
                  <a:gd name="T45" fmla="*/ 1101 h 1659"/>
                  <a:gd name="T46" fmla="*/ 296 w 1480"/>
                  <a:gd name="T47" fmla="*/ 1061 h 1659"/>
                  <a:gd name="T48" fmla="*/ 344 w 1480"/>
                  <a:gd name="T49" fmla="*/ 1061 h 1659"/>
                  <a:gd name="T50" fmla="*/ 383 w 1480"/>
                  <a:gd name="T51" fmla="*/ 1132 h 1659"/>
                  <a:gd name="T52" fmla="*/ 453 w 1480"/>
                  <a:gd name="T53" fmla="*/ 1157 h 1659"/>
                  <a:gd name="T54" fmla="*/ 527 w 1480"/>
                  <a:gd name="T55" fmla="*/ 1132 h 1659"/>
                  <a:gd name="T56" fmla="*/ 623 w 1480"/>
                  <a:gd name="T57" fmla="*/ 1036 h 1659"/>
                  <a:gd name="T58" fmla="*/ 771 w 1480"/>
                  <a:gd name="T59" fmla="*/ 883 h 1659"/>
                  <a:gd name="T60" fmla="*/ 893 w 1480"/>
                  <a:gd name="T61" fmla="*/ 701 h 1659"/>
                  <a:gd name="T62" fmla="*/ 962 w 1480"/>
                  <a:gd name="T63" fmla="*/ 548 h 1659"/>
                  <a:gd name="T64" fmla="*/ 1010 w 1480"/>
                  <a:gd name="T65" fmla="*/ 413 h 16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480" h="1659">
                    <a:moveTo>
                      <a:pt x="1010" y="413"/>
                    </a:moveTo>
                    <a:lnTo>
                      <a:pt x="1180" y="126"/>
                    </a:lnTo>
                    <a:lnTo>
                      <a:pt x="1320" y="0"/>
                    </a:lnTo>
                    <a:lnTo>
                      <a:pt x="1441" y="21"/>
                    </a:lnTo>
                    <a:lnTo>
                      <a:pt x="1480" y="151"/>
                    </a:lnTo>
                    <a:lnTo>
                      <a:pt x="1297" y="440"/>
                    </a:lnTo>
                    <a:lnTo>
                      <a:pt x="1084" y="726"/>
                    </a:lnTo>
                    <a:lnTo>
                      <a:pt x="858" y="979"/>
                    </a:lnTo>
                    <a:lnTo>
                      <a:pt x="644" y="1132"/>
                    </a:lnTo>
                    <a:lnTo>
                      <a:pt x="501" y="1245"/>
                    </a:lnTo>
                    <a:lnTo>
                      <a:pt x="366" y="1245"/>
                    </a:lnTo>
                    <a:lnTo>
                      <a:pt x="309" y="1227"/>
                    </a:lnTo>
                    <a:lnTo>
                      <a:pt x="309" y="1362"/>
                    </a:lnTo>
                    <a:lnTo>
                      <a:pt x="192" y="1515"/>
                    </a:lnTo>
                    <a:lnTo>
                      <a:pt x="96" y="1563"/>
                    </a:lnTo>
                    <a:lnTo>
                      <a:pt x="104" y="1649"/>
                    </a:lnTo>
                    <a:lnTo>
                      <a:pt x="9" y="1659"/>
                    </a:lnTo>
                    <a:lnTo>
                      <a:pt x="0" y="1532"/>
                    </a:lnTo>
                    <a:lnTo>
                      <a:pt x="79" y="1436"/>
                    </a:lnTo>
                    <a:lnTo>
                      <a:pt x="192" y="1350"/>
                    </a:lnTo>
                    <a:lnTo>
                      <a:pt x="240" y="1254"/>
                    </a:lnTo>
                    <a:lnTo>
                      <a:pt x="248" y="1132"/>
                    </a:lnTo>
                    <a:lnTo>
                      <a:pt x="240" y="1101"/>
                    </a:lnTo>
                    <a:lnTo>
                      <a:pt x="296" y="1061"/>
                    </a:lnTo>
                    <a:lnTo>
                      <a:pt x="344" y="1061"/>
                    </a:lnTo>
                    <a:lnTo>
                      <a:pt x="383" y="1132"/>
                    </a:lnTo>
                    <a:lnTo>
                      <a:pt x="453" y="1157"/>
                    </a:lnTo>
                    <a:lnTo>
                      <a:pt x="527" y="1132"/>
                    </a:lnTo>
                    <a:lnTo>
                      <a:pt x="623" y="1036"/>
                    </a:lnTo>
                    <a:lnTo>
                      <a:pt x="771" y="883"/>
                    </a:lnTo>
                    <a:lnTo>
                      <a:pt x="893" y="701"/>
                    </a:lnTo>
                    <a:lnTo>
                      <a:pt x="962" y="548"/>
                    </a:lnTo>
                    <a:lnTo>
                      <a:pt x="1010" y="41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 name="Freeform 14"/>
              <p:cNvSpPr>
                <a:spLocks/>
              </p:cNvSpPr>
              <p:nvPr/>
            </p:nvSpPr>
            <p:spPr bwMode="auto">
              <a:xfrm>
                <a:off x="3964" y="4957"/>
                <a:ext cx="727" cy="461"/>
              </a:xfrm>
              <a:custGeom>
                <a:avLst/>
                <a:gdLst>
                  <a:gd name="T0" fmla="*/ 19 w 1455"/>
                  <a:gd name="T1" fmla="*/ 161 h 923"/>
                  <a:gd name="T2" fmla="*/ 0 w 1455"/>
                  <a:gd name="T3" fmla="*/ 40 h 923"/>
                  <a:gd name="T4" fmla="*/ 71 w 1455"/>
                  <a:gd name="T5" fmla="*/ 0 h 923"/>
                  <a:gd name="T6" fmla="*/ 193 w 1455"/>
                  <a:gd name="T7" fmla="*/ 23 h 923"/>
                  <a:gd name="T8" fmla="*/ 358 w 1455"/>
                  <a:gd name="T9" fmla="*/ 184 h 923"/>
                  <a:gd name="T10" fmla="*/ 519 w 1455"/>
                  <a:gd name="T11" fmla="*/ 375 h 923"/>
                  <a:gd name="T12" fmla="*/ 693 w 1455"/>
                  <a:gd name="T13" fmla="*/ 540 h 923"/>
                  <a:gd name="T14" fmla="*/ 906 w 1455"/>
                  <a:gd name="T15" fmla="*/ 623 h 923"/>
                  <a:gd name="T16" fmla="*/ 1116 w 1455"/>
                  <a:gd name="T17" fmla="*/ 645 h 923"/>
                  <a:gd name="T18" fmla="*/ 1207 w 1455"/>
                  <a:gd name="T19" fmla="*/ 623 h 923"/>
                  <a:gd name="T20" fmla="*/ 1337 w 1455"/>
                  <a:gd name="T21" fmla="*/ 550 h 923"/>
                  <a:gd name="T22" fmla="*/ 1455 w 1455"/>
                  <a:gd name="T23" fmla="*/ 567 h 923"/>
                  <a:gd name="T24" fmla="*/ 1408 w 1455"/>
                  <a:gd name="T25" fmla="*/ 623 h 923"/>
                  <a:gd name="T26" fmla="*/ 1312 w 1455"/>
                  <a:gd name="T27" fmla="*/ 663 h 923"/>
                  <a:gd name="T28" fmla="*/ 1243 w 1455"/>
                  <a:gd name="T29" fmla="*/ 711 h 923"/>
                  <a:gd name="T30" fmla="*/ 1207 w 1455"/>
                  <a:gd name="T31" fmla="*/ 780 h 923"/>
                  <a:gd name="T32" fmla="*/ 1207 w 1455"/>
                  <a:gd name="T33" fmla="*/ 885 h 923"/>
                  <a:gd name="T34" fmla="*/ 1147 w 1455"/>
                  <a:gd name="T35" fmla="*/ 923 h 923"/>
                  <a:gd name="T36" fmla="*/ 1116 w 1455"/>
                  <a:gd name="T37" fmla="*/ 837 h 923"/>
                  <a:gd name="T38" fmla="*/ 1051 w 1455"/>
                  <a:gd name="T39" fmla="*/ 758 h 923"/>
                  <a:gd name="T40" fmla="*/ 946 w 1455"/>
                  <a:gd name="T41" fmla="*/ 732 h 923"/>
                  <a:gd name="T42" fmla="*/ 781 w 1455"/>
                  <a:gd name="T43" fmla="*/ 671 h 923"/>
                  <a:gd name="T44" fmla="*/ 588 w 1455"/>
                  <a:gd name="T45" fmla="*/ 588 h 923"/>
                  <a:gd name="T46" fmla="*/ 423 w 1455"/>
                  <a:gd name="T47" fmla="*/ 471 h 923"/>
                  <a:gd name="T48" fmla="*/ 253 w 1455"/>
                  <a:gd name="T49" fmla="*/ 336 h 923"/>
                  <a:gd name="T50" fmla="*/ 88 w 1455"/>
                  <a:gd name="T51" fmla="*/ 253 h 923"/>
                  <a:gd name="T52" fmla="*/ 19 w 1455"/>
                  <a:gd name="T53" fmla="*/ 161 h 9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55" h="923">
                    <a:moveTo>
                      <a:pt x="19" y="161"/>
                    </a:moveTo>
                    <a:lnTo>
                      <a:pt x="0" y="40"/>
                    </a:lnTo>
                    <a:lnTo>
                      <a:pt x="71" y="0"/>
                    </a:lnTo>
                    <a:lnTo>
                      <a:pt x="193" y="23"/>
                    </a:lnTo>
                    <a:lnTo>
                      <a:pt x="358" y="184"/>
                    </a:lnTo>
                    <a:lnTo>
                      <a:pt x="519" y="375"/>
                    </a:lnTo>
                    <a:lnTo>
                      <a:pt x="693" y="540"/>
                    </a:lnTo>
                    <a:lnTo>
                      <a:pt x="906" y="623"/>
                    </a:lnTo>
                    <a:lnTo>
                      <a:pt x="1116" y="645"/>
                    </a:lnTo>
                    <a:lnTo>
                      <a:pt x="1207" y="623"/>
                    </a:lnTo>
                    <a:lnTo>
                      <a:pt x="1337" y="550"/>
                    </a:lnTo>
                    <a:lnTo>
                      <a:pt x="1455" y="567"/>
                    </a:lnTo>
                    <a:lnTo>
                      <a:pt x="1408" y="623"/>
                    </a:lnTo>
                    <a:lnTo>
                      <a:pt x="1312" y="663"/>
                    </a:lnTo>
                    <a:lnTo>
                      <a:pt x="1243" y="711"/>
                    </a:lnTo>
                    <a:lnTo>
                      <a:pt x="1207" y="780"/>
                    </a:lnTo>
                    <a:lnTo>
                      <a:pt x="1207" y="885"/>
                    </a:lnTo>
                    <a:lnTo>
                      <a:pt x="1147" y="923"/>
                    </a:lnTo>
                    <a:lnTo>
                      <a:pt x="1116" y="837"/>
                    </a:lnTo>
                    <a:lnTo>
                      <a:pt x="1051" y="758"/>
                    </a:lnTo>
                    <a:lnTo>
                      <a:pt x="946" y="732"/>
                    </a:lnTo>
                    <a:lnTo>
                      <a:pt x="781" y="671"/>
                    </a:lnTo>
                    <a:lnTo>
                      <a:pt x="588" y="588"/>
                    </a:lnTo>
                    <a:lnTo>
                      <a:pt x="423" y="471"/>
                    </a:lnTo>
                    <a:lnTo>
                      <a:pt x="253" y="336"/>
                    </a:lnTo>
                    <a:lnTo>
                      <a:pt x="88" y="253"/>
                    </a:lnTo>
                    <a:lnTo>
                      <a:pt x="19" y="16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 name="Freeform 13"/>
              <p:cNvSpPr>
                <a:spLocks/>
              </p:cNvSpPr>
              <p:nvPr/>
            </p:nvSpPr>
            <p:spPr bwMode="auto">
              <a:xfrm>
                <a:off x="3960" y="4995"/>
                <a:ext cx="649" cy="486"/>
              </a:xfrm>
              <a:custGeom>
                <a:avLst/>
                <a:gdLst>
                  <a:gd name="T0" fmla="*/ 0 w 1298"/>
                  <a:gd name="T1" fmla="*/ 182 h 971"/>
                  <a:gd name="T2" fmla="*/ 21 w 1298"/>
                  <a:gd name="T3" fmla="*/ 17 h 971"/>
                  <a:gd name="T4" fmla="*/ 126 w 1298"/>
                  <a:gd name="T5" fmla="*/ 0 h 971"/>
                  <a:gd name="T6" fmla="*/ 192 w 1298"/>
                  <a:gd name="T7" fmla="*/ 69 h 971"/>
                  <a:gd name="T8" fmla="*/ 214 w 1298"/>
                  <a:gd name="T9" fmla="*/ 230 h 971"/>
                  <a:gd name="T10" fmla="*/ 318 w 1298"/>
                  <a:gd name="T11" fmla="*/ 479 h 971"/>
                  <a:gd name="T12" fmla="*/ 501 w 1298"/>
                  <a:gd name="T13" fmla="*/ 670 h 971"/>
                  <a:gd name="T14" fmla="*/ 653 w 1298"/>
                  <a:gd name="T15" fmla="*/ 778 h 971"/>
                  <a:gd name="T16" fmla="*/ 1011 w 1298"/>
                  <a:gd name="T17" fmla="*/ 788 h 971"/>
                  <a:gd name="T18" fmla="*/ 1172 w 1298"/>
                  <a:gd name="T19" fmla="*/ 718 h 971"/>
                  <a:gd name="T20" fmla="*/ 1241 w 1298"/>
                  <a:gd name="T21" fmla="*/ 636 h 971"/>
                  <a:gd name="T22" fmla="*/ 1298 w 1298"/>
                  <a:gd name="T23" fmla="*/ 644 h 971"/>
                  <a:gd name="T24" fmla="*/ 1289 w 1298"/>
                  <a:gd name="T25" fmla="*/ 740 h 971"/>
                  <a:gd name="T26" fmla="*/ 1241 w 1298"/>
                  <a:gd name="T27" fmla="*/ 923 h 971"/>
                  <a:gd name="T28" fmla="*/ 1289 w 1298"/>
                  <a:gd name="T29" fmla="*/ 971 h 971"/>
                  <a:gd name="T30" fmla="*/ 1154 w 1298"/>
                  <a:gd name="T31" fmla="*/ 949 h 971"/>
                  <a:gd name="T32" fmla="*/ 1124 w 1298"/>
                  <a:gd name="T33" fmla="*/ 901 h 971"/>
                  <a:gd name="T34" fmla="*/ 906 w 1298"/>
                  <a:gd name="T35" fmla="*/ 883 h 971"/>
                  <a:gd name="T36" fmla="*/ 653 w 1298"/>
                  <a:gd name="T37" fmla="*/ 875 h 971"/>
                  <a:gd name="T38" fmla="*/ 501 w 1298"/>
                  <a:gd name="T39" fmla="*/ 805 h 971"/>
                  <a:gd name="T40" fmla="*/ 404 w 1298"/>
                  <a:gd name="T41" fmla="*/ 732 h 971"/>
                  <a:gd name="T42" fmla="*/ 296 w 1298"/>
                  <a:gd name="T43" fmla="*/ 596 h 971"/>
                  <a:gd name="T44" fmla="*/ 126 w 1298"/>
                  <a:gd name="T45" fmla="*/ 431 h 971"/>
                  <a:gd name="T46" fmla="*/ 21 w 1298"/>
                  <a:gd name="T47" fmla="*/ 287 h 971"/>
                  <a:gd name="T48" fmla="*/ 0 w 1298"/>
                  <a:gd name="T49" fmla="*/ 182 h 9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98" h="971">
                    <a:moveTo>
                      <a:pt x="0" y="182"/>
                    </a:moveTo>
                    <a:lnTo>
                      <a:pt x="21" y="17"/>
                    </a:lnTo>
                    <a:lnTo>
                      <a:pt x="126" y="0"/>
                    </a:lnTo>
                    <a:lnTo>
                      <a:pt x="192" y="69"/>
                    </a:lnTo>
                    <a:lnTo>
                      <a:pt x="214" y="230"/>
                    </a:lnTo>
                    <a:lnTo>
                      <a:pt x="318" y="479"/>
                    </a:lnTo>
                    <a:lnTo>
                      <a:pt x="501" y="670"/>
                    </a:lnTo>
                    <a:lnTo>
                      <a:pt x="653" y="778"/>
                    </a:lnTo>
                    <a:lnTo>
                      <a:pt x="1011" y="788"/>
                    </a:lnTo>
                    <a:lnTo>
                      <a:pt x="1172" y="718"/>
                    </a:lnTo>
                    <a:lnTo>
                      <a:pt x="1241" y="636"/>
                    </a:lnTo>
                    <a:lnTo>
                      <a:pt x="1298" y="644"/>
                    </a:lnTo>
                    <a:lnTo>
                      <a:pt x="1289" y="740"/>
                    </a:lnTo>
                    <a:lnTo>
                      <a:pt x="1241" y="923"/>
                    </a:lnTo>
                    <a:lnTo>
                      <a:pt x="1289" y="971"/>
                    </a:lnTo>
                    <a:lnTo>
                      <a:pt x="1154" y="949"/>
                    </a:lnTo>
                    <a:lnTo>
                      <a:pt x="1124" y="901"/>
                    </a:lnTo>
                    <a:lnTo>
                      <a:pt x="906" y="883"/>
                    </a:lnTo>
                    <a:lnTo>
                      <a:pt x="653" y="875"/>
                    </a:lnTo>
                    <a:lnTo>
                      <a:pt x="501" y="805"/>
                    </a:lnTo>
                    <a:lnTo>
                      <a:pt x="404" y="732"/>
                    </a:lnTo>
                    <a:lnTo>
                      <a:pt x="296" y="596"/>
                    </a:lnTo>
                    <a:lnTo>
                      <a:pt x="126" y="431"/>
                    </a:lnTo>
                    <a:lnTo>
                      <a:pt x="21" y="287"/>
                    </a:lnTo>
                    <a:lnTo>
                      <a:pt x="0" y="18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19" name="Line 11"/>
            <p:cNvSpPr>
              <a:spLocks noChangeShapeType="1"/>
            </p:cNvSpPr>
            <p:nvPr/>
          </p:nvSpPr>
          <p:spPr bwMode="auto">
            <a:xfrm flipH="1">
              <a:off x="3390900" y="4973638"/>
              <a:ext cx="876300" cy="0"/>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Oval 10"/>
            <p:cNvSpPr>
              <a:spLocks noChangeArrowheads="1"/>
            </p:cNvSpPr>
            <p:nvPr/>
          </p:nvSpPr>
          <p:spPr bwMode="auto">
            <a:xfrm flipH="1">
              <a:off x="3467100" y="5011738"/>
              <a:ext cx="190500" cy="165100"/>
            </a:xfrm>
            <a:prstGeom prst="ellipse">
              <a:avLst/>
            </a:prstGeom>
            <a:solidFill>
              <a:srgbClr val="FFFFFF"/>
            </a:solid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 name="Oval 9"/>
            <p:cNvSpPr>
              <a:spLocks noChangeArrowheads="1"/>
            </p:cNvSpPr>
            <p:nvPr/>
          </p:nvSpPr>
          <p:spPr bwMode="auto">
            <a:xfrm flipH="1">
              <a:off x="3949700" y="5011738"/>
              <a:ext cx="190500" cy="165100"/>
            </a:xfrm>
            <a:prstGeom prst="ellipse">
              <a:avLst/>
            </a:prstGeom>
            <a:solidFill>
              <a:srgbClr val="FFFFFF"/>
            </a:solid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Line 8"/>
          <p:cNvSpPr>
            <a:spLocks noChangeShapeType="1"/>
          </p:cNvSpPr>
          <p:nvPr/>
        </p:nvSpPr>
        <p:spPr bwMode="auto">
          <a:xfrm>
            <a:off x="2895601" y="5745546"/>
            <a:ext cx="5960183"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AutoShape 7"/>
          <p:cNvSpPr>
            <a:spLocks noChangeArrowheads="1"/>
          </p:cNvSpPr>
          <p:nvPr/>
        </p:nvSpPr>
        <p:spPr bwMode="auto">
          <a:xfrm>
            <a:off x="5169427" y="3065628"/>
            <a:ext cx="809620" cy="591972"/>
          </a:xfrm>
          <a:prstGeom prst="rightArrow">
            <a:avLst>
              <a:gd name="adj1" fmla="val 50000"/>
              <a:gd name="adj2" fmla="val 48077"/>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4" name="Text Box 6"/>
          <p:cNvSpPr txBox="1">
            <a:spLocks noChangeArrowheads="1"/>
          </p:cNvSpPr>
          <p:nvPr/>
        </p:nvSpPr>
        <p:spPr bwMode="auto">
          <a:xfrm>
            <a:off x="5152201" y="3219154"/>
            <a:ext cx="861298" cy="2860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200">
                <a:latin typeface="Arial" pitchFamily="34" charset="0"/>
                <a:ea typeface="Times New Roman" pitchFamily="18" charset="0"/>
                <a:cs typeface="Arial" pitchFamily="34" charset="0"/>
              </a:rPr>
              <a:t>Push</a:t>
            </a:r>
            <a:endParaRPr lang="en-US">
              <a:latin typeface="Arial" pitchFamily="34" charset="0"/>
              <a:cs typeface="Arial" pitchFamily="34" charset="0"/>
            </a:endParaRPr>
          </a:p>
        </p:txBody>
      </p:sp>
      <p:sp>
        <p:nvSpPr>
          <p:cNvPr id="30" name="Rectangle 29"/>
          <p:cNvSpPr>
            <a:spLocks noChangeArrowheads="1"/>
          </p:cNvSpPr>
          <p:nvPr/>
        </p:nvSpPr>
        <p:spPr bwMode="auto">
          <a:xfrm>
            <a:off x="1524001"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tabLst>
                <a:tab pos="0" algn="l"/>
                <a:tab pos="1371600" algn="l"/>
              </a:tabLst>
            </a:pPr>
            <a:endParaRPr lang="en-US">
              <a:latin typeface="Arial" pitchFamily="34" charset="0"/>
              <a:cs typeface="Arial" pitchFamily="34" charset="0"/>
            </a:endParaRPr>
          </a:p>
        </p:txBody>
      </p:sp>
      <p:sp>
        <p:nvSpPr>
          <p:cNvPr id="31" name="Rectangle 33"/>
          <p:cNvSpPr>
            <a:spLocks noChangeArrowheads="1"/>
          </p:cNvSpPr>
          <p:nvPr/>
        </p:nvSpPr>
        <p:spPr bwMode="auto">
          <a:xfrm>
            <a:off x="1524001" y="5011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tabLst>
                <a:tab pos="0" algn="l"/>
                <a:tab pos="1371600" algn="l"/>
              </a:tabLst>
            </a:pPr>
            <a:endParaRPr lang="en-US">
              <a:latin typeface="Arial" pitchFamily="34" charset="0"/>
              <a:cs typeface="Arial" pitchFamily="34" charset="0"/>
            </a:endParaRPr>
          </a:p>
        </p:txBody>
      </p:sp>
      <p:sp>
        <p:nvSpPr>
          <p:cNvPr id="35" name="TextBox 34"/>
          <p:cNvSpPr txBox="1"/>
          <p:nvPr/>
        </p:nvSpPr>
        <p:spPr>
          <a:xfrm>
            <a:off x="6911303" y="2624793"/>
            <a:ext cx="2582844" cy="954107"/>
          </a:xfrm>
          <a:prstGeom prst="rect">
            <a:avLst/>
          </a:prstGeom>
          <a:noFill/>
        </p:spPr>
        <p:txBody>
          <a:bodyPr wrap="square" rtlCol="0">
            <a:spAutoFit/>
          </a:bodyPr>
          <a:lstStyle/>
          <a:p>
            <a:r>
              <a:rPr lang="en-US" sz="2800" dirty="0"/>
              <a:t>Sally pushes on Joe…</a:t>
            </a:r>
          </a:p>
        </p:txBody>
      </p:sp>
      <p:sp>
        <p:nvSpPr>
          <p:cNvPr id="26" name="Slide Number Placeholder 25"/>
          <p:cNvSpPr>
            <a:spLocks noGrp="1"/>
          </p:cNvSpPr>
          <p:nvPr>
            <p:ph type="sldNum" sz="quarter" idx="12"/>
          </p:nvPr>
        </p:nvSpPr>
        <p:spPr/>
        <p:txBody>
          <a:bodyPr/>
          <a:lstStyle/>
          <a:p>
            <a:fld id="{E24C6404-DD52-4D30-ADD7-3912C3BB633F}" type="slidenum">
              <a:rPr lang="en-US" smtClean="0"/>
              <a:t>13</a:t>
            </a:fld>
            <a:endParaRPr lang="en-US"/>
          </a:p>
        </p:txBody>
      </p:sp>
      <p:sp>
        <p:nvSpPr>
          <p:cNvPr id="36" name="Rectangle 35">
            <a:extLst>
              <a:ext uri="{FF2B5EF4-FFF2-40B4-BE49-F238E27FC236}">
                <a16:creationId xmlns:a16="http://schemas.microsoft.com/office/drawing/2014/main" id="{34DBBD57-A9CD-4AF9-8993-633DEFDDEBD4}"/>
              </a:ext>
            </a:extLst>
          </p:cNvPr>
          <p:cNvSpPr/>
          <p:nvPr/>
        </p:nvSpPr>
        <p:spPr>
          <a:xfrm>
            <a:off x="2627327" y="224644"/>
            <a:ext cx="7290245" cy="646331"/>
          </a:xfrm>
          <a:prstGeom prst="rect">
            <a:avLst/>
          </a:prstGeom>
        </p:spPr>
        <p:txBody>
          <a:bodyPr wrap="square">
            <a:spAutoFit/>
          </a:bodyPr>
          <a:lstStyle/>
          <a:p>
            <a:pPr algn="ctr"/>
            <a:r>
              <a:rPr lang="en-US" sz="3600" dirty="0">
                <a:solidFill>
                  <a:srgbClr val="FF0000"/>
                </a:solidFill>
              </a:rPr>
              <a:t>Newton’s Third Law</a:t>
            </a:r>
          </a:p>
        </p:txBody>
      </p:sp>
      <p:sp>
        <p:nvSpPr>
          <p:cNvPr id="37" name="Rectangle 36">
            <a:extLst>
              <a:ext uri="{FF2B5EF4-FFF2-40B4-BE49-F238E27FC236}">
                <a16:creationId xmlns:a16="http://schemas.microsoft.com/office/drawing/2014/main" id="{59722C68-0B5F-479A-9F76-850F2E2C5690}"/>
              </a:ext>
            </a:extLst>
          </p:cNvPr>
          <p:cNvSpPr/>
          <p:nvPr/>
        </p:nvSpPr>
        <p:spPr>
          <a:xfrm>
            <a:off x="1654274" y="1412776"/>
            <a:ext cx="9829091" cy="523220"/>
          </a:xfrm>
          <a:prstGeom prst="rect">
            <a:avLst/>
          </a:prstGeom>
        </p:spPr>
        <p:txBody>
          <a:bodyPr wrap="square">
            <a:spAutoFit/>
          </a:bodyPr>
          <a:lstStyle/>
          <a:p>
            <a:r>
              <a:rPr lang="en-US" sz="2800" dirty="0"/>
              <a:t>For every action there is an equal and opposite reaction.</a:t>
            </a:r>
          </a:p>
        </p:txBody>
      </p:sp>
    </p:spTree>
    <p:extLst>
      <p:ext uri="{BB962C8B-B14F-4D97-AF65-F5344CB8AC3E}">
        <p14:creationId xmlns:p14="http://schemas.microsoft.com/office/powerpoint/2010/main" val="21794653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2" fill="hold" nodeType="clickEffect">
                                  <p:stCondLst>
                                    <p:cond delay="0"/>
                                  </p:stCondLst>
                                  <p:childTnLst>
                                    <p:anim calcmode="lin" valueType="num">
                                      <p:cBhvr additive="base">
                                        <p:cTn id="6" dur="3000"/>
                                        <p:tgtEl>
                                          <p:spTgt spid="34"/>
                                        </p:tgtEl>
                                        <p:attrNameLst>
                                          <p:attrName>ppt_x</p:attrName>
                                        </p:attrNameLst>
                                      </p:cBhvr>
                                      <p:tavLst>
                                        <p:tav tm="0">
                                          <p:val>
                                            <p:strVal val="ppt_x"/>
                                          </p:val>
                                        </p:tav>
                                        <p:tav tm="100000">
                                          <p:val>
                                            <p:strVal val="1+ppt_w/2"/>
                                          </p:val>
                                        </p:tav>
                                      </p:tavLst>
                                    </p:anim>
                                    <p:anim calcmode="lin" valueType="num">
                                      <p:cBhvr additive="base">
                                        <p:cTn id="7" dur="3000"/>
                                        <p:tgtEl>
                                          <p:spTgt spid="34"/>
                                        </p:tgtEl>
                                        <p:attrNameLst>
                                          <p:attrName>ppt_y</p:attrName>
                                        </p:attrNameLst>
                                      </p:cBhvr>
                                      <p:tavLst>
                                        <p:tav tm="0">
                                          <p:val>
                                            <p:strVal val="ppt_y"/>
                                          </p:val>
                                        </p:tav>
                                        <p:tav tm="100000">
                                          <p:val>
                                            <p:strVal val="ppt_y"/>
                                          </p:val>
                                        </p:tav>
                                      </p:tavLst>
                                    </p:anim>
                                    <p:set>
                                      <p:cBhvr>
                                        <p:cTn id="8" dur="1" fill="hold">
                                          <p:stCondLst>
                                            <p:cond delay="2999"/>
                                          </p:stCondLst>
                                        </p:cTn>
                                        <p:tgtEl>
                                          <p:spTgt spid="34"/>
                                        </p:tgtEl>
                                        <p:attrNameLst>
                                          <p:attrName>style.visibility</p:attrName>
                                        </p:attrNameLst>
                                      </p:cBhvr>
                                      <p:to>
                                        <p:strVal val="hidden"/>
                                      </p:to>
                                    </p:set>
                                  </p:childTnLst>
                                </p:cTn>
                              </p:par>
                              <p:par>
                                <p:cTn id="9" presetID="2" presetClass="exit" presetSubtype="8" fill="hold" nodeType="withEffect">
                                  <p:stCondLst>
                                    <p:cond delay="0"/>
                                  </p:stCondLst>
                                  <p:childTnLst>
                                    <p:anim calcmode="lin" valueType="num">
                                      <p:cBhvr additive="base">
                                        <p:cTn id="10" dur="3000"/>
                                        <p:tgtEl>
                                          <p:spTgt spid="33"/>
                                        </p:tgtEl>
                                        <p:attrNameLst>
                                          <p:attrName>ppt_x</p:attrName>
                                        </p:attrNameLst>
                                      </p:cBhvr>
                                      <p:tavLst>
                                        <p:tav tm="0">
                                          <p:val>
                                            <p:strVal val="ppt_x"/>
                                          </p:val>
                                        </p:tav>
                                        <p:tav tm="100000">
                                          <p:val>
                                            <p:strVal val="0-ppt_w/2"/>
                                          </p:val>
                                        </p:tav>
                                      </p:tavLst>
                                    </p:anim>
                                    <p:anim calcmode="lin" valueType="num">
                                      <p:cBhvr additive="base">
                                        <p:cTn id="11" dur="3000"/>
                                        <p:tgtEl>
                                          <p:spTgt spid="33"/>
                                        </p:tgtEl>
                                        <p:attrNameLst>
                                          <p:attrName>ppt_y</p:attrName>
                                        </p:attrNameLst>
                                      </p:cBhvr>
                                      <p:tavLst>
                                        <p:tav tm="0">
                                          <p:val>
                                            <p:strVal val="ppt_y"/>
                                          </p:val>
                                        </p:tav>
                                        <p:tav tm="100000">
                                          <p:val>
                                            <p:strVal val="ppt_y"/>
                                          </p:val>
                                        </p:tav>
                                      </p:tavLst>
                                    </p:anim>
                                    <p:set>
                                      <p:cBhvr>
                                        <p:cTn id="12" dur="1" fill="hold">
                                          <p:stCondLst>
                                            <p:cond delay="2999"/>
                                          </p:stCondLst>
                                        </p:cTn>
                                        <p:tgtEl>
                                          <p:spTgt spid="3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29"/>
          <p:cNvSpPr>
            <a:spLocks noChangeArrowheads="1"/>
          </p:cNvSpPr>
          <p:nvPr/>
        </p:nvSpPr>
        <p:spPr bwMode="auto">
          <a:xfrm>
            <a:off x="1524001"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tabLst>
                <a:tab pos="0" algn="l"/>
                <a:tab pos="1371600" algn="l"/>
              </a:tabLst>
            </a:pPr>
            <a:endParaRPr lang="en-US">
              <a:latin typeface="Arial" pitchFamily="34" charset="0"/>
              <a:cs typeface="Arial" pitchFamily="34" charset="0"/>
            </a:endParaRPr>
          </a:p>
        </p:txBody>
      </p:sp>
      <p:sp>
        <p:nvSpPr>
          <p:cNvPr id="31" name="Rectangle 33"/>
          <p:cNvSpPr>
            <a:spLocks noChangeArrowheads="1"/>
          </p:cNvSpPr>
          <p:nvPr/>
        </p:nvSpPr>
        <p:spPr bwMode="auto">
          <a:xfrm>
            <a:off x="1524001" y="5011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tabLst>
                <a:tab pos="0" algn="l"/>
                <a:tab pos="1371600" algn="l"/>
              </a:tabLst>
            </a:pPr>
            <a:endParaRPr lang="en-US">
              <a:latin typeface="Arial" pitchFamily="34" charset="0"/>
              <a:cs typeface="Arial" pitchFamily="34" charset="0"/>
            </a:endParaRPr>
          </a:p>
        </p:txBody>
      </p:sp>
      <p:sp>
        <p:nvSpPr>
          <p:cNvPr id="28" name="TextBox 27"/>
          <p:cNvSpPr txBox="1"/>
          <p:nvPr/>
        </p:nvSpPr>
        <p:spPr>
          <a:xfrm>
            <a:off x="2549606" y="1844824"/>
            <a:ext cx="7092788" cy="2308324"/>
          </a:xfrm>
          <a:prstGeom prst="rect">
            <a:avLst/>
          </a:prstGeom>
          <a:noFill/>
        </p:spPr>
        <p:txBody>
          <a:bodyPr wrap="square" rtlCol="0">
            <a:spAutoFit/>
          </a:bodyPr>
          <a:lstStyle/>
          <a:p>
            <a:pPr algn="ctr"/>
            <a:r>
              <a:rPr lang="en-US" sz="3600" dirty="0"/>
              <a:t>They will both move forever unless a new external force causes them to move differently</a:t>
            </a:r>
          </a:p>
          <a:p>
            <a:pPr algn="ctr"/>
            <a:r>
              <a:rPr lang="en-US" sz="3600" dirty="0"/>
              <a:t>  (Newton’s First Law says so…)</a:t>
            </a:r>
          </a:p>
        </p:txBody>
      </p:sp>
      <p:sp>
        <p:nvSpPr>
          <p:cNvPr id="23" name="Slide Number Placeholder 22"/>
          <p:cNvSpPr>
            <a:spLocks noGrp="1"/>
          </p:cNvSpPr>
          <p:nvPr>
            <p:ph type="sldNum" sz="quarter" idx="12"/>
          </p:nvPr>
        </p:nvSpPr>
        <p:spPr/>
        <p:txBody>
          <a:bodyPr/>
          <a:lstStyle/>
          <a:p>
            <a:fld id="{E24C6404-DD52-4D30-ADD7-3912C3BB633F}" type="slidenum">
              <a:rPr lang="en-US" smtClean="0"/>
              <a:t>14</a:t>
            </a:fld>
            <a:endParaRPr lang="en-US"/>
          </a:p>
        </p:txBody>
      </p:sp>
    </p:spTree>
    <p:extLst>
      <p:ext uri="{BB962C8B-B14F-4D97-AF65-F5344CB8AC3E}">
        <p14:creationId xmlns:p14="http://schemas.microsoft.com/office/powerpoint/2010/main" val="38255993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79E75B6-13D3-4409-883F-298643BD1EB4}"/>
              </a:ext>
            </a:extLst>
          </p:cNvPr>
          <p:cNvSpPr>
            <a:spLocks noGrp="1"/>
          </p:cNvSpPr>
          <p:nvPr>
            <p:ph type="sldNum" sz="quarter" idx="12"/>
          </p:nvPr>
        </p:nvSpPr>
        <p:spPr/>
        <p:txBody>
          <a:bodyPr/>
          <a:lstStyle/>
          <a:p>
            <a:fld id="{E24C6404-DD52-4D30-ADD7-3912C3BB633F}" type="slidenum">
              <a:rPr lang="en-US" smtClean="0"/>
              <a:t>15</a:t>
            </a:fld>
            <a:endParaRPr lang="en-US"/>
          </a:p>
        </p:txBody>
      </p:sp>
      <p:sp>
        <p:nvSpPr>
          <p:cNvPr id="3" name="TextBox 2">
            <a:extLst>
              <a:ext uri="{FF2B5EF4-FFF2-40B4-BE49-F238E27FC236}">
                <a16:creationId xmlns:a16="http://schemas.microsoft.com/office/drawing/2014/main" id="{807A2ADD-05A3-46EC-B50D-DF65E7BEE5A4}"/>
              </a:ext>
            </a:extLst>
          </p:cNvPr>
          <p:cNvSpPr txBox="1"/>
          <p:nvPr/>
        </p:nvSpPr>
        <p:spPr>
          <a:xfrm>
            <a:off x="2405590" y="1124733"/>
            <a:ext cx="7380820" cy="1938992"/>
          </a:xfrm>
          <a:prstGeom prst="rect">
            <a:avLst/>
          </a:prstGeom>
          <a:noFill/>
        </p:spPr>
        <p:txBody>
          <a:bodyPr wrap="square" rtlCol="0">
            <a:spAutoFit/>
          </a:bodyPr>
          <a:lstStyle/>
          <a:p>
            <a:pPr algn="ctr"/>
            <a:r>
              <a:rPr lang="en-US" sz="4000" dirty="0"/>
              <a:t>Let’s do another little thought experiment to drive this idea home…</a:t>
            </a:r>
          </a:p>
        </p:txBody>
      </p:sp>
      <p:sp>
        <p:nvSpPr>
          <p:cNvPr id="4" name="TextBox 3">
            <a:extLst>
              <a:ext uri="{FF2B5EF4-FFF2-40B4-BE49-F238E27FC236}">
                <a16:creationId xmlns:a16="http://schemas.microsoft.com/office/drawing/2014/main" id="{0737F14E-D410-42D9-B4E1-C2869D2070A2}"/>
              </a:ext>
            </a:extLst>
          </p:cNvPr>
          <p:cNvSpPr txBox="1"/>
          <p:nvPr/>
        </p:nvSpPr>
        <p:spPr>
          <a:xfrm>
            <a:off x="2405590" y="3759230"/>
            <a:ext cx="7380820" cy="1938992"/>
          </a:xfrm>
          <a:prstGeom prst="rect">
            <a:avLst/>
          </a:prstGeom>
          <a:noFill/>
        </p:spPr>
        <p:txBody>
          <a:bodyPr wrap="square" rtlCol="0">
            <a:spAutoFit/>
          </a:bodyPr>
          <a:lstStyle/>
          <a:p>
            <a:pPr algn="ctr"/>
            <a:r>
              <a:rPr lang="en-US" sz="4000" dirty="0"/>
              <a:t>Can we take advantage of Newton’s 3</a:t>
            </a:r>
            <a:r>
              <a:rPr lang="en-US" sz="4000" baseline="30000" dirty="0"/>
              <a:t>rd </a:t>
            </a:r>
            <a:r>
              <a:rPr lang="en-US" sz="4000" dirty="0"/>
              <a:t>law to get something to start moving?</a:t>
            </a:r>
          </a:p>
        </p:txBody>
      </p:sp>
    </p:spTree>
    <p:extLst>
      <p:ext uri="{BB962C8B-B14F-4D97-AF65-F5344CB8AC3E}">
        <p14:creationId xmlns:p14="http://schemas.microsoft.com/office/powerpoint/2010/main" val="29122438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Group 32"/>
          <p:cNvGrpSpPr/>
          <p:nvPr/>
        </p:nvGrpSpPr>
        <p:grpSpPr>
          <a:xfrm>
            <a:off x="5103752" y="3894213"/>
            <a:ext cx="1543878" cy="1844561"/>
            <a:chOff x="3390900" y="3879850"/>
            <a:chExt cx="1138238" cy="1296988"/>
          </a:xfrm>
        </p:grpSpPr>
        <p:grpSp>
          <p:nvGrpSpPr>
            <p:cNvPr id="12" name="Group 12"/>
            <p:cNvGrpSpPr>
              <a:grpSpLocks/>
            </p:cNvGrpSpPr>
            <p:nvPr/>
          </p:nvGrpSpPr>
          <p:grpSpPr bwMode="auto">
            <a:xfrm>
              <a:off x="3517900" y="3879850"/>
              <a:ext cx="1011238" cy="1076325"/>
              <a:chOff x="3099" y="4625"/>
              <a:chExt cx="1592" cy="1694"/>
            </a:xfrm>
          </p:grpSpPr>
          <p:sp>
            <p:nvSpPr>
              <p:cNvPr id="13" name="Freeform 18"/>
              <p:cNvSpPr>
                <a:spLocks/>
              </p:cNvSpPr>
              <p:nvPr/>
            </p:nvSpPr>
            <p:spPr bwMode="auto">
              <a:xfrm>
                <a:off x="4067" y="4625"/>
                <a:ext cx="287" cy="309"/>
              </a:xfrm>
              <a:custGeom>
                <a:avLst/>
                <a:gdLst>
                  <a:gd name="T0" fmla="*/ 456 w 574"/>
                  <a:gd name="T1" fmla="*/ 427 h 619"/>
                  <a:gd name="T2" fmla="*/ 509 w 574"/>
                  <a:gd name="T3" fmla="*/ 331 h 619"/>
                  <a:gd name="T4" fmla="*/ 534 w 574"/>
                  <a:gd name="T5" fmla="*/ 240 h 619"/>
                  <a:gd name="T6" fmla="*/ 525 w 574"/>
                  <a:gd name="T7" fmla="*/ 136 h 619"/>
                  <a:gd name="T8" fmla="*/ 460 w 574"/>
                  <a:gd name="T9" fmla="*/ 40 h 619"/>
                  <a:gd name="T10" fmla="*/ 383 w 574"/>
                  <a:gd name="T11" fmla="*/ 0 h 619"/>
                  <a:gd name="T12" fmla="*/ 265 w 574"/>
                  <a:gd name="T13" fmla="*/ 17 h 619"/>
                  <a:gd name="T14" fmla="*/ 125 w 574"/>
                  <a:gd name="T15" fmla="*/ 96 h 619"/>
                  <a:gd name="T16" fmla="*/ 48 w 574"/>
                  <a:gd name="T17" fmla="*/ 192 h 619"/>
                  <a:gd name="T18" fmla="*/ 0 w 574"/>
                  <a:gd name="T19" fmla="*/ 374 h 619"/>
                  <a:gd name="T20" fmla="*/ 8 w 574"/>
                  <a:gd name="T21" fmla="*/ 493 h 619"/>
                  <a:gd name="T22" fmla="*/ 56 w 574"/>
                  <a:gd name="T23" fmla="*/ 588 h 619"/>
                  <a:gd name="T24" fmla="*/ 125 w 574"/>
                  <a:gd name="T25" fmla="*/ 610 h 619"/>
                  <a:gd name="T26" fmla="*/ 217 w 574"/>
                  <a:gd name="T27" fmla="*/ 610 h 619"/>
                  <a:gd name="T28" fmla="*/ 318 w 574"/>
                  <a:gd name="T29" fmla="*/ 562 h 619"/>
                  <a:gd name="T30" fmla="*/ 360 w 574"/>
                  <a:gd name="T31" fmla="*/ 540 h 619"/>
                  <a:gd name="T32" fmla="*/ 391 w 574"/>
                  <a:gd name="T33" fmla="*/ 502 h 619"/>
                  <a:gd name="T34" fmla="*/ 534 w 574"/>
                  <a:gd name="T35" fmla="*/ 619 h 619"/>
                  <a:gd name="T36" fmla="*/ 574 w 574"/>
                  <a:gd name="T37" fmla="*/ 610 h 619"/>
                  <a:gd name="T38" fmla="*/ 557 w 574"/>
                  <a:gd name="T39" fmla="*/ 571 h 619"/>
                  <a:gd name="T40" fmla="*/ 456 w 574"/>
                  <a:gd name="T41" fmla="*/ 427 h 6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74" h="619">
                    <a:moveTo>
                      <a:pt x="456" y="427"/>
                    </a:moveTo>
                    <a:lnTo>
                      <a:pt x="509" y="331"/>
                    </a:lnTo>
                    <a:lnTo>
                      <a:pt x="534" y="240"/>
                    </a:lnTo>
                    <a:lnTo>
                      <a:pt x="525" y="136"/>
                    </a:lnTo>
                    <a:lnTo>
                      <a:pt x="460" y="40"/>
                    </a:lnTo>
                    <a:lnTo>
                      <a:pt x="383" y="0"/>
                    </a:lnTo>
                    <a:lnTo>
                      <a:pt x="265" y="17"/>
                    </a:lnTo>
                    <a:lnTo>
                      <a:pt x="125" y="96"/>
                    </a:lnTo>
                    <a:lnTo>
                      <a:pt x="48" y="192"/>
                    </a:lnTo>
                    <a:lnTo>
                      <a:pt x="0" y="374"/>
                    </a:lnTo>
                    <a:lnTo>
                      <a:pt x="8" y="493"/>
                    </a:lnTo>
                    <a:lnTo>
                      <a:pt x="56" y="588"/>
                    </a:lnTo>
                    <a:lnTo>
                      <a:pt x="125" y="610"/>
                    </a:lnTo>
                    <a:lnTo>
                      <a:pt x="217" y="610"/>
                    </a:lnTo>
                    <a:lnTo>
                      <a:pt x="318" y="562"/>
                    </a:lnTo>
                    <a:lnTo>
                      <a:pt x="360" y="540"/>
                    </a:lnTo>
                    <a:lnTo>
                      <a:pt x="391" y="502"/>
                    </a:lnTo>
                    <a:lnTo>
                      <a:pt x="534" y="619"/>
                    </a:lnTo>
                    <a:lnTo>
                      <a:pt x="574" y="610"/>
                    </a:lnTo>
                    <a:lnTo>
                      <a:pt x="557" y="571"/>
                    </a:lnTo>
                    <a:lnTo>
                      <a:pt x="456" y="42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Freeform 17"/>
              <p:cNvSpPr>
                <a:spLocks/>
              </p:cNvSpPr>
              <p:nvPr/>
            </p:nvSpPr>
            <p:spPr bwMode="auto">
              <a:xfrm>
                <a:off x="3667" y="4909"/>
                <a:ext cx="437" cy="655"/>
              </a:xfrm>
              <a:custGeom>
                <a:avLst/>
                <a:gdLst>
                  <a:gd name="T0" fmla="*/ 452 w 875"/>
                  <a:gd name="T1" fmla="*/ 387 h 1310"/>
                  <a:gd name="T2" fmla="*/ 470 w 875"/>
                  <a:gd name="T3" fmla="*/ 239 h 1310"/>
                  <a:gd name="T4" fmla="*/ 492 w 875"/>
                  <a:gd name="T5" fmla="*/ 57 h 1310"/>
                  <a:gd name="T6" fmla="*/ 575 w 875"/>
                  <a:gd name="T7" fmla="*/ 0 h 1310"/>
                  <a:gd name="T8" fmla="*/ 661 w 875"/>
                  <a:gd name="T9" fmla="*/ 0 h 1310"/>
                  <a:gd name="T10" fmla="*/ 762 w 875"/>
                  <a:gd name="T11" fmla="*/ 78 h 1310"/>
                  <a:gd name="T12" fmla="*/ 835 w 875"/>
                  <a:gd name="T13" fmla="*/ 261 h 1310"/>
                  <a:gd name="T14" fmla="*/ 875 w 875"/>
                  <a:gd name="T15" fmla="*/ 509 h 1310"/>
                  <a:gd name="T16" fmla="*/ 835 w 875"/>
                  <a:gd name="T17" fmla="*/ 787 h 1310"/>
                  <a:gd name="T18" fmla="*/ 762 w 875"/>
                  <a:gd name="T19" fmla="*/ 954 h 1310"/>
                  <a:gd name="T20" fmla="*/ 622 w 875"/>
                  <a:gd name="T21" fmla="*/ 1145 h 1310"/>
                  <a:gd name="T22" fmla="*/ 470 w 875"/>
                  <a:gd name="T23" fmla="*/ 1262 h 1310"/>
                  <a:gd name="T24" fmla="*/ 287 w 875"/>
                  <a:gd name="T25" fmla="*/ 1310 h 1310"/>
                  <a:gd name="T26" fmla="*/ 135 w 875"/>
                  <a:gd name="T27" fmla="*/ 1270 h 1310"/>
                  <a:gd name="T28" fmla="*/ 39 w 875"/>
                  <a:gd name="T29" fmla="*/ 1197 h 1310"/>
                  <a:gd name="T30" fmla="*/ 0 w 875"/>
                  <a:gd name="T31" fmla="*/ 1080 h 1310"/>
                  <a:gd name="T32" fmla="*/ 21 w 875"/>
                  <a:gd name="T33" fmla="*/ 975 h 1310"/>
                  <a:gd name="T34" fmla="*/ 69 w 875"/>
                  <a:gd name="T35" fmla="*/ 879 h 1310"/>
                  <a:gd name="T36" fmla="*/ 144 w 875"/>
                  <a:gd name="T37" fmla="*/ 835 h 1310"/>
                  <a:gd name="T38" fmla="*/ 253 w 875"/>
                  <a:gd name="T39" fmla="*/ 810 h 1310"/>
                  <a:gd name="T40" fmla="*/ 347 w 875"/>
                  <a:gd name="T41" fmla="*/ 741 h 1310"/>
                  <a:gd name="T42" fmla="*/ 422 w 875"/>
                  <a:gd name="T43" fmla="*/ 596 h 1310"/>
                  <a:gd name="T44" fmla="*/ 452 w 875"/>
                  <a:gd name="T45" fmla="*/ 387 h 13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75" h="1310">
                    <a:moveTo>
                      <a:pt x="452" y="387"/>
                    </a:moveTo>
                    <a:lnTo>
                      <a:pt x="470" y="239"/>
                    </a:lnTo>
                    <a:lnTo>
                      <a:pt x="492" y="57"/>
                    </a:lnTo>
                    <a:lnTo>
                      <a:pt x="575" y="0"/>
                    </a:lnTo>
                    <a:lnTo>
                      <a:pt x="661" y="0"/>
                    </a:lnTo>
                    <a:lnTo>
                      <a:pt x="762" y="78"/>
                    </a:lnTo>
                    <a:lnTo>
                      <a:pt x="835" y="261"/>
                    </a:lnTo>
                    <a:lnTo>
                      <a:pt x="875" y="509"/>
                    </a:lnTo>
                    <a:lnTo>
                      <a:pt x="835" y="787"/>
                    </a:lnTo>
                    <a:lnTo>
                      <a:pt x="762" y="954"/>
                    </a:lnTo>
                    <a:lnTo>
                      <a:pt x="622" y="1145"/>
                    </a:lnTo>
                    <a:lnTo>
                      <a:pt x="470" y="1262"/>
                    </a:lnTo>
                    <a:lnTo>
                      <a:pt x="287" y="1310"/>
                    </a:lnTo>
                    <a:lnTo>
                      <a:pt x="135" y="1270"/>
                    </a:lnTo>
                    <a:lnTo>
                      <a:pt x="39" y="1197"/>
                    </a:lnTo>
                    <a:lnTo>
                      <a:pt x="0" y="1080"/>
                    </a:lnTo>
                    <a:lnTo>
                      <a:pt x="21" y="975"/>
                    </a:lnTo>
                    <a:lnTo>
                      <a:pt x="69" y="879"/>
                    </a:lnTo>
                    <a:lnTo>
                      <a:pt x="144" y="835"/>
                    </a:lnTo>
                    <a:lnTo>
                      <a:pt x="253" y="810"/>
                    </a:lnTo>
                    <a:lnTo>
                      <a:pt x="347" y="741"/>
                    </a:lnTo>
                    <a:lnTo>
                      <a:pt x="422" y="596"/>
                    </a:lnTo>
                    <a:lnTo>
                      <a:pt x="452" y="38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 name="Freeform 16"/>
              <p:cNvSpPr>
                <a:spLocks/>
              </p:cNvSpPr>
              <p:nvPr/>
            </p:nvSpPr>
            <p:spPr bwMode="auto">
              <a:xfrm>
                <a:off x="3566" y="5418"/>
                <a:ext cx="562" cy="901"/>
              </a:xfrm>
              <a:custGeom>
                <a:avLst/>
                <a:gdLst>
                  <a:gd name="T0" fmla="*/ 365 w 1124"/>
                  <a:gd name="T1" fmla="*/ 58 h 1802"/>
                  <a:gd name="T2" fmla="*/ 413 w 1124"/>
                  <a:gd name="T3" fmla="*/ 0 h 1802"/>
                  <a:gd name="T4" fmla="*/ 509 w 1124"/>
                  <a:gd name="T5" fmla="*/ 0 h 1802"/>
                  <a:gd name="T6" fmla="*/ 557 w 1124"/>
                  <a:gd name="T7" fmla="*/ 79 h 1802"/>
                  <a:gd name="T8" fmla="*/ 645 w 1124"/>
                  <a:gd name="T9" fmla="*/ 270 h 1802"/>
                  <a:gd name="T10" fmla="*/ 767 w 1124"/>
                  <a:gd name="T11" fmla="*/ 479 h 1802"/>
                  <a:gd name="T12" fmla="*/ 957 w 1124"/>
                  <a:gd name="T13" fmla="*/ 644 h 1802"/>
                  <a:gd name="T14" fmla="*/ 1106 w 1124"/>
                  <a:gd name="T15" fmla="*/ 767 h 1802"/>
                  <a:gd name="T16" fmla="*/ 1124 w 1124"/>
                  <a:gd name="T17" fmla="*/ 824 h 1802"/>
                  <a:gd name="T18" fmla="*/ 1124 w 1124"/>
                  <a:gd name="T19" fmla="*/ 885 h 1802"/>
                  <a:gd name="T20" fmla="*/ 915 w 1124"/>
                  <a:gd name="T21" fmla="*/ 1063 h 1802"/>
                  <a:gd name="T22" fmla="*/ 679 w 1124"/>
                  <a:gd name="T23" fmla="*/ 1245 h 1802"/>
                  <a:gd name="T24" fmla="*/ 501 w 1124"/>
                  <a:gd name="T25" fmla="*/ 1324 h 1802"/>
                  <a:gd name="T26" fmla="*/ 309 w 1124"/>
                  <a:gd name="T27" fmla="*/ 1341 h 1802"/>
                  <a:gd name="T28" fmla="*/ 213 w 1124"/>
                  <a:gd name="T29" fmla="*/ 1349 h 1802"/>
                  <a:gd name="T30" fmla="*/ 166 w 1124"/>
                  <a:gd name="T31" fmla="*/ 1446 h 1802"/>
                  <a:gd name="T32" fmla="*/ 126 w 1124"/>
                  <a:gd name="T33" fmla="*/ 1554 h 1802"/>
                  <a:gd name="T34" fmla="*/ 152 w 1124"/>
                  <a:gd name="T35" fmla="*/ 1676 h 1802"/>
                  <a:gd name="T36" fmla="*/ 213 w 1124"/>
                  <a:gd name="T37" fmla="*/ 1698 h 1802"/>
                  <a:gd name="T38" fmla="*/ 213 w 1124"/>
                  <a:gd name="T39" fmla="*/ 1745 h 1802"/>
                  <a:gd name="T40" fmla="*/ 70 w 1124"/>
                  <a:gd name="T41" fmla="*/ 1802 h 1802"/>
                  <a:gd name="T42" fmla="*/ 22 w 1124"/>
                  <a:gd name="T43" fmla="*/ 1732 h 1802"/>
                  <a:gd name="T44" fmla="*/ 0 w 1124"/>
                  <a:gd name="T45" fmla="*/ 1611 h 1802"/>
                  <a:gd name="T46" fmla="*/ 47 w 1124"/>
                  <a:gd name="T47" fmla="*/ 1467 h 1802"/>
                  <a:gd name="T48" fmla="*/ 118 w 1124"/>
                  <a:gd name="T49" fmla="*/ 1341 h 1802"/>
                  <a:gd name="T50" fmla="*/ 213 w 1124"/>
                  <a:gd name="T51" fmla="*/ 1228 h 1802"/>
                  <a:gd name="T52" fmla="*/ 309 w 1124"/>
                  <a:gd name="T53" fmla="*/ 1197 h 1802"/>
                  <a:gd name="T54" fmla="*/ 405 w 1124"/>
                  <a:gd name="T55" fmla="*/ 1245 h 1802"/>
                  <a:gd name="T56" fmla="*/ 574 w 1124"/>
                  <a:gd name="T57" fmla="*/ 1171 h 1802"/>
                  <a:gd name="T58" fmla="*/ 719 w 1124"/>
                  <a:gd name="T59" fmla="*/ 1054 h 1802"/>
                  <a:gd name="T60" fmla="*/ 884 w 1124"/>
                  <a:gd name="T61" fmla="*/ 910 h 1802"/>
                  <a:gd name="T62" fmla="*/ 940 w 1124"/>
                  <a:gd name="T63" fmla="*/ 845 h 1802"/>
                  <a:gd name="T64" fmla="*/ 932 w 1124"/>
                  <a:gd name="T65" fmla="*/ 788 h 1802"/>
                  <a:gd name="T66" fmla="*/ 740 w 1124"/>
                  <a:gd name="T67" fmla="*/ 680 h 1802"/>
                  <a:gd name="T68" fmla="*/ 574 w 1124"/>
                  <a:gd name="T69" fmla="*/ 535 h 1802"/>
                  <a:gd name="T70" fmla="*/ 384 w 1124"/>
                  <a:gd name="T71" fmla="*/ 345 h 1802"/>
                  <a:gd name="T72" fmla="*/ 317 w 1124"/>
                  <a:gd name="T73" fmla="*/ 175 h 1802"/>
                  <a:gd name="T74" fmla="*/ 365 w 1124"/>
                  <a:gd name="T75" fmla="*/ 58 h 18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124" h="1802">
                    <a:moveTo>
                      <a:pt x="365" y="58"/>
                    </a:moveTo>
                    <a:lnTo>
                      <a:pt x="413" y="0"/>
                    </a:lnTo>
                    <a:lnTo>
                      <a:pt x="509" y="0"/>
                    </a:lnTo>
                    <a:lnTo>
                      <a:pt x="557" y="79"/>
                    </a:lnTo>
                    <a:lnTo>
                      <a:pt x="645" y="270"/>
                    </a:lnTo>
                    <a:lnTo>
                      <a:pt x="767" y="479"/>
                    </a:lnTo>
                    <a:lnTo>
                      <a:pt x="957" y="644"/>
                    </a:lnTo>
                    <a:lnTo>
                      <a:pt x="1106" y="767"/>
                    </a:lnTo>
                    <a:lnTo>
                      <a:pt x="1124" y="824"/>
                    </a:lnTo>
                    <a:lnTo>
                      <a:pt x="1124" y="885"/>
                    </a:lnTo>
                    <a:lnTo>
                      <a:pt x="915" y="1063"/>
                    </a:lnTo>
                    <a:lnTo>
                      <a:pt x="679" y="1245"/>
                    </a:lnTo>
                    <a:lnTo>
                      <a:pt x="501" y="1324"/>
                    </a:lnTo>
                    <a:lnTo>
                      <a:pt x="309" y="1341"/>
                    </a:lnTo>
                    <a:lnTo>
                      <a:pt x="213" y="1349"/>
                    </a:lnTo>
                    <a:lnTo>
                      <a:pt x="166" y="1446"/>
                    </a:lnTo>
                    <a:lnTo>
                      <a:pt x="126" y="1554"/>
                    </a:lnTo>
                    <a:lnTo>
                      <a:pt x="152" y="1676"/>
                    </a:lnTo>
                    <a:lnTo>
                      <a:pt x="213" y="1698"/>
                    </a:lnTo>
                    <a:lnTo>
                      <a:pt x="213" y="1745"/>
                    </a:lnTo>
                    <a:lnTo>
                      <a:pt x="70" y="1802"/>
                    </a:lnTo>
                    <a:lnTo>
                      <a:pt x="22" y="1732"/>
                    </a:lnTo>
                    <a:lnTo>
                      <a:pt x="0" y="1611"/>
                    </a:lnTo>
                    <a:lnTo>
                      <a:pt x="47" y="1467"/>
                    </a:lnTo>
                    <a:lnTo>
                      <a:pt x="118" y="1341"/>
                    </a:lnTo>
                    <a:lnTo>
                      <a:pt x="213" y="1228"/>
                    </a:lnTo>
                    <a:lnTo>
                      <a:pt x="309" y="1197"/>
                    </a:lnTo>
                    <a:lnTo>
                      <a:pt x="405" y="1245"/>
                    </a:lnTo>
                    <a:lnTo>
                      <a:pt x="574" y="1171"/>
                    </a:lnTo>
                    <a:lnTo>
                      <a:pt x="719" y="1054"/>
                    </a:lnTo>
                    <a:lnTo>
                      <a:pt x="884" y="910"/>
                    </a:lnTo>
                    <a:lnTo>
                      <a:pt x="940" y="845"/>
                    </a:lnTo>
                    <a:lnTo>
                      <a:pt x="932" y="788"/>
                    </a:lnTo>
                    <a:lnTo>
                      <a:pt x="740" y="680"/>
                    </a:lnTo>
                    <a:lnTo>
                      <a:pt x="574" y="535"/>
                    </a:lnTo>
                    <a:lnTo>
                      <a:pt x="384" y="345"/>
                    </a:lnTo>
                    <a:lnTo>
                      <a:pt x="317" y="175"/>
                    </a:lnTo>
                    <a:lnTo>
                      <a:pt x="365" y="5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 name="Freeform 15"/>
              <p:cNvSpPr>
                <a:spLocks/>
              </p:cNvSpPr>
              <p:nvPr/>
            </p:nvSpPr>
            <p:spPr bwMode="auto">
              <a:xfrm>
                <a:off x="3099" y="5420"/>
                <a:ext cx="740" cy="830"/>
              </a:xfrm>
              <a:custGeom>
                <a:avLst/>
                <a:gdLst>
                  <a:gd name="T0" fmla="*/ 1010 w 1480"/>
                  <a:gd name="T1" fmla="*/ 413 h 1659"/>
                  <a:gd name="T2" fmla="*/ 1180 w 1480"/>
                  <a:gd name="T3" fmla="*/ 126 h 1659"/>
                  <a:gd name="T4" fmla="*/ 1320 w 1480"/>
                  <a:gd name="T5" fmla="*/ 0 h 1659"/>
                  <a:gd name="T6" fmla="*/ 1441 w 1480"/>
                  <a:gd name="T7" fmla="*/ 21 h 1659"/>
                  <a:gd name="T8" fmla="*/ 1480 w 1480"/>
                  <a:gd name="T9" fmla="*/ 151 h 1659"/>
                  <a:gd name="T10" fmla="*/ 1297 w 1480"/>
                  <a:gd name="T11" fmla="*/ 440 h 1659"/>
                  <a:gd name="T12" fmla="*/ 1084 w 1480"/>
                  <a:gd name="T13" fmla="*/ 726 h 1659"/>
                  <a:gd name="T14" fmla="*/ 858 w 1480"/>
                  <a:gd name="T15" fmla="*/ 979 h 1659"/>
                  <a:gd name="T16" fmla="*/ 644 w 1480"/>
                  <a:gd name="T17" fmla="*/ 1132 h 1659"/>
                  <a:gd name="T18" fmla="*/ 501 w 1480"/>
                  <a:gd name="T19" fmla="*/ 1245 h 1659"/>
                  <a:gd name="T20" fmla="*/ 366 w 1480"/>
                  <a:gd name="T21" fmla="*/ 1245 h 1659"/>
                  <a:gd name="T22" fmla="*/ 309 w 1480"/>
                  <a:gd name="T23" fmla="*/ 1227 h 1659"/>
                  <a:gd name="T24" fmla="*/ 309 w 1480"/>
                  <a:gd name="T25" fmla="*/ 1362 h 1659"/>
                  <a:gd name="T26" fmla="*/ 192 w 1480"/>
                  <a:gd name="T27" fmla="*/ 1515 h 1659"/>
                  <a:gd name="T28" fmla="*/ 96 w 1480"/>
                  <a:gd name="T29" fmla="*/ 1563 h 1659"/>
                  <a:gd name="T30" fmla="*/ 104 w 1480"/>
                  <a:gd name="T31" fmla="*/ 1649 h 1659"/>
                  <a:gd name="T32" fmla="*/ 9 w 1480"/>
                  <a:gd name="T33" fmla="*/ 1659 h 1659"/>
                  <a:gd name="T34" fmla="*/ 0 w 1480"/>
                  <a:gd name="T35" fmla="*/ 1532 h 1659"/>
                  <a:gd name="T36" fmla="*/ 79 w 1480"/>
                  <a:gd name="T37" fmla="*/ 1436 h 1659"/>
                  <a:gd name="T38" fmla="*/ 192 w 1480"/>
                  <a:gd name="T39" fmla="*/ 1350 h 1659"/>
                  <a:gd name="T40" fmla="*/ 240 w 1480"/>
                  <a:gd name="T41" fmla="*/ 1254 h 1659"/>
                  <a:gd name="T42" fmla="*/ 248 w 1480"/>
                  <a:gd name="T43" fmla="*/ 1132 h 1659"/>
                  <a:gd name="T44" fmla="*/ 240 w 1480"/>
                  <a:gd name="T45" fmla="*/ 1101 h 1659"/>
                  <a:gd name="T46" fmla="*/ 296 w 1480"/>
                  <a:gd name="T47" fmla="*/ 1061 h 1659"/>
                  <a:gd name="T48" fmla="*/ 344 w 1480"/>
                  <a:gd name="T49" fmla="*/ 1061 h 1659"/>
                  <a:gd name="T50" fmla="*/ 383 w 1480"/>
                  <a:gd name="T51" fmla="*/ 1132 h 1659"/>
                  <a:gd name="T52" fmla="*/ 453 w 1480"/>
                  <a:gd name="T53" fmla="*/ 1157 h 1659"/>
                  <a:gd name="T54" fmla="*/ 527 w 1480"/>
                  <a:gd name="T55" fmla="*/ 1132 h 1659"/>
                  <a:gd name="T56" fmla="*/ 623 w 1480"/>
                  <a:gd name="T57" fmla="*/ 1036 h 1659"/>
                  <a:gd name="T58" fmla="*/ 771 w 1480"/>
                  <a:gd name="T59" fmla="*/ 883 h 1659"/>
                  <a:gd name="T60" fmla="*/ 893 w 1480"/>
                  <a:gd name="T61" fmla="*/ 701 h 1659"/>
                  <a:gd name="T62" fmla="*/ 962 w 1480"/>
                  <a:gd name="T63" fmla="*/ 548 h 1659"/>
                  <a:gd name="T64" fmla="*/ 1010 w 1480"/>
                  <a:gd name="T65" fmla="*/ 413 h 16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480" h="1659">
                    <a:moveTo>
                      <a:pt x="1010" y="413"/>
                    </a:moveTo>
                    <a:lnTo>
                      <a:pt x="1180" y="126"/>
                    </a:lnTo>
                    <a:lnTo>
                      <a:pt x="1320" y="0"/>
                    </a:lnTo>
                    <a:lnTo>
                      <a:pt x="1441" y="21"/>
                    </a:lnTo>
                    <a:lnTo>
                      <a:pt x="1480" y="151"/>
                    </a:lnTo>
                    <a:lnTo>
                      <a:pt x="1297" y="440"/>
                    </a:lnTo>
                    <a:lnTo>
                      <a:pt x="1084" y="726"/>
                    </a:lnTo>
                    <a:lnTo>
                      <a:pt x="858" y="979"/>
                    </a:lnTo>
                    <a:lnTo>
                      <a:pt x="644" y="1132"/>
                    </a:lnTo>
                    <a:lnTo>
                      <a:pt x="501" y="1245"/>
                    </a:lnTo>
                    <a:lnTo>
                      <a:pt x="366" y="1245"/>
                    </a:lnTo>
                    <a:lnTo>
                      <a:pt x="309" y="1227"/>
                    </a:lnTo>
                    <a:lnTo>
                      <a:pt x="309" y="1362"/>
                    </a:lnTo>
                    <a:lnTo>
                      <a:pt x="192" y="1515"/>
                    </a:lnTo>
                    <a:lnTo>
                      <a:pt x="96" y="1563"/>
                    </a:lnTo>
                    <a:lnTo>
                      <a:pt x="104" y="1649"/>
                    </a:lnTo>
                    <a:lnTo>
                      <a:pt x="9" y="1659"/>
                    </a:lnTo>
                    <a:lnTo>
                      <a:pt x="0" y="1532"/>
                    </a:lnTo>
                    <a:lnTo>
                      <a:pt x="79" y="1436"/>
                    </a:lnTo>
                    <a:lnTo>
                      <a:pt x="192" y="1350"/>
                    </a:lnTo>
                    <a:lnTo>
                      <a:pt x="240" y="1254"/>
                    </a:lnTo>
                    <a:lnTo>
                      <a:pt x="248" y="1132"/>
                    </a:lnTo>
                    <a:lnTo>
                      <a:pt x="240" y="1101"/>
                    </a:lnTo>
                    <a:lnTo>
                      <a:pt x="296" y="1061"/>
                    </a:lnTo>
                    <a:lnTo>
                      <a:pt x="344" y="1061"/>
                    </a:lnTo>
                    <a:lnTo>
                      <a:pt x="383" y="1132"/>
                    </a:lnTo>
                    <a:lnTo>
                      <a:pt x="453" y="1157"/>
                    </a:lnTo>
                    <a:lnTo>
                      <a:pt x="527" y="1132"/>
                    </a:lnTo>
                    <a:lnTo>
                      <a:pt x="623" y="1036"/>
                    </a:lnTo>
                    <a:lnTo>
                      <a:pt x="771" y="883"/>
                    </a:lnTo>
                    <a:lnTo>
                      <a:pt x="893" y="701"/>
                    </a:lnTo>
                    <a:lnTo>
                      <a:pt x="962" y="548"/>
                    </a:lnTo>
                    <a:lnTo>
                      <a:pt x="1010" y="41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 name="Freeform 14"/>
              <p:cNvSpPr>
                <a:spLocks/>
              </p:cNvSpPr>
              <p:nvPr/>
            </p:nvSpPr>
            <p:spPr bwMode="auto">
              <a:xfrm>
                <a:off x="3964" y="4957"/>
                <a:ext cx="727" cy="461"/>
              </a:xfrm>
              <a:custGeom>
                <a:avLst/>
                <a:gdLst>
                  <a:gd name="T0" fmla="*/ 19 w 1455"/>
                  <a:gd name="T1" fmla="*/ 161 h 923"/>
                  <a:gd name="T2" fmla="*/ 0 w 1455"/>
                  <a:gd name="T3" fmla="*/ 40 h 923"/>
                  <a:gd name="T4" fmla="*/ 71 w 1455"/>
                  <a:gd name="T5" fmla="*/ 0 h 923"/>
                  <a:gd name="T6" fmla="*/ 193 w 1455"/>
                  <a:gd name="T7" fmla="*/ 23 h 923"/>
                  <a:gd name="T8" fmla="*/ 358 w 1455"/>
                  <a:gd name="T9" fmla="*/ 184 h 923"/>
                  <a:gd name="T10" fmla="*/ 519 w 1455"/>
                  <a:gd name="T11" fmla="*/ 375 h 923"/>
                  <a:gd name="T12" fmla="*/ 693 w 1455"/>
                  <a:gd name="T13" fmla="*/ 540 h 923"/>
                  <a:gd name="T14" fmla="*/ 906 w 1455"/>
                  <a:gd name="T15" fmla="*/ 623 h 923"/>
                  <a:gd name="T16" fmla="*/ 1116 w 1455"/>
                  <a:gd name="T17" fmla="*/ 645 h 923"/>
                  <a:gd name="T18" fmla="*/ 1207 w 1455"/>
                  <a:gd name="T19" fmla="*/ 623 h 923"/>
                  <a:gd name="T20" fmla="*/ 1337 w 1455"/>
                  <a:gd name="T21" fmla="*/ 550 h 923"/>
                  <a:gd name="T22" fmla="*/ 1455 w 1455"/>
                  <a:gd name="T23" fmla="*/ 567 h 923"/>
                  <a:gd name="T24" fmla="*/ 1408 w 1455"/>
                  <a:gd name="T25" fmla="*/ 623 h 923"/>
                  <a:gd name="T26" fmla="*/ 1312 w 1455"/>
                  <a:gd name="T27" fmla="*/ 663 h 923"/>
                  <a:gd name="T28" fmla="*/ 1243 w 1455"/>
                  <a:gd name="T29" fmla="*/ 711 h 923"/>
                  <a:gd name="T30" fmla="*/ 1207 w 1455"/>
                  <a:gd name="T31" fmla="*/ 780 h 923"/>
                  <a:gd name="T32" fmla="*/ 1207 w 1455"/>
                  <a:gd name="T33" fmla="*/ 885 h 923"/>
                  <a:gd name="T34" fmla="*/ 1147 w 1455"/>
                  <a:gd name="T35" fmla="*/ 923 h 923"/>
                  <a:gd name="T36" fmla="*/ 1116 w 1455"/>
                  <a:gd name="T37" fmla="*/ 837 h 923"/>
                  <a:gd name="T38" fmla="*/ 1051 w 1455"/>
                  <a:gd name="T39" fmla="*/ 758 h 923"/>
                  <a:gd name="T40" fmla="*/ 946 w 1455"/>
                  <a:gd name="T41" fmla="*/ 732 h 923"/>
                  <a:gd name="T42" fmla="*/ 781 w 1455"/>
                  <a:gd name="T43" fmla="*/ 671 h 923"/>
                  <a:gd name="T44" fmla="*/ 588 w 1455"/>
                  <a:gd name="T45" fmla="*/ 588 h 923"/>
                  <a:gd name="T46" fmla="*/ 423 w 1455"/>
                  <a:gd name="T47" fmla="*/ 471 h 923"/>
                  <a:gd name="T48" fmla="*/ 253 w 1455"/>
                  <a:gd name="T49" fmla="*/ 336 h 923"/>
                  <a:gd name="T50" fmla="*/ 88 w 1455"/>
                  <a:gd name="T51" fmla="*/ 253 h 923"/>
                  <a:gd name="T52" fmla="*/ 19 w 1455"/>
                  <a:gd name="T53" fmla="*/ 161 h 9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55" h="923">
                    <a:moveTo>
                      <a:pt x="19" y="161"/>
                    </a:moveTo>
                    <a:lnTo>
                      <a:pt x="0" y="40"/>
                    </a:lnTo>
                    <a:lnTo>
                      <a:pt x="71" y="0"/>
                    </a:lnTo>
                    <a:lnTo>
                      <a:pt x="193" y="23"/>
                    </a:lnTo>
                    <a:lnTo>
                      <a:pt x="358" y="184"/>
                    </a:lnTo>
                    <a:lnTo>
                      <a:pt x="519" y="375"/>
                    </a:lnTo>
                    <a:lnTo>
                      <a:pt x="693" y="540"/>
                    </a:lnTo>
                    <a:lnTo>
                      <a:pt x="906" y="623"/>
                    </a:lnTo>
                    <a:lnTo>
                      <a:pt x="1116" y="645"/>
                    </a:lnTo>
                    <a:lnTo>
                      <a:pt x="1207" y="623"/>
                    </a:lnTo>
                    <a:lnTo>
                      <a:pt x="1337" y="550"/>
                    </a:lnTo>
                    <a:lnTo>
                      <a:pt x="1455" y="567"/>
                    </a:lnTo>
                    <a:lnTo>
                      <a:pt x="1408" y="623"/>
                    </a:lnTo>
                    <a:lnTo>
                      <a:pt x="1312" y="663"/>
                    </a:lnTo>
                    <a:lnTo>
                      <a:pt x="1243" y="711"/>
                    </a:lnTo>
                    <a:lnTo>
                      <a:pt x="1207" y="780"/>
                    </a:lnTo>
                    <a:lnTo>
                      <a:pt x="1207" y="885"/>
                    </a:lnTo>
                    <a:lnTo>
                      <a:pt x="1147" y="923"/>
                    </a:lnTo>
                    <a:lnTo>
                      <a:pt x="1116" y="837"/>
                    </a:lnTo>
                    <a:lnTo>
                      <a:pt x="1051" y="758"/>
                    </a:lnTo>
                    <a:lnTo>
                      <a:pt x="946" y="732"/>
                    </a:lnTo>
                    <a:lnTo>
                      <a:pt x="781" y="671"/>
                    </a:lnTo>
                    <a:lnTo>
                      <a:pt x="588" y="588"/>
                    </a:lnTo>
                    <a:lnTo>
                      <a:pt x="423" y="471"/>
                    </a:lnTo>
                    <a:lnTo>
                      <a:pt x="253" y="336"/>
                    </a:lnTo>
                    <a:lnTo>
                      <a:pt x="88" y="253"/>
                    </a:lnTo>
                    <a:lnTo>
                      <a:pt x="19" y="16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 name="Freeform 13"/>
              <p:cNvSpPr>
                <a:spLocks/>
              </p:cNvSpPr>
              <p:nvPr/>
            </p:nvSpPr>
            <p:spPr bwMode="auto">
              <a:xfrm>
                <a:off x="3960" y="4995"/>
                <a:ext cx="649" cy="486"/>
              </a:xfrm>
              <a:custGeom>
                <a:avLst/>
                <a:gdLst>
                  <a:gd name="T0" fmla="*/ 0 w 1298"/>
                  <a:gd name="T1" fmla="*/ 182 h 971"/>
                  <a:gd name="T2" fmla="*/ 21 w 1298"/>
                  <a:gd name="T3" fmla="*/ 17 h 971"/>
                  <a:gd name="T4" fmla="*/ 126 w 1298"/>
                  <a:gd name="T5" fmla="*/ 0 h 971"/>
                  <a:gd name="T6" fmla="*/ 192 w 1298"/>
                  <a:gd name="T7" fmla="*/ 69 h 971"/>
                  <a:gd name="T8" fmla="*/ 214 w 1298"/>
                  <a:gd name="T9" fmla="*/ 230 h 971"/>
                  <a:gd name="T10" fmla="*/ 318 w 1298"/>
                  <a:gd name="T11" fmla="*/ 479 h 971"/>
                  <a:gd name="T12" fmla="*/ 501 w 1298"/>
                  <a:gd name="T13" fmla="*/ 670 h 971"/>
                  <a:gd name="T14" fmla="*/ 653 w 1298"/>
                  <a:gd name="T15" fmla="*/ 778 h 971"/>
                  <a:gd name="T16" fmla="*/ 1011 w 1298"/>
                  <a:gd name="T17" fmla="*/ 788 h 971"/>
                  <a:gd name="T18" fmla="*/ 1172 w 1298"/>
                  <a:gd name="T19" fmla="*/ 718 h 971"/>
                  <a:gd name="T20" fmla="*/ 1241 w 1298"/>
                  <a:gd name="T21" fmla="*/ 636 h 971"/>
                  <a:gd name="T22" fmla="*/ 1298 w 1298"/>
                  <a:gd name="T23" fmla="*/ 644 h 971"/>
                  <a:gd name="T24" fmla="*/ 1289 w 1298"/>
                  <a:gd name="T25" fmla="*/ 740 h 971"/>
                  <a:gd name="T26" fmla="*/ 1241 w 1298"/>
                  <a:gd name="T27" fmla="*/ 923 h 971"/>
                  <a:gd name="T28" fmla="*/ 1289 w 1298"/>
                  <a:gd name="T29" fmla="*/ 971 h 971"/>
                  <a:gd name="T30" fmla="*/ 1154 w 1298"/>
                  <a:gd name="T31" fmla="*/ 949 h 971"/>
                  <a:gd name="T32" fmla="*/ 1124 w 1298"/>
                  <a:gd name="T33" fmla="*/ 901 h 971"/>
                  <a:gd name="T34" fmla="*/ 906 w 1298"/>
                  <a:gd name="T35" fmla="*/ 883 h 971"/>
                  <a:gd name="T36" fmla="*/ 653 w 1298"/>
                  <a:gd name="T37" fmla="*/ 875 h 971"/>
                  <a:gd name="T38" fmla="*/ 501 w 1298"/>
                  <a:gd name="T39" fmla="*/ 805 h 971"/>
                  <a:gd name="T40" fmla="*/ 404 w 1298"/>
                  <a:gd name="T41" fmla="*/ 732 h 971"/>
                  <a:gd name="T42" fmla="*/ 296 w 1298"/>
                  <a:gd name="T43" fmla="*/ 596 h 971"/>
                  <a:gd name="T44" fmla="*/ 126 w 1298"/>
                  <a:gd name="T45" fmla="*/ 431 h 971"/>
                  <a:gd name="T46" fmla="*/ 21 w 1298"/>
                  <a:gd name="T47" fmla="*/ 287 h 971"/>
                  <a:gd name="T48" fmla="*/ 0 w 1298"/>
                  <a:gd name="T49" fmla="*/ 182 h 9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98" h="971">
                    <a:moveTo>
                      <a:pt x="0" y="182"/>
                    </a:moveTo>
                    <a:lnTo>
                      <a:pt x="21" y="17"/>
                    </a:lnTo>
                    <a:lnTo>
                      <a:pt x="126" y="0"/>
                    </a:lnTo>
                    <a:lnTo>
                      <a:pt x="192" y="69"/>
                    </a:lnTo>
                    <a:lnTo>
                      <a:pt x="214" y="230"/>
                    </a:lnTo>
                    <a:lnTo>
                      <a:pt x="318" y="479"/>
                    </a:lnTo>
                    <a:lnTo>
                      <a:pt x="501" y="670"/>
                    </a:lnTo>
                    <a:lnTo>
                      <a:pt x="653" y="778"/>
                    </a:lnTo>
                    <a:lnTo>
                      <a:pt x="1011" y="788"/>
                    </a:lnTo>
                    <a:lnTo>
                      <a:pt x="1172" y="718"/>
                    </a:lnTo>
                    <a:lnTo>
                      <a:pt x="1241" y="636"/>
                    </a:lnTo>
                    <a:lnTo>
                      <a:pt x="1298" y="644"/>
                    </a:lnTo>
                    <a:lnTo>
                      <a:pt x="1289" y="740"/>
                    </a:lnTo>
                    <a:lnTo>
                      <a:pt x="1241" y="923"/>
                    </a:lnTo>
                    <a:lnTo>
                      <a:pt x="1289" y="971"/>
                    </a:lnTo>
                    <a:lnTo>
                      <a:pt x="1154" y="949"/>
                    </a:lnTo>
                    <a:lnTo>
                      <a:pt x="1124" y="901"/>
                    </a:lnTo>
                    <a:lnTo>
                      <a:pt x="906" y="883"/>
                    </a:lnTo>
                    <a:lnTo>
                      <a:pt x="653" y="875"/>
                    </a:lnTo>
                    <a:lnTo>
                      <a:pt x="501" y="805"/>
                    </a:lnTo>
                    <a:lnTo>
                      <a:pt x="404" y="732"/>
                    </a:lnTo>
                    <a:lnTo>
                      <a:pt x="296" y="596"/>
                    </a:lnTo>
                    <a:lnTo>
                      <a:pt x="126" y="431"/>
                    </a:lnTo>
                    <a:lnTo>
                      <a:pt x="21" y="287"/>
                    </a:lnTo>
                    <a:lnTo>
                      <a:pt x="0" y="18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19" name="Line 11"/>
            <p:cNvSpPr>
              <a:spLocks noChangeShapeType="1"/>
            </p:cNvSpPr>
            <p:nvPr/>
          </p:nvSpPr>
          <p:spPr bwMode="auto">
            <a:xfrm flipH="1">
              <a:off x="3390900" y="4973638"/>
              <a:ext cx="876300" cy="0"/>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Oval 10"/>
            <p:cNvSpPr>
              <a:spLocks noChangeArrowheads="1"/>
            </p:cNvSpPr>
            <p:nvPr/>
          </p:nvSpPr>
          <p:spPr bwMode="auto">
            <a:xfrm flipH="1">
              <a:off x="3467100" y="5011738"/>
              <a:ext cx="190500" cy="165100"/>
            </a:xfrm>
            <a:prstGeom prst="ellipse">
              <a:avLst/>
            </a:prstGeom>
            <a:solidFill>
              <a:srgbClr val="FFFFFF"/>
            </a:solid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 name="Oval 9"/>
            <p:cNvSpPr>
              <a:spLocks noChangeArrowheads="1"/>
            </p:cNvSpPr>
            <p:nvPr/>
          </p:nvSpPr>
          <p:spPr bwMode="auto">
            <a:xfrm flipH="1">
              <a:off x="3949700" y="5011738"/>
              <a:ext cx="190500" cy="165100"/>
            </a:xfrm>
            <a:prstGeom prst="ellipse">
              <a:avLst/>
            </a:prstGeom>
            <a:solidFill>
              <a:srgbClr val="FFFFFF"/>
            </a:solid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Line 8"/>
          <p:cNvSpPr>
            <a:spLocks noChangeShapeType="1"/>
          </p:cNvSpPr>
          <p:nvPr/>
        </p:nvSpPr>
        <p:spPr bwMode="auto">
          <a:xfrm>
            <a:off x="2895601" y="5745546"/>
            <a:ext cx="5960183"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Rectangle 29"/>
          <p:cNvSpPr>
            <a:spLocks noChangeArrowheads="1"/>
          </p:cNvSpPr>
          <p:nvPr/>
        </p:nvSpPr>
        <p:spPr bwMode="auto">
          <a:xfrm>
            <a:off x="1524001"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tabLst>
                <a:tab pos="0" algn="l"/>
                <a:tab pos="1371600" algn="l"/>
              </a:tabLst>
            </a:pPr>
            <a:endParaRPr lang="en-US">
              <a:latin typeface="Arial" pitchFamily="34" charset="0"/>
              <a:cs typeface="Arial" pitchFamily="34" charset="0"/>
            </a:endParaRPr>
          </a:p>
        </p:txBody>
      </p:sp>
      <p:sp>
        <p:nvSpPr>
          <p:cNvPr id="31" name="Rectangle 33"/>
          <p:cNvSpPr>
            <a:spLocks noChangeArrowheads="1"/>
          </p:cNvSpPr>
          <p:nvPr/>
        </p:nvSpPr>
        <p:spPr bwMode="auto">
          <a:xfrm>
            <a:off x="1524001" y="5011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tabLst>
                <a:tab pos="0" algn="l"/>
                <a:tab pos="1371600" algn="l"/>
              </a:tabLst>
            </a:pPr>
            <a:endParaRPr lang="en-US">
              <a:latin typeface="Arial" pitchFamily="34" charset="0"/>
              <a:cs typeface="Arial" pitchFamily="34" charset="0"/>
            </a:endParaRPr>
          </a:p>
        </p:txBody>
      </p:sp>
      <p:sp>
        <p:nvSpPr>
          <p:cNvPr id="23" name="Oval 22"/>
          <p:cNvSpPr/>
          <p:nvPr/>
        </p:nvSpPr>
        <p:spPr>
          <a:xfrm>
            <a:off x="5641876" y="4068743"/>
            <a:ext cx="332140" cy="300003"/>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5599330" y="4264073"/>
            <a:ext cx="332140" cy="300003"/>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5423949" y="4173432"/>
            <a:ext cx="332140" cy="300003"/>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5477378" y="3964070"/>
            <a:ext cx="332140" cy="300003"/>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5747503" y="3910766"/>
            <a:ext cx="332140" cy="300003"/>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p:nvPr/>
        </p:nvSpPr>
        <p:spPr>
          <a:xfrm>
            <a:off x="6576981" y="4414074"/>
            <a:ext cx="332140" cy="300003"/>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Slide Number Placeholder 1"/>
          <p:cNvSpPr>
            <a:spLocks noGrp="1"/>
          </p:cNvSpPr>
          <p:nvPr>
            <p:ph type="sldNum" sz="quarter" idx="12"/>
          </p:nvPr>
        </p:nvSpPr>
        <p:spPr/>
        <p:txBody>
          <a:bodyPr/>
          <a:lstStyle/>
          <a:p>
            <a:fld id="{E24C6404-DD52-4D30-ADD7-3912C3BB633F}" type="slidenum">
              <a:rPr lang="en-US" smtClean="0"/>
              <a:t>16</a:t>
            </a:fld>
            <a:endParaRPr lang="en-US"/>
          </a:p>
        </p:txBody>
      </p:sp>
      <p:sp>
        <p:nvSpPr>
          <p:cNvPr id="24" name="Rectangle 23">
            <a:extLst>
              <a:ext uri="{FF2B5EF4-FFF2-40B4-BE49-F238E27FC236}">
                <a16:creationId xmlns:a16="http://schemas.microsoft.com/office/drawing/2014/main" id="{0F1A5B78-5E10-49EF-9EFC-3603E2E4F806}"/>
              </a:ext>
            </a:extLst>
          </p:cNvPr>
          <p:cNvSpPr/>
          <p:nvPr/>
        </p:nvSpPr>
        <p:spPr>
          <a:xfrm>
            <a:off x="2627327" y="224644"/>
            <a:ext cx="7290245" cy="646331"/>
          </a:xfrm>
          <a:prstGeom prst="rect">
            <a:avLst/>
          </a:prstGeom>
        </p:spPr>
        <p:txBody>
          <a:bodyPr wrap="square">
            <a:spAutoFit/>
          </a:bodyPr>
          <a:lstStyle/>
          <a:p>
            <a:pPr algn="ctr"/>
            <a:r>
              <a:rPr lang="en-US" sz="3600" dirty="0">
                <a:solidFill>
                  <a:srgbClr val="FF0000"/>
                </a:solidFill>
              </a:rPr>
              <a:t>Newton’s Third Law</a:t>
            </a:r>
          </a:p>
        </p:txBody>
      </p:sp>
      <p:sp>
        <p:nvSpPr>
          <p:cNvPr id="25" name="TextBox 24">
            <a:extLst>
              <a:ext uri="{FF2B5EF4-FFF2-40B4-BE49-F238E27FC236}">
                <a16:creationId xmlns:a16="http://schemas.microsoft.com/office/drawing/2014/main" id="{378BAEA0-3EC1-44C0-BF67-BDCD3415D1E3}"/>
              </a:ext>
            </a:extLst>
          </p:cNvPr>
          <p:cNvSpPr txBox="1"/>
          <p:nvPr/>
        </p:nvSpPr>
        <p:spPr>
          <a:xfrm>
            <a:off x="1343472" y="1232757"/>
            <a:ext cx="9541059" cy="954107"/>
          </a:xfrm>
          <a:prstGeom prst="rect">
            <a:avLst/>
          </a:prstGeom>
          <a:noFill/>
        </p:spPr>
        <p:txBody>
          <a:bodyPr wrap="square" rtlCol="0">
            <a:spAutoFit/>
          </a:bodyPr>
          <a:lstStyle/>
          <a:p>
            <a:r>
              <a:rPr lang="en-US" sz="2800" dirty="0">
                <a:solidFill>
                  <a:srgbClr val="FF0000"/>
                </a:solidFill>
              </a:rPr>
              <a:t>Newton’s Third Law </a:t>
            </a:r>
            <a:r>
              <a:rPr lang="en-US" sz="2800" dirty="0"/>
              <a:t>implies that if Sally were to push on (throw) bowling balls, she could get herself to move…</a:t>
            </a:r>
          </a:p>
        </p:txBody>
      </p:sp>
    </p:spTree>
    <p:extLst>
      <p:ext uri="{BB962C8B-B14F-4D97-AF65-F5344CB8AC3E}">
        <p14:creationId xmlns:p14="http://schemas.microsoft.com/office/powerpoint/2010/main" val="36795151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Group 32"/>
          <p:cNvGrpSpPr/>
          <p:nvPr/>
        </p:nvGrpSpPr>
        <p:grpSpPr>
          <a:xfrm>
            <a:off x="4979876" y="3894213"/>
            <a:ext cx="1543878" cy="1844561"/>
            <a:chOff x="3390900" y="3879850"/>
            <a:chExt cx="1138238" cy="1296988"/>
          </a:xfrm>
        </p:grpSpPr>
        <p:grpSp>
          <p:nvGrpSpPr>
            <p:cNvPr id="12" name="Group 12"/>
            <p:cNvGrpSpPr>
              <a:grpSpLocks/>
            </p:cNvGrpSpPr>
            <p:nvPr/>
          </p:nvGrpSpPr>
          <p:grpSpPr bwMode="auto">
            <a:xfrm>
              <a:off x="3517900" y="3879850"/>
              <a:ext cx="1011238" cy="1076325"/>
              <a:chOff x="3099" y="4625"/>
              <a:chExt cx="1592" cy="1694"/>
            </a:xfrm>
          </p:grpSpPr>
          <p:sp>
            <p:nvSpPr>
              <p:cNvPr id="13" name="Freeform 18"/>
              <p:cNvSpPr>
                <a:spLocks/>
              </p:cNvSpPr>
              <p:nvPr/>
            </p:nvSpPr>
            <p:spPr bwMode="auto">
              <a:xfrm>
                <a:off x="4067" y="4625"/>
                <a:ext cx="287" cy="309"/>
              </a:xfrm>
              <a:custGeom>
                <a:avLst/>
                <a:gdLst>
                  <a:gd name="T0" fmla="*/ 456 w 574"/>
                  <a:gd name="T1" fmla="*/ 427 h 619"/>
                  <a:gd name="T2" fmla="*/ 509 w 574"/>
                  <a:gd name="T3" fmla="*/ 331 h 619"/>
                  <a:gd name="T4" fmla="*/ 534 w 574"/>
                  <a:gd name="T5" fmla="*/ 240 h 619"/>
                  <a:gd name="T6" fmla="*/ 525 w 574"/>
                  <a:gd name="T7" fmla="*/ 136 h 619"/>
                  <a:gd name="T8" fmla="*/ 460 w 574"/>
                  <a:gd name="T9" fmla="*/ 40 h 619"/>
                  <a:gd name="T10" fmla="*/ 383 w 574"/>
                  <a:gd name="T11" fmla="*/ 0 h 619"/>
                  <a:gd name="T12" fmla="*/ 265 w 574"/>
                  <a:gd name="T13" fmla="*/ 17 h 619"/>
                  <a:gd name="T14" fmla="*/ 125 w 574"/>
                  <a:gd name="T15" fmla="*/ 96 h 619"/>
                  <a:gd name="T16" fmla="*/ 48 w 574"/>
                  <a:gd name="T17" fmla="*/ 192 h 619"/>
                  <a:gd name="T18" fmla="*/ 0 w 574"/>
                  <a:gd name="T19" fmla="*/ 374 h 619"/>
                  <a:gd name="T20" fmla="*/ 8 w 574"/>
                  <a:gd name="T21" fmla="*/ 493 h 619"/>
                  <a:gd name="T22" fmla="*/ 56 w 574"/>
                  <a:gd name="T23" fmla="*/ 588 h 619"/>
                  <a:gd name="T24" fmla="*/ 125 w 574"/>
                  <a:gd name="T25" fmla="*/ 610 h 619"/>
                  <a:gd name="T26" fmla="*/ 217 w 574"/>
                  <a:gd name="T27" fmla="*/ 610 h 619"/>
                  <a:gd name="T28" fmla="*/ 318 w 574"/>
                  <a:gd name="T29" fmla="*/ 562 h 619"/>
                  <a:gd name="T30" fmla="*/ 360 w 574"/>
                  <a:gd name="T31" fmla="*/ 540 h 619"/>
                  <a:gd name="T32" fmla="*/ 391 w 574"/>
                  <a:gd name="T33" fmla="*/ 502 h 619"/>
                  <a:gd name="T34" fmla="*/ 534 w 574"/>
                  <a:gd name="T35" fmla="*/ 619 h 619"/>
                  <a:gd name="T36" fmla="*/ 574 w 574"/>
                  <a:gd name="T37" fmla="*/ 610 h 619"/>
                  <a:gd name="T38" fmla="*/ 557 w 574"/>
                  <a:gd name="T39" fmla="*/ 571 h 619"/>
                  <a:gd name="T40" fmla="*/ 456 w 574"/>
                  <a:gd name="T41" fmla="*/ 427 h 6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74" h="619">
                    <a:moveTo>
                      <a:pt x="456" y="427"/>
                    </a:moveTo>
                    <a:lnTo>
                      <a:pt x="509" y="331"/>
                    </a:lnTo>
                    <a:lnTo>
                      <a:pt x="534" y="240"/>
                    </a:lnTo>
                    <a:lnTo>
                      <a:pt x="525" y="136"/>
                    </a:lnTo>
                    <a:lnTo>
                      <a:pt x="460" y="40"/>
                    </a:lnTo>
                    <a:lnTo>
                      <a:pt x="383" y="0"/>
                    </a:lnTo>
                    <a:lnTo>
                      <a:pt x="265" y="17"/>
                    </a:lnTo>
                    <a:lnTo>
                      <a:pt x="125" y="96"/>
                    </a:lnTo>
                    <a:lnTo>
                      <a:pt x="48" y="192"/>
                    </a:lnTo>
                    <a:lnTo>
                      <a:pt x="0" y="374"/>
                    </a:lnTo>
                    <a:lnTo>
                      <a:pt x="8" y="493"/>
                    </a:lnTo>
                    <a:lnTo>
                      <a:pt x="56" y="588"/>
                    </a:lnTo>
                    <a:lnTo>
                      <a:pt x="125" y="610"/>
                    </a:lnTo>
                    <a:lnTo>
                      <a:pt x="217" y="610"/>
                    </a:lnTo>
                    <a:lnTo>
                      <a:pt x="318" y="562"/>
                    </a:lnTo>
                    <a:lnTo>
                      <a:pt x="360" y="540"/>
                    </a:lnTo>
                    <a:lnTo>
                      <a:pt x="391" y="502"/>
                    </a:lnTo>
                    <a:lnTo>
                      <a:pt x="534" y="619"/>
                    </a:lnTo>
                    <a:lnTo>
                      <a:pt x="574" y="610"/>
                    </a:lnTo>
                    <a:lnTo>
                      <a:pt x="557" y="571"/>
                    </a:lnTo>
                    <a:lnTo>
                      <a:pt x="456" y="42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Freeform 17"/>
              <p:cNvSpPr>
                <a:spLocks/>
              </p:cNvSpPr>
              <p:nvPr/>
            </p:nvSpPr>
            <p:spPr bwMode="auto">
              <a:xfrm>
                <a:off x="3667" y="4909"/>
                <a:ext cx="437" cy="655"/>
              </a:xfrm>
              <a:custGeom>
                <a:avLst/>
                <a:gdLst>
                  <a:gd name="T0" fmla="*/ 452 w 875"/>
                  <a:gd name="T1" fmla="*/ 387 h 1310"/>
                  <a:gd name="T2" fmla="*/ 470 w 875"/>
                  <a:gd name="T3" fmla="*/ 239 h 1310"/>
                  <a:gd name="T4" fmla="*/ 492 w 875"/>
                  <a:gd name="T5" fmla="*/ 57 h 1310"/>
                  <a:gd name="T6" fmla="*/ 575 w 875"/>
                  <a:gd name="T7" fmla="*/ 0 h 1310"/>
                  <a:gd name="T8" fmla="*/ 661 w 875"/>
                  <a:gd name="T9" fmla="*/ 0 h 1310"/>
                  <a:gd name="T10" fmla="*/ 762 w 875"/>
                  <a:gd name="T11" fmla="*/ 78 h 1310"/>
                  <a:gd name="T12" fmla="*/ 835 w 875"/>
                  <a:gd name="T13" fmla="*/ 261 h 1310"/>
                  <a:gd name="T14" fmla="*/ 875 w 875"/>
                  <a:gd name="T15" fmla="*/ 509 h 1310"/>
                  <a:gd name="T16" fmla="*/ 835 w 875"/>
                  <a:gd name="T17" fmla="*/ 787 h 1310"/>
                  <a:gd name="T18" fmla="*/ 762 w 875"/>
                  <a:gd name="T19" fmla="*/ 954 h 1310"/>
                  <a:gd name="T20" fmla="*/ 622 w 875"/>
                  <a:gd name="T21" fmla="*/ 1145 h 1310"/>
                  <a:gd name="T22" fmla="*/ 470 w 875"/>
                  <a:gd name="T23" fmla="*/ 1262 h 1310"/>
                  <a:gd name="T24" fmla="*/ 287 w 875"/>
                  <a:gd name="T25" fmla="*/ 1310 h 1310"/>
                  <a:gd name="T26" fmla="*/ 135 w 875"/>
                  <a:gd name="T27" fmla="*/ 1270 h 1310"/>
                  <a:gd name="T28" fmla="*/ 39 w 875"/>
                  <a:gd name="T29" fmla="*/ 1197 h 1310"/>
                  <a:gd name="T30" fmla="*/ 0 w 875"/>
                  <a:gd name="T31" fmla="*/ 1080 h 1310"/>
                  <a:gd name="T32" fmla="*/ 21 w 875"/>
                  <a:gd name="T33" fmla="*/ 975 h 1310"/>
                  <a:gd name="T34" fmla="*/ 69 w 875"/>
                  <a:gd name="T35" fmla="*/ 879 h 1310"/>
                  <a:gd name="T36" fmla="*/ 144 w 875"/>
                  <a:gd name="T37" fmla="*/ 835 h 1310"/>
                  <a:gd name="T38" fmla="*/ 253 w 875"/>
                  <a:gd name="T39" fmla="*/ 810 h 1310"/>
                  <a:gd name="T40" fmla="*/ 347 w 875"/>
                  <a:gd name="T41" fmla="*/ 741 h 1310"/>
                  <a:gd name="T42" fmla="*/ 422 w 875"/>
                  <a:gd name="T43" fmla="*/ 596 h 1310"/>
                  <a:gd name="T44" fmla="*/ 452 w 875"/>
                  <a:gd name="T45" fmla="*/ 387 h 13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75" h="1310">
                    <a:moveTo>
                      <a:pt x="452" y="387"/>
                    </a:moveTo>
                    <a:lnTo>
                      <a:pt x="470" y="239"/>
                    </a:lnTo>
                    <a:lnTo>
                      <a:pt x="492" y="57"/>
                    </a:lnTo>
                    <a:lnTo>
                      <a:pt x="575" y="0"/>
                    </a:lnTo>
                    <a:lnTo>
                      <a:pt x="661" y="0"/>
                    </a:lnTo>
                    <a:lnTo>
                      <a:pt x="762" y="78"/>
                    </a:lnTo>
                    <a:lnTo>
                      <a:pt x="835" y="261"/>
                    </a:lnTo>
                    <a:lnTo>
                      <a:pt x="875" y="509"/>
                    </a:lnTo>
                    <a:lnTo>
                      <a:pt x="835" y="787"/>
                    </a:lnTo>
                    <a:lnTo>
                      <a:pt x="762" y="954"/>
                    </a:lnTo>
                    <a:lnTo>
                      <a:pt x="622" y="1145"/>
                    </a:lnTo>
                    <a:lnTo>
                      <a:pt x="470" y="1262"/>
                    </a:lnTo>
                    <a:lnTo>
                      <a:pt x="287" y="1310"/>
                    </a:lnTo>
                    <a:lnTo>
                      <a:pt x="135" y="1270"/>
                    </a:lnTo>
                    <a:lnTo>
                      <a:pt x="39" y="1197"/>
                    </a:lnTo>
                    <a:lnTo>
                      <a:pt x="0" y="1080"/>
                    </a:lnTo>
                    <a:lnTo>
                      <a:pt x="21" y="975"/>
                    </a:lnTo>
                    <a:lnTo>
                      <a:pt x="69" y="879"/>
                    </a:lnTo>
                    <a:lnTo>
                      <a:pt x="144" y="835"/>
                    </a:lnTo>
                    <a:lnTo>
                      <a:pt x="253" y="810"/>
                    </a:lnTo>
                    <a:lnTo>
                      <a:pt x="347" y="741"/>
                    </a:lnTo>
                    <a:lnTo>
                      <a:pt x="422" y="596"/>
                    </a:lnTo>
                    <a:lnTo>
                      <a:pt x="452" y="38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 name="Freeform 16"/>
              <p:cNvSpPr>
                <a:spLocks/>
              </p:cNvSpPr>
              <p:nvPr/>
            </p:nvSpPr>
            <p:spPr bwMode="auto">
              <a:xfrm>
                <a:off x="3566" y="5418"/>
                <a:ext cx="562" cy="901"/>
              </a:xfrm>
              <a:custGeom>
                <a:avLst/>
                <a:gdLst>
                  <a:gd name="T0" fmla="*/ 365 w 1124"/>
                  <a:gd name="T1" fmla="*/ 58 h 1802"/>
                  <a:gd name="T2" fmla="*/ 413 w 1124"/>
                  <a:gd name="T3" fmla="*/ 0 h 1802"/>
                  <a:gd name="T4" fmla="*/ 509 w 1124"/>
                  <a:gd name="T5" fmla="*/ 0 h 1802"/>
                  <a:gd name="T6" fmla="*/ 557 w 1124"/>
                  <a:gd name="T7" fmla="*/ 79 h 1802"/>
                  <a:gd name="T8" fmla="*/ 645 w 1124"/>
                  <a:gd name="T9" fmla="*/ 270 h 1802"/>
                  <a:gd name="T10" fmla="*/ 767 w 1124"/>
                  <a:gd name="T11" fmla="*/ 479 h 1802"/>
                  <a:gd name="T12" fmla="*/ 957 w 1124"/>
                  <a:gd name="T13" fmla="*/ 644 h 1802"/>
                  <a:gd name="T14" fmla="*/ 1106 w 1124"/>
                  <a:gd name="T15" fmla="*/ 767 h 1802"/>
                  <a:gd name="T16" fmla="*/ 1124 w 1124"/>
                  <a:gd name="T17" fmla="*/ 824 h 1802"/>
                  <a:gd name="T18" fmla="*/ 1124 w 1124"/>
                  <a:gd name="T19" fmla="*/ 885 h 1802"/>
                  <a:gd name="T20" fmla="*/ 915 w 1124"/>
                  <a:gd name="T21" fmla="*/ 1063 h 1802"/>
                  <a:gd name="T22" fmla="*/ 679 w 1124"/>
                  <a:gd name="T23" fmla="*/ 1245 h 1802"/>
                  <a:gd name="T24" fmla="*/ 501 w 1124"/>
                  <a:gd name="T25" fmla="*/ 1324 h 1802"/>
                  <a:gd name="T26" fmla="*/ 309 w 1124"/>
                  <a:gd name="T27" fmla="*/ 1341 h 1802"/>
                  <a:gd name="T28" fmla="*/ 213 w 1124"/>
                  <a:gd name="T29" fmla="*/ 1349 h 1802"/>
                  <a:gd name="T30" fmla="*/ 166 w 1124"/>
                  <a:gd name="T31" fmla="*/ 1446 h 1802"/>
                  <a:gd name="T32" fmla="*/ 126 w 1124"/>
                  <a:gd name="T33" fmla="*/ 1554 h 1802"/>
                  <a:gd name="T34" fmla="*/ 152 w 1124"/>
                  <a:gd name="T35" fmla="*/ 1676 h 1802"/>
                  <a:gd name="T36" fmla="*/ 213 w 1124"/>
                  <a:gd name="T37" fmla="*/ 1698 h 1802"/>
                  <a:gd name="T38" fmla="*/ 213 w 1124"/>
                  <a:gd name="T39" fmla="*/ 1745 h 1802"/>
                  <a:gd name="T40" fmla="*/ 70 w 1124"/>
                  <a:gd name="T41" fmla="*/ 1802 h 1802"/>
                  <a:gd name="T42" fmla="*/ 22 w 1124"/>
                  <a:gd name="T43" fmla="*/ 1732 h 1802"/>
                  <a:gd name="T44" fmla="*/ 0 w 1124"/>
                  <a:gd name="T45" fmla="*/ 1611 h 1802"/>
                  <a:gd name="T46" fmla="*/ 47 w 1124"/>
                  <a:gd name="T47" fmla="*/ 1467 h 1802"/>
                  <a:gd name="T48" fmla="*/ 118 w 1124"/>
                  <a:gd name="T49" fmla="*/ 1341 h 1802"/>
                  <a:gd name="T50" fmla="*/ 213 w 1124"/>
                  <a:gd name="T51" fmla="*/ 1228 h 1802"/>
                  <a:gd name="T52" fmla="*/ 309 w 1124"/>
                  <a:gd name="T53" fmla="*/ 1197 h 1802"/>
                  <a:gd name="T54" fmla="*/ 405 w 1124"/>
                  <a:gd name="T55" fmla="*/ 1245 h 1802"/>
                  <a:gd name="T56" fmla="*/ 574 w 1124"/>
                  <a:gd name="T57" fmla="*/ 1171 h 1802"/>
                  <a:gd name="T58" fmla="*/ 719 w 1124"/>
                  <a:gd name="T59" fmla="*/ 1054 h 1802"/>
                  <a:gd name="T60" fmla="*/ 884 w 1124"/>
                  <a:gd name="T61" fmla="*/ 910 h 1802"/>
                  <a:gd name="T62" fmla="*/ 940 w 1124"/>
                  <a:gd name="T63" fmla="*/ 845 h 1802"/>
                  <a:gd name="T64" fmla="*/ 932 w 1124"/>
                  <a:gd name="T65" fmla="*/ 788 h 1802"/>
                  <a:gd name="T66" fmla="*/ 740 w 1124"/>
                  <a:gd name="T67" fmla="*/ 680 h 1802"/>
                  <a:gd name="T68" fmla="*/ 574 w 1124"/>
                  <a:gd name="T69" fmla="*/ 535 h 1802"/>
                  <a:gd name="T70" fmla="*/ 384 w 1124"/>
                  <a:gd name="T71" fmla="*/ 345 h 1802"/>
                  <a:gd name="T72" fmla="*/ 317 w 1124"/>
                  <a:gd name="T73" fmla="*/ 175 h 1802"/>
                  <a:gd name="T74" fmla="*/ 365 w 1124"/>
                  <a:gd name="T75" fmla="*/ 58 h 18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124" h="1802">
                    <a:moveTo>
                      <a:pt x="365" y="58"/>
                    </a:moveTo>
                    <a:lnTo>
                      <a:pt x="413" y="0"/>
                    </a:lnTo>
                    <a:lnTo>
                      <a:pt x="509" y="0"/>
                    </a:lnTo>
                    <a:lnTo>
                      <a:pt x="557" y="79"/>
                    </a:lnTo>
                    <a:lnTo>
                      <a:pt x="645" y="270"/>
                    </a:lnTo>
                    <a:lnTo>
                      <a:pt x="767" y="479"/>
                    </a:lnTo>
                    <a:lnTo>
                      <a:pt x="957" y="644"/>
                    </a:lnTo>
                    <a:lnTo>
                      <a:pt x="1106" y="767"/>
                    </a:lnTo>
                    <a:lnTo>
                      <a:pt x="1124" y="824"/>
                    </a:lnTo>
                    <a:lnTo>
                      <a:pt x="1124" y="885"/>
                    </a:lnTo>
                    <a:lnTo>
                      <a:pt x="915" y="1063"/>
                    </a:lnTo>
                    <a:lnTo>
                      <a:pt x="679" y="1245"/>
                    </a:lnTo>
                    <a:lnTo>
                      <a:pt x="501" y="1324"/>
                    </a:lnTo>
                    <a:lnTo>
                      <a:pt x="309" y="1341"/>
                    </a:lnTo>
                    <a:lnTo>
                      <a:pt x="213" y="1349"/>
                    </a:lnTo>
                    <a:lnTo>
                      <a:pt x="166" y="1446"/>
                    </a:lnTo>
                    <a:lnTo>
                      <a:pt x="126" y="1554"/>
                    </a:lnTo>
                    <a:lnTo>
                      <a:pt x="152" y="1676"/>
                    </a:lnTo>
                    <a:lnTo>
                      <a:pt x="213" y="1698"/>
                    </a:lnTo>
                    <a:lnTo>
                      <a:pt x="213" y="1745"/>
                    </a:lnTo>
                    <a:lnTo>
                      <a:pt x="70" y="1802"/>
                    </a:lnTo>
                    <a:lnTo>
                      <a:pt x="22" y="1732"/>
                    </a:lnTo>
                    <a:lnTo>
                      <a:pt x="0" y="1611"/>
                    </a:lnTo>
                    <a:lnTo>
                      <a:pt x="47" y="1467"/>
                    </a:lnTo>
                    <a:lnTo>
                      <a:pt x="118" y="1341"/>
                    </a:lnTo>
                    <a:lnTo>
                      <a:pt x="213" y="1228"/>
                    </a:lnTo>
                    <a:lnTo>
                      <a:pt x="309" y="1197"/>
                    </a:lnTo>
                    <a:lnTo>
                      <a:pt x="405" y="1245"/>
                    </a:lnTo>
                    <a:lnTo>
                      <a:pt x="574" y="1171"/>
                    </a:lnTo>
                    <a:lnTo>
                      <a:pt x="719" y="1054"/>
                    </a:lnTo>
                    <a:lnTo>
                      <a:pt x="884" y="910"/>
                    </a:lnTo>
                    <a:lnTo>
                      <a:pt x="940" y="845"/>
                    </a:lnTo>
                    <a:lnTo>
                      <a:pt x="932" y="788"/>
                    </a:lnTo>
                    <a:lnTo>
                      <a:pt x="740" y="680"/>
                    </a:lnTo>
                    <a:lnTo>
                      <a:pt x="574" y="535"/>
                    </a:lnTo>
                    <a:lnTo>
                      <a:pt x="384" y="345"/>
                    </a:lnTo>
                    <a:lnTo>
                      <a:pt x="317" y="175"/>
                    </a:lnTo>
                    <a:lnTo>
                      <a:pt x="365" y="5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 name="Freeform 15"/>
              <p:cNvSpPr>
                <a:spLocks/>
              </p:cNvSpPr>
              <p:nvPr/>
            </p:nvSpPr>
            <p:spPr bwMode="auto">
              <a:xfrm>
                <a:off x="3099" y="5420"/>
                <a:ext cx="740" cy="830"/>
              </a:xfrm>
              <a:custGeom>
                <a:avLst/>
                <a:gdLst>
                  <a:gd name="T0" fmla="*/ 1010 w 1480"/>
                  <a:gd name="T1" fmla="*/ 413 h 1659"/>
                  <a:gd name="T2" fmla="*/ 1180 w 1480"/>
                  <a:gd name="T3" fmla="*/ 126 h 1659"/>
                  <a:gd name="T4" fmla="*/ 1320 w 1480"/>
                  <a:gd name="T5" fmla="*/ 0 h 1659"/>
                  <a:gd name="T6" fmla="*/ 1441 w 1480"/>
                  <a:gd name="T7" fmla="*/ 21 h 1659"/>
                  <a:gd name="T8" fmla="*/ 1480 w 1480"/>
                  <a:gd name="T9" fmla="*/ 151 h 1659"/>
                  <a:gd name="T10" fmla="*/ 1297 w 1480"/>
                  <a:gd name="T11" fmla="*/ 440 h 1659"/>
                  <a:gd name="T12" fmla="*/ 1084 w 1480"/>
                  <a:gd name="T13" fmla="*/ 726 h 1659"/>
                  <a:gd name="T14" fmla="*/ 858 w 1480"/>
                  <a:gd name="T15" fmla="*/ 979 h 1659"/>
                  <a:gd name="T16" fmla="*/ 644 w 1480"/>
                  <a:gd name="T17" fmla="*/ 1132 h 1659"/>
                  <a:gd name="T18" fmla="*/ 501 w 1480"/>
                  <a:gd name="T19" fmla="*/ 1245 h 1659"/>
                  <a:gd name="T20" fmla="*/ 366 w 1480"/>
                  <a:gd name="T21" fmla="*/ 1245 h 1659"/>
                  <a:gd name="T22" fmla="*/ 309 w 1480"/>
                  <a:gd name="T23" fmla="*/ 1227 h 1659"/>
                  <a:gd name="T24" fmla="*/ 309 w 1480"/>
                  <a:gd name="T25" fmla="*/ 1362 h 1659"/>
                  <a:gd name="T26" fmla="*/ 192 w 1480"/>
                  <a:gd name="T27" fmla="*/ 1515 h 1659"/>
                  <a:gd name="T28" fmla="*/ 96 w 1480"/>
                  <a:gd name="T29" fmla="*/ 1563 h 1659"/>
                  <a:gd name="T30" fmla="*/ 104 w 1480"/>
                  <a:gd name="T31" fmla="*/ 1649 h 1659"/>
                  <a:gd name="T32" fmla="*/ 9 w 1480"/>
                  <a:gd name="T33" fmla="*/ 1659 h 1659"/>
                  <a:gd name="T34" fmla="*/ 0 w 1480"/>
                  <a:gd name="T35" fmla="*/ 1532 h 1659"/>
                  <a:gd name="T36" fmla="*/ 79 w 1480"/>
                  <a:gd name="T37" fmla="*/ 1436 h 1659"/>
                  <a:gd name="T38" fmla="*/ 192 w 1480"/>
                  <a:gd name="T39" fmla="*/ 1350 h 1659"/>
                  <a:gd name="T40" fmla="*/ 240 w 1480"/>
                  <a:gd name="T41" fmla="*/ 1254 h 1659"/>
                  <a:gd name="T42" fmla="*/ 248 w 1480"/>
                  <a:gd name="T43" fmla="*/ 1132 h 1659"/>
                  <a:gd name="T44" fmla="*/ 240 w 1480"/>
                  <a:gd name="T45" fmla="*/ 1101 h 1659"/>
                  <a:gd name="T46" fmla="*/ 296 w 1480"/>
                  <a:gd name="T47" fmla="*/ 1061 h 1659"/>
                  <a:gd name="T48" fmla="*/ 344 w 1480"/>
                  <a:gd name="T49" fmla="*/ 1061 h 1659"/>
                  <a:gd name="T50" fmla="*/ 383 w 1480"/>
                  <a:gd name="T51" fmla="*/ 1132 h 1659"/>
                  <a:gd name="T52" fmla="*/ 453 w 1480"/>
                  <a:gd name="T53" fmla="*/ 1157 h 1659"/>
                  <a:gd name="T54" fmla="*/ 527 w 1480"/>
                  <a:gd name="T55" fmla="*/ 1132 h 1659"/>
                  <a:gd name="T56" fmla="*/ 623 w 1480"/>
                  <a:gd name="T57" fmla="*/ 1036 h 1659"/>
                  <a:gd name="T58" fmla="*/ 771 w 1480"/>
                  <a:gd name="T59" fmla="*/ 883 h 1659"/>
                  <a:gd name="T60" fmla="*/ 893 w 1480"/>
                  <a:gd name="T61" fmla="*/ 701 h 1659"/>
                  <a:gd name="T62" fmla="*/ 962 w 1480"/>
                  <a:gd name="T63" fmla="*/ 548 h 1659"/>
                  <a:gd name="T64" fmla="*/ 1010 w 1480"/>
                  <a:gd name="T65" fmla="*/ 413 h 16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480" h="1659">
                    <a:moveTo>
                      <a:pt x="1010" y="413"/>
                    </a:moveTo>
                    <a:lnTo>
                      <a:pt x="1180" y="126"/>
                    </a:lnTo>
                    <a:lnTo>
                      <a:pt x="1320" y="0"/>
                    </a:lnTo>
                    <a:lnTo>
                      <a:pt x="1441" y="21"/>
                    </a:lnTo>
                    <a:lnTo>
                      <a:pt x="1480" y="151"/>
                    </a:lnTo>
                    <a:lnTo>
                      <a:pt x="1297" y="440"/>
                    </a:lnTo>
                    <a:lnTo>
                      <a:pt x="1084" y="726"/>
                    </a:lnTo>
                    <a:lnTo>
                      <a:pt x="858" y="979"/>
                    </a:lnTo>
                    <a:lnTo>
                      <a:pt x="644" y="1132"/>
                    </a:lnTo>
                    <a:lnTo>
                      <a:pt x="501" y="1245"/>
                    </a:lnTo>
                    <a:lnTo>
                      <a:pt x="366" y="1245"/>
                    </a:lnTo>
                    <a:lnTo>
                      <a:pt x="309" y="1227"/>
                    </a:lnTo>
                    <a:lnTo>
                      <a:pt x="309" y="1362"/>
                    </a:lnTo>
                    <a:lnTo>
                      <a:pt x="192" y="1515"/>
                    </a:lnTo>
                    <a:lnTo>
                      <a:pt x="96" y="1563"/>
                    </a:lnTo>
                    <a:lnTo>
                      <a:pt x="104" y="1649"/>
                    </a:lnTo>
                    <a:lnTo>
                      <a:pt x="9" y="1659"/>
                    </a:lnTo>
                    <a:lnTo>
                      <a:pt x="0" y="1532"/>
                    </a:lnTo>
                    <a:lnTo>
                      <a:pt x="79" y="1436"/>
                    </a:lnTo>
                    <a:lnTo>
                      <a:pt x="192" y="1350"/>
                    </a:lnTo>
                    <a:lnTo>
                      <a:pt x="240" y="1254"/>
                    </a:lnTo>
                    <a:lnTo>
                      <a:pt x="248" y="1132"/>
                    </a:lnTo>
                    <a:lnTo>
                      <a:pt x="240" y="1101"/>
                    </a:lnTo>
                    <a:lnTo>
                      <a:pt x="296" y="1061"/>
                    </a:lnTo>
                    <a:lnTo>
                      <a:pt x="344" y="1061"/>
                    </a:lnTo>
                    <a:lnTo>
                      <a:pt x="383" y="1132"/>
                    </a:lnTo>
                    <a:lnTo>
                      <a:pt x="453" y="1157"/>
                    </a:lnTo>
                    <a:lnTo>
                      <a:pt x="527" y="1132"/>
                    </a:lnTo>
                    <a:lnTo>
                      <a:pt x="623" y="1036"/>
                    </a:lnTo>
                    <a:lnTo>
                      <a:pt x="771" y="883"/>
                    </a:lnTo>
                    <a:lnTo>
                      <a:pt x="893" y="701"/>
                    </a:lnTo>
                    <a:lnTo>
                      <a:pt x="962" y="548"/>
                    </a:lnTo>
                    <a:lnTo>
                      <a:pt x="1010" y="41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 name="Freeform 14"/>
              <p:cNvSpPr>
                <a:spLocks/>
              </p:cNvSpPr>
              <p:nvPr/>
            </p:nvSpPr>
            <p:spPr bwMode="auto">
              <a:xfrm>
                <a:off x="3964" y="4957"/>
                <a:ext cx="727" cy="461"/>
              </a:xfrm>
              <a:custGeom>
                <a:avLst/>
                <a:gdLst>
                  <a:gd name="T0" fmla="*/ 19 w 1455"/>
                  <a:gd name="T1" fmla="*/ 161 h 923"/>
                  <a:gd name="T2" fmla="*/ 0 w 1455"/>
                  <a:gd name="T3" fmla="*/ 40 h 923"/>
                  <a:gd name="T4" fmla="*/ 71 w 1455"/>
                  <a:gd name="T5" fmla="*/ 0 h 923"/>
                  <a:gd name="T6" fmla="*/ 193 w 1455"/>
                  <a:gd name="T7" fmla="*/ 23 h 923"/>
                  <a:gd name="T8" fmla="*/ 358 w 1455"/>
                  <a:gd name="T9" fmla="*/ 184 h 923"/>
                  <a:gd name="T10" fmla="*/ 519 w 1455"/>
                  <a:gd name="T11" fmla="*/ 375 h 923"/>
                  <a:gd name="T12" fmla="*/ 693 w 1455"/>
                  <a:gd name="T13" fmla="*/ 540 h 923"/>
                  <a:gd name="T14" fmla="*/ 906 w 1455"/>
                  <a:gd name="T15" fmla="*/ 623 h 923"/>
                  <a:gd name="T16" fmla="*/ 1116 w 1455"/>
                  <a:gd name="T17" fmla="*/ 645 h 923"/>
                  <a:gd name="T18" fmla="*/ 1207 w 1455"/>
                  <a:gd name="T19" fmla="*/ 623 h 923"/>
                  <a:gd name="T20" fmla="*/ 1337 w 1455"/>
                  <a:gd name="T21" fmla="*/ 550 h 923"/>
                  <a:gd name="T22" fmla="*/ 1455 w 1455"/>
                  <a:gd name="T23" fmla="*/ 567 h 923"/>
                  <a:gd name="T24" fmla="*/ 1408 w 1455"/>
                  <a:gd name="T25" fmla="*/ 623 h 923"/>
                  <a:gd name="T26" fmla="*/ 1312 w 1455"/>
                  <a:gd name="T27" fmla="*/ 663 h 923"/>
                  <a:gd name="T28" fmla="*/ 1243 w 1455"/>
                  <a:gd name="T29" fmla="*/ 711 h 923"/>
                  <a:gd name="T30" fmla="*/ 1207 w 1455"/>
                  <a:gd name="T31" fmla="*/ 780 h 923"/>
                  <a:gd name="T32" fmla="*/ 1207 w 1455"/>
                  <a:gd name="T33" fmla="*/ 885 h 923"/>
                  <a:gd name="T34" fmla="*/ 1147 w 1455"/>
                  <a:gd name="T35" fmla="*/ 923 h 923"/>
                  <a:gd name="T36" fmla="*/ 1116 w 1455"/>
                  <a:gd name="T37" fmla="*/ 837 h 923"/>
                  <a:gd name="T38" fmla="*/ 1051 w 1455"/>
                  <a:gd name="T39" fmla="*/ 758 h 923"/>
                  <a:gd name="T40" fmla="*/ 946 w 1455"/>
                  <a:gd name="T41" fmla="*/ 732 h 923"/>
                  <a:gd name="T42" fmla="*/ 781 w 1455"/>
                  <a:gd name="T43" fmla="*/ 671 h 923"/>
                  <a:gd name="T44" fmla="*/ 588 w 1455"/>
                  <a:gd name="T45" fmla="*/ 588 h 923"/>
                  <a:gd name="T46" fmla="*/ 423 w 1455"/>
                  <a:gd name="T47" fmla="*/ 471 h 923"/>
                  <a:gd name="T48" fmla="*/ 253 w 1455"/>
                  <a:gd name="T49" fmla="*/ 336 h 923"/>
                  <a:gd name="T50" fmla="*/ 88 w 1455"/>
                  <a:gd name="T51" fmla="*/ 253 h 923"/>
                  <a:gd name="T52" fmla="*/ 19 w 1455"/>
                  <a:gd name="T53" fmla="*/ 161 h 9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55" h="923">
                    <a:moveTo>
                      <a:pt x="19" y="161"/>
                    </a:moveTo>
                    <a:lnTo>
                      <a:pt x="0" y="40"/>
                    </a:lnTo>
                    <a:lnTo>
                      <a:pt x="71" y="0"/>
                    </a:lnTo>
                    <a:lnTo>
                      <a:pt x="193" y="23"/>
                    </a:lnTo>
                    <a:lnTo>
                      <a:pt x="358" y="184"/>
                    </a:lnTo>
                    <a:lnTo>
                      <a:pt x="519" y="375"/>
                    </a:lnTo>
                    <a:lnTo>
                      <a:pt x="693" y="540"/>
                    </a:lnTo>
                    <a:lnTo>
                      <a:pt x="906" y="623"/>
                    </a:lnTo>
                    <a:lnTo>
                      <a:pt x="1116" y="645"/>
                    </a:lnTo>
                    <a:lnTo>
                      <a:pt x="1207" y="623"/>
                    </a:lnTo>
                    <a:lnTo>
                      <a:pt x="1337" y="550"/>
                    </a:lnTo>
                    <a:lnTo>
                      <a:pt x="1455" y="567"/>
                    </a:lnTo>
                    <a:lnTo>
                      <a:pt x="1408" y="623"/>
                    </a:lnTo>
                    <a:lnTo>
                      <a:pt x="1312" y="663"/>
                    </a:lnTo>
                    <a:lnTo>
                      <a:pt x="1243" y="711"/>
                    </a:lnTo>
                    <a:lnTo>
                      <a:pt x="1207" y="780"/>
                    </a:lnTo>
                    <a:lnTo>
                      <a:pt x="1207" y="885"/>
                    </a:lnTo>
                    <a:lnTo>
                      <a:pt x="1147" y="923"/>
                    </a:lnTo>
                    <a:lnTo>
                      <a:pt x="1116" y="837"/>
                    </a:lnTo>
                    <a:lnTo>
                      <a:pt x="1051" y="758"/>
                    </a:lnTo>
                    <a:lnTo>
                      <a:pt x="946" y="732"/>
                    </a:lnTo>
                    <a:lnTo>
                      <a:pt x="781" y="671"/>
                    </a:lnTo>
                    <a:lnTo>
                      <a:pt x="588" y="588"/>
                    </a:lnTo>
                    <a:lnTo>
                      <a:pt x="423" y="471"/>
                    </a:lnTo>
                    <a:lnTo>
                      <a:pt x="253" y="336"/>
                    </a:lnTo>
                    <a:lnTo>
                      <a:pt x="88" y="253"/>
                    </a:lnTo>
                    <a:lnTo>
                      <a:pt x="19" y="16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 name="Freeform 13"/>
              <p:cNvSpPr>
                <a:spLocks/>
              </p:cNvSpPr>
              <p:nvPr/>
            </p:nvSpPr>
            <p:spPr bwMode="auto">
              <a:xfrm>
                <a:off x="3960" y="4995"/>
                <a:ext cx="649" cy="486"/>
              </a:xfrm>
              <a:custGeom>
                <a:avLst/>
                <a:gdLst>
                  <a:gd name="T0" fmla="*/ 0 w 1298"/>
                  <a:gd name="T1" fmla="*/ 182 h 971"/>
                  <a:gd name="T2" fmla="*/ 21 w 1298"/>
                  <a:gd name="T3" fmla="*/ 17 h 971"/>
                  <a:gd name="T4" fmla="*/ 126 w 1298"/>
                  <a:gd name="T5" fmla="*/ 0 h 971"/>
                  <a:gd name="T6" fmla="*/ 192 w 1298"/>
                  <a:gd name="T7" fmla="*/ 69 h 971"/>
                  <a:gd name="T8" fmla="*/ 214 w 1298"/>
                  <a:gd name="T9" fmla="*/ 230 h 971"/>
                  <a:gd name="T10" fmla="*/ 318 w 1298"/>
                  <a:gd name="T11" fmla="*/ 479 h 971"/>
                  <a:gd name="T12" fmla="*/ 501 w 1298"/>
                  <a:gd name="T13" fmla="*/ 670 h 971"/>
                  <a:gd name="T14" fmla="*/ 653 w 1298"/>
                  <a:gd name="T15" fmla="*/ 778 h 971"/>
                  <a:gd name="T16" fmla="*/ 1011 w 1298"/>
                  <a:gd name="T17" fmla="*/ 788 h 971"/>
                  <a:gd name="T18" fmla="*/ 1172 w 1298"/>
                  <a:gd name="T19" fmla="*/ 718 h 971"/>
                  <a:gd name="T20" fmla="*/ 1241 w 1298"/>
                  <a:gd name="T21" fmla="*/ 636 h 971"/>
                  <a:gd name="T22" fmla="*/ 1298 w 1298"/>
                  <a:gd name="T23" fmla="*/ 644 h 971"/>
                  <a:gd name="T24" fmla="*/ 1289 w 1298"/>
                  <a:gd name="T25" fmla="*/ 740 h 971"/>
                  <a:gd name="T26" fmla="*/ 1241 w 1298"/>
                  <a:gd name="T27" fmla="*/ 923 h 971"/>
                  <a:gd name="T28" fmla="*/ 1289 w 1298"/>
                  <a:gd name="T29" fmla="*/ 971 h 971"/>
                  <a:gd name="T30" fmla="*/ 1154 w 1298"/>
                  <a:gd name="T31" fmla="*/ 949 h 971"/>
                  <a:gd name="T32" fmla="*/ 1124 w 1298"/>
                  <a:gd name="T33" fmla="*/ 901 h 971"/>
                  <a:gd name="T34" fmla="*/ 906 w 1298"/>
                  <a:gd name="T35" fmla="*/ 883 h 971"/>
                  <a:gd name="T36" fmla="*/ 653 w 1298"/>
                  <a:gd name="T37" fmla="*/ 875 h 971"/>
                  <a:gd name="T38" fmla="*/ 501 w 1298"/>
                  <a:gd name="T39" fmla="*/ 805 h 971"/>
                  <a:gd name="T40" fmla="*/ 404 w 1298"/>
                  <a:gd name="T41" fmla="*/ 732 h 971"/>
                  <a:gd name="T42" fmla="*/ 296 w 1298"/>
                  <a:gd name="T43" fmla="*/ 596 h 971"/>
                  <a:gd name="T44" fmla="*/ 126 w 1298"/>
                  <a:gd name="T45" fmla="*/ 431 h 971"/>
                  <a:gd name="T46" fmla="*/ 21 w 1298"/>
                  <a:gd name="T47" fmla="*/ 287 h 971"/>
                  <a:gd name="T48" fmla="*/ 0 w 1298"/>
                  <a:gd name="T49" fmla="*/ 182 h 9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98" h="971">
                    <a:moveTo>
                      <a:pt x="0" y="182"/>
                    </a:moveTo>
                    <a:lnTo>
                      <a:pt x="21" y="17"/>
                    </a:lnTo>
                    <a:lnTo>
                      <a:pt x="126" y="0"/>
                    </a:lnTo>
                    <a:lnTo>
                      <a:pt x="192" y="69"/>
                    </a:lnTo>
                    <a:lnTo>
                      <a:pt x="214" y="230"/>
                    </a:lnTo>
                    <a:lnTo>
                      <a:pt x="318" y="479"/>
                    </a:lnTo>
                    <a:lnTo>
                      <a:pt x="501" y="670"/>
                    </a:lnTo>
                    <a:lnTo>
                      <a:pt x="653" y="778"/>
                    </a:lnTo>
                    <a:lnTo>
                      <a:pt x="1011" y="788"/>
                    </a:lnTo>
                    <a:lnTo>
                      <a:pt x="1172" y="718"/>
                    </a:lnTo>
                    <a:lnTo>
                      <a:pt x="1241" y="636"/>
                    </a:lnTo>
                    <a:lnTo>
                      <a:pt x="1298" y="644"/>
                    </a:lnTo>
                    <a:lnTo>
                      <a:pt x="1289" y="740"/>
                    </a:lnTo>
                    <a:lnTo>
                      <a:pt x="1241" y="923"/>
                    </a:lnTo>
                    <a:lnTo>
                      <a:pt x="1289" y="971"/>
                    </a:lnTo>
                    <a:lnTo>
                      <a:pt x="1154" y="949"/>
                    </a:lnTo>
                    <a:lnTo>
                      <a:pt x="1124" y="901"/>
                    </a:lnTo>
                    <a:lnTo>
                      <a:pt x="906" y="883"/>
                    </a:lnTo>
                    <a:lnTo>
                      <a:pt x="653" y="875"/>
                    </a:lnTo>
                    <a:lnTo>
                      <a:pt x="501" y="805"/>
                    </a:lnTo>
                    <a:lnTo>
                      <a:pt x="404" y="732"/>
                    </a:lnTo>
                    <a:lnTo>
                      <a:pt x="296" y="596"/>
                    </a:lnTo>
                    <a:lnTo>
                      <a:pt x="126" y="431"/>
                    </a:lnTo>
                    <a:lnTo>
                      <a:pt x="21" y="287"/>
                    </a:lnTo>
                    <a:lnTo>
                      <a:pt x="0" y="18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19" name="Line 11"/>
            <p:cNvSpPr>
              <a:spLocks noChangeShapeType="1"/>
            </p:cNvSpPr>
            <p:nvPr/>
          </p:nvSpPr>
          <p:spPr bwMode="auto">
            <a:xfrm flipH="1">
              <a:off x="3390900" y="4973638"/>
              <a:ext cx="876300" cy="0"/>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Oval 10"/>
            <p:cNvSpPr>
              <a:spLocks noChangeArrowheads="1"/>
            </p:cNvSpPr>
            <p:nvPr/>
          </p:nvSpPr>
          <p:spPr bwMode="auto">
            <a:xfrm flipH="1">
              <a:off x="3467100" y="5011738"/>
              <a:ext cx="190500" cy="165100"/>
            </a:xfrm>
            <a:prstGeom prst="ellipse">
              <a:avLst/>
            </a:prstGeom>
            <a:solidFill>
              <a:srgbClr val="FFFFFF"/>
            </a:solid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 name="Oval 9"/>
            <p:cNvSpPr>
              <a:spLocks noChangeArrowheads="1"/>
            </p:cNvSpPr>
            <p:nvPr/>
          </p:nvSpPr>
          <p:spPr bwMode="auto">
            <a:xfrm flipH="1">
              <a:off x="3949700" y="5011738"/>
              <a:ext cx="190500" cy="165100"/>
            </a:xfrm>
            <a:prstGeom prst="ellipse">
              <a:avLst/>
            </a:prstGeom>
            <a:solidFill>
              <a:srgbClr val="FFFFFF"/>
            </a:solid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Line 8"/>
          <p:cNvSpPr>
            <a:spLocks noChangeShapeType="1"/>
          </p:cNvSpPr>
          <p:nvPr/>
        </p:nvSpPr>
        <p:spPr bwMode="auto">
          <a:xfrm>
            <a:off x="2895601" y="5745546"/>
            <a:ext cx="5960183"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Rectangle 29"/>
          <p:cNvSpPr>
            <a:spLocks noChangeArrowheads="1"/>
          </p:cNvSpPr>
          <p:nvPr/>
        </p:nvSpPr>
        <p:spPr bwMode="auto">
          <a:xfrm>
            <a:off x="1524001"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tabLst>
                <a:tab pos="0" algn="l"/>
                <a:tab pos="1371600" algn="l"/>
              </a:tabLst>
            </a:pPr>
            <a:endParaRPr lang="en-US">
              <a:latin typeface="Arial" pitchFamily="34" charset="0"/>
              <a:cs typeface="Arial" pitchFamily="34" charset="0"/>
            </a:endParaRPr>
          </a:p>
        </p:txBody>
      </p:sp>
      <p:sp>
        <p:nvSpPr>
          <p:cNvPr id="31" name="Rectangle 33"/>
          <p:cNvSpPr>
            <a:spLocks noChangeArrowheads="1"/>
          </p:cNvSpPr>
          <p:nvPr/>
        </p:nvSpPr>
        <p:spPr bwMode="auto">
          <a:xfrm>
            <a:off x="1524001" y="5011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tabLst>
                <a:tab pos="0" algn="l"/>
                <a:tab pos="1371600" algn="l"/>
              </a:tabLst>
            </a:pPr>
            <a:endParaRPr lang="en-US">
              <a:latin typeface="Arial" pitchFamily="34" charset="0"/>
              <a:cs typeface="Arial" pitchFamily="34" charset="0"/>
            </a:endParaRPr>
          </a:p>
        </p:txBody>
      </p:sp>
      <p:sp>
        <p:nvSpPr>
          <p:cNvPr id="23" name="Oval 22"/>
          <p:cNvSpPr/>
          <p:nvPr/>
        </p:nvSpPr>
        <p:spPr>
          <a:xfrm>
            <a:off x="5493566" y="4068743"/>
            <a:ext cx="332140" cy="300003"/>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5451020" y="4264073"/>
            <a:ext cx="332140" cy="300003"/>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5275639" y="4173432"/>
            <a:ext cx="332140" cy="300003"/>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5329068" y="3964070"/>
            <a:ext cx="332140" cy="300003"/>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5599193" y="3910766"/>
            <a:ext cx="332140" cy="300003"/>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p:nvPr/>
        </p:nvSpPr>
        <p:spPr>
          <a:xfrm>
            <a:off x="6699964" y="4414074"/>
            <a:ext cx="332140" cy="300003"/>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Slide Number Placeholder 1"/>
          <p:cNvSpPr>
            <a:spLocks noGrp="1"/>
          </p:cNvSpPr>
          <p:nvPr>
            <p:ph type="sldNum" sz="quarter" idx="12"/>
          </p:nvPr>
        </p:nvSpPr>
        <p:spPr/>
        <p:txBody>
          <a:bodyPr/>
          <a:lstStyle/>
          <a:p>
            <a:fld id="{E24C6404-DD52-4D30-ADD7-3912C3BB633F}" type="slidenum">
              <a:rPr lang="en-US" smtClean="0"/>
              <a:t>17</a:t>
            </a:fld>
            <a:endParaRPr lang="en-US"/>
          </a:p>
        </p:txBody>
      </p:sp>
      <p:sp>
        <p:nvSpPr>
          <p:cNvPr id="24" name="Rectangle 23">
            <a:extLst>
              <a:ext uri="{FF2B5EF4-FFF2-40B4-BE49-F238E27FC236}">
                <a16:creationId xmlns:a16="http://schemas.microsoft.com/office/drawing/2014/main" id="{BC8ACF07-6867-49C1-A9AE-025072381BC0}"/>
              </a:ext>
            </a:extLst>
          </p:cNvPr>
          <p:cNvSpPr/>
          <p:nvPr/>
        </p:nvSpPr>
        <p:spPr>
          <a:xfrm>
            <a:off x="2627327" y="224644"/>
            <a:ext cx="7290245" cy="646331"/>
          </a:xfrm>
          <a:prstGeom prst="rect">
            <a:avLst/>
          </a:prstGeom>
        </p:spPr>
        <p:txBody>
          <a:bodyPr wrap="square">
            <a:spAutoFit/>
          </a:bodyPr>
          <a:lstStyle/>
          <a:p>
            <a:pPr algn="ctr"/>
            <a:r>
              <a:rPr lang="en-US" sz="3600" dirty="0">
                <a:solidFill>
                  <a:srgbClr val="FF0000"/>
                </a:solidFill>
              </a:rPr>
              <a:t>Newton’s Third Law</a:t>
            </a:r>
          </a:p>
        </p:txBody>
      </p:sp>
      <p:sp>
        <p:nvSpPr>
          <p:cNvPr id="25" name="TextBox 24">
            <a:extLst>
              <a:ext uri="{FF2B5EF4-FFF2-40B4-BE49-F238E27FC236}">
                <a16:creationId xmlns:a16="http://schemas.microsoft.com/office/drawing/2014/main" id="{6B1B68A9-8F0A-4025-977F-158A3B3C640B}"/>
              </a:ext>
            </a:extLst>
          </p:cNvPr>
          <p:cNvSpPr txBox="1"/>
          <p:nvPr/>
        </p:nvSpPr>
        <p:spPr>
          <a:xfrm>
            <a:off x="1343472" y="1232757"/>
            <a:ext cx="9541059" cy="954107"/>
          </a:xfrm>
          <a:prstGeom prst="rect">
            <a:avLst/>
          </a:prstGeom>
          <a:noFill/>
        </p:spPr>
        <p:txBody>
          <a:bodyPr wrap="square" rtlCol="0">
            <a:spAutoFit/>
          </a:bodyPr>
          <a:lstStyle/>
          <a:p>
            <a:r>
              <a:rPr lang="en-US" sz="2800" dirty="0">
                <a:solidFill>
                  <a:srgbClr val="FF0000"/>
                </a:solidFill>
              </a:rPr>
              <a:t>Newton’s Third Law </a:t>
            </a:r>
            <a:r>
              <a:rPr lang="en-US" sz="2800" dirty="0"/>
              <a:t>implies that if Sally were to push on (throw) bowling balls, she could get herself to move…</a:t>
            </a:r>
          </a:p>
        </p:txBody>
      </p:sp>
    </p:spTree>
    <p:extLst>
      <p:ext uri="{BB962C8B-B14F-4D97-AF65-F5344CB8AC3E}">
        <p14:creationId xmlns:p14="http://schemas.microsoft.com/office/powerpoint/2010/main" val="4043615654"/>
      </p:ext>
    </p:extLst>
  </p:cSld>
  <p:clrMapOvr>
    <a:masterClrMapping/>
  </p:clrMapOvr>
  <mc:AlternateContent xmlns:mc="http://schemas.openxmlformats.org/markup-compatibility/2006" xmlns:p14="http://schemas.microsoft.com/office/powerpoint/2010/main">
    <mc:Choice Requires="p14">
      <p:transition p14:dur="10" advClick="0" advTm="1000"/>
    </mc:Choice>
    <mc:Fallback xmlns="">
      <p:transition advClick="0" advTm="1000"/>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Group 32"/>
          <p:cNvGrpSpPr/>
          <p:nvPr/>
        </p:nvGrpSpPr>
        <p:grpSpPr>
          <a:xfrm>
            <a:off x="4835860" y="3894213"/>
            <a:ext cx="1543878" cy="1844561"/>
            <a:chOff x="3390900" y="3879850"/>
            <a:chExt cx="1138238" cy="1296988"/>
          </a:xfrm>
        </p:grpSpPr>
        <p:grpSp>
          <p:nvGrpSpPr>
            <p:cNvPr id="12" name="Group 12"/>
            <p:cNvGrpSpPr>
              <a:grpSpLocks/>
            </p:cNvGrpSpPr>
            <p:nvPr/>
          </p:nvGrpSpPr>
          <p:grpSpPr bwMode="auto">
            <a:xfrm>
              <a:off x="3517900" y="3879850"/>
              <a:ext cx="1011238" cy="1076325"/>
              <a:chOff x="3099" y="4625"/>
              <a:chExt cx="1592" cy="1694"/>
            </a:xfrm>
          </p:grpSpPr>
          <p:sp>
            <p:nvSpPr>
              <p:cNvPr id="13" name="Freeform 18"/>
              <p:cNvSpPr>
                <a:spLocks/>
              </p:cNvSpPr>
              <p:nvPr/>
            </p:nvSpPr>
            <p:spPr bwMode="auto">
              <a:xfrm>
                <a:off x="4067" y="4625"/>
                <a:ext cx="287" cy="309"/>
              </a:xfrm>
              <a:custGeom>
                <a:avLst/>
                <a:gdLst>
                  <a:gd name="T0" fmla="*/ 456 w 574"/>
                  <a:gd name="T1" fmla="*/ 427 h 619"/>
                  <a:gd name="T2" fmla="*/ 509 w 574"/>
                  <a:gd name="T3" fmla="*/ 331 h 619"/>
                  <a:gd name="T4" fmla="*/ 534 w 574"/>
                  <a:gd name="T5" fmla="*/ 240 h 619"/>
                  <a:gd name="T6" fmla="*/ 525 w 574"/>
                  <a:gd name="T7" fmla="*/ 136 h 619"/>
                  <a:gd name="T8" fmla="*/ 460 w 574"/>
                  <a:gd name="T9" fmla="*/ 40 h 619"/>
                  <a:gd name="T10" fmla="*/ 383 w 574"/>
                  <a:gd name="T11" fmla="*/ 0 h 619"/>
                  <a:gd name="T12" fmla="*/ 265 w 574"/>
                  <a:gd name="T13" fmla="*/ 17 h 619"/>
                  <a:gd name="T14" fmla="*/ 125 w 574"/>
                  <a:gd name="T15" fmla="*/ 96 h 619"/>
                  <a:gd name="T16" fmla="*/ 48 w 574"/>
                  <a:gd name="T17" fmla="*/ 192 h 619"/>
                  <a:gd name="T18" fmla="*/ 0 w 574"/>
                  <a:gd name="T19" fmla="*/ 374 h 619"/>
                  <a:gd name="T20" fmla="*/ 8 w 574"/>
                  <a:gd name="T21" fmla="*/ 493 h 619"/>
                  <a:gd name="T22" fmla="*/ 56 w 574"/>
                  <a:gd name="T23" fmla="*/ 588 h 619"/>
                  <a:gd name="T24" fmla="*/ 125 w 574"/>
                  <a:gd name="T25" fmla="*/ 610 h 619"/>
                  <a:gd name="T26" fmla="*/ 217 w 574"/>
                  <a:gd name="T27" fmla="*/ 610 h 619"/>
                  <a:gd name="T28" fmla="*/ 318 w 574"/>
                  <a:gd name="T29" fmla="*/ 562 h 619"/>
                  <a:gd name="T30" fmla="*/ 360 w 574"/>
                  <a:gd name="T31" fmla="*/ 540 h 619"/>
                  <a:gd name="T32" fmla="*/ 391 w 574"/>
                  <a:gd name="T33" fmla="*/ 502 h 619"/>
                  <a:gd name="T34" fmla="*/ 534 w 574"/>
                  <a:gd name="T35" fmla="*/ 619 h 619"/>
                  <a:gd name="T36" fmla="*/ 574 w 574"/>
                  <a:gd name="T37" fmla="*/ 610 h 619"/>
                  <a:gd name="T38" fmla="*/ 557 w 574"/>
                  <a:gd name="T39" fmla="*/ 571 h 619"/>
                  <a:gd name="T40" fmla="*/ 456 w 574"/>
                  <a:gd name="T41" fmla="*/ 427 h 6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74" h="619">
                    <a:moveTo>
                      <a:pt x="456" y="427"/>
                    </a:moveTo>
                    <a:lnTo>
                      <a:pt x="509" y="331"/>
                    </a:lnTo>
                    <a:lnTo>
                      <a:pt x="534" y="240"/>
                    </a:lnTo>
                    <a:lnTo>
                      <a:pt x="525" y="136"/>
                    </a:lnTo>
                    <a:lnTo>
                      <a:pt x="460" y="40"/>
                    </a:lnTo>
                    <a:lnTo>
                      <a:pt x="383" y="0"/>
                    </a:lnTo>
                    <a:lnTo>
                      <a:pt x="265" y="17"/>
                    </a:lnTo>
                    <a:lnTo>
                      <a:pt x="125" y="96"/>
                    </a:lnTo>
                    <a:lnTo>
                      <a:pt x="48" y="192"/>
                    </a:lnTo>
                    <a:lnTo>
                      <a:pt x="0" y="374"/>
                    </a:lnTo>
                    <a:lnTo>
                      <a:pt x="8" y="493"/>
                    </a:lnTo>
                    <a:lnTo>
                      <a:pt x="56" y="588"/>
                    </a:lnTo>
                    <a:lnTo>
                      <a:pt x="125" y="610"/>
                    </a:lnTo>
                    <a:lnTo>
                      <a:pt x="217" y="610"/>
                    </a:lnTo>
                    <a:lnTo>
                      <a:pt x="318" y="562"/>
                    </a:lnTo>
                    <a:lnTo>
                      <a:pt x="360" y="540"/>
                    </a:lnTo>
                    <a:lnTo>
                      <a:pt x="391" y="502"/>
                    </a:lnTo>
                    <a:lnTo>
                      <a:pt x="534" y="619"/>
                    </a:lnTo>
                    <a:lnTo>
                      <a:pt x="574" y="610"/>
                    </a:lnTo>
                    <a:lnTo>
                      <a:pt x="557" y="571"/>
                    </a:lnTo>
                    <a:lnTo>
                      <a:pt x="456" y="42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Freeform 17"/>
              <p:cNvSpPr>
                <a:spLocks/>
              </p:cNvSpPr>
              <p:nvPr/>
            </p:nvSpPr>
            <p:spPr bwMode="auto">
              <a:xfrm>
                <a:off x="3667" y="4909"/>
                <a:ext cx="437" cy="655"/>
              </a:xfrm>
              <a:custGeom>
                <a:avLst/>
                <a:gdLst>
                  <a:gd name="T0" fmla="*/ 452 w 875"/>
                  <a:gd name="T1" fmla="*/ 387 h 1310"/>
                  <a:gd name="T2" fmla="*/ 470 w 875"/>
                  <a:gd name="T3" fmla="*/ 239 h 1310"/>
                  <a:gd name="T4" fmla="*/ 492 w 875"/>
                  <a:gd name="T5" fmla="*/ 57 h 1310"/>
                  <a:gd name="T6" fmla="*/ 575 w 875"/>
                  <a:gd name="T7" fmla="*/ 0 h 1310"/>
                  <a:gd name="T8" fmla="*/ 661 w 875"/>
                  <a:gd name="T9" fmla="*/ 0 h 1310"/>
                  <a:gd name="T10" fmla="*/ 762 w 875"/>
                  <a:gd name="T11" fmla="*/ 78 h 1310"/>
                  <a:gd name="T12" fmla="*/ 835 w 875"/>
                  <a:gd name="T13" fmla="*/ 261 h 1310"/>
                  <a:gd name="T14" fmla="*/ 875 w 875"/>
                  <a:gd name="T15" fmla="*/ 509 h 1310"/>
                  <a:gd name="T16" fmla="*/ 835 w 875"/>
                  <a:gd name="T17" fmla="*/ 787 h 1310"/>
                  <a:gd name="T18" fmla="*/ 762 w 875"/>
                  <a:gd name="T19" fmla="*/ 954 h 1310"/>
                  <a:gd name="T20" fmla="*/ 622 w 875"/>
                  <a:gd name="T21" fmla="*/ 1145 h 1310"/>
                  <a:gd name="T22" fmla="*/ 470 w 875"/>
                  <a:gd name="T23" fmla="*/ 1262 h 1310"/>
                  <a:gd name="T24" fmla="*/ 287 w 875"/>
                  <a:gd name="T25" fmla="*/ 1310 h 1310"/>
                  <a:gd name="T26" fmla="*/ 135 w 875"/>
                  <a:gd name="T27" fmla="*/ 1270 h 1310"/>
                  <a:gd name="T28" fmla="*/ 39 w 875"/>
                  <a:gd name="T29" fmla="*/ 1197 h 1310"/>
                  <a:gd name="T30" fmla="*/ 0 w 875"/>
                  <a:gd name="T31" fmla="*/ 1080 h 1310"/>
                  <a:gd name="T32" fmla="*/ 21 w 875"/>
                  <a:gd name="T33" fmla="*/ 975 h 1310"/>
                  <a:gd name="T34" fmla="*/ 69 w 875"/>
                  <a:gd name="T35" fmla="*/ 879 h 1310"/>
                  <a:gd name="T36" fmla="*/ 144 w 875"/>
                  <a:gd name="T37" fmla="*/ 835 h 1310"/>
                  <a:gd name="T38" fmla="*/ 253 w 875"/>
                  <a:gd name="T39" fmla="*/ 810 h 1310"/>
                  <a:gd name="T40" fmla="*/ 347 w 875"/>
                  <a:gd name="T41" fmla="*/ 741 h 1310"/>
                  <a:gd name="T42" fmla="*/ 422 w 875"/>
                  <a:gd name="T43" fmla="*/ 596 h 1310"/>
                  <a:gd name="T44" fmla="*/ 452 w 875"/>
                  <a:gd name="T45" fmla="*/ 387 h 13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75" h="1310">
                    <a:moveTo>
                      <a:pt x="452" y="387"/>
                    </a:moveTo>
                    <a:lnTo>
                      <a:pt x="470" y="239"/>
                    </a:lnTo>
                    <a:lnTo>
                      <a:pt x="492" y="57"/>
                    </a:lnTo>
                    <a:lnTo>
                      <a:pt x="575" y="0"/>
                    </a:lnTo>
                    <a:lnTo>
                      <a:pt x="661" y="0"/>
                    </a:lnTo>
                    <a:lnTo>
                      <a:pt x="762" y="78"/>
                    </a:lnTo>
                    <a:lnTo>
                      <a:pt x="835" y="261"/>
                    </a:lnTo>
                    <a:lnTo>
                      <a:pt x="875" y="509"/>
                    </a:lnTo>
                    <a:lnTo>
                      <a:pt x="835" y="787"/>
                    </a:lnTo>
                    <a:lnTo>
                      <a:pt x="762" y="954"/>
                    </a:lnTo>
                    <a:lnTo>
                      <a:pt x="622" y="1145"/>
                    </a:lnTo>
                    <a:lnTo>
                      <a:pt x="470" y="1262"/>
                    </a:lnTo>
                    <a:lnTo>
                      <a:pt x="287" y="1310"/>
                    </a:lnTo>
                    <a:lnTo>
                      <a:pt x="135" y="1270"/>
                    </a:lnTo>
                    <a:lnTo>
                      <a:pt x="39" y="1197"/>
                    </a:lnTo>
                    <a:lnTo>
                      <a:pt x="0" y="1080"/>
                    </a:lnTo>
                    <a:lnTo>
                      <a:pt x="21" y="975"/>
                    </a:lnTo>
                    <a:lnTo>
                      <a:pt x="69" y="879"/>
                    </a:lnTo>
                    <a:lnTo>
                      <a:pt x="144" y="835"/>
                    </a:lnTo>
                    <a:lnTo>
                      <a:pt x="253" y="810"/>
                    </a:lnTo>
                    <a:lnTo>
                      <a:pt x="347" y="741"/>
                    </a:lnTo>
                    <a:lnTo>
                      <a:pt x="422" y="596"/>
                    </a:lnTo>
                    <a:lnTo>
                      <a:pt x="452" y="38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 name="Freeform 16"/>
              <p:cNvSpPr>
                <a:spLocks/>
              </p:cNvSpPr>
              <p:nvPr/>
            </p:nvSpPr>
            <p:spPr bwMode="auto">
              <a:xfrm>
                <a:off x="3566" y="5418"/>
                <a:ext cx="562" cy="901"/>
              </a:xfrm>
              <a:custGeom>
                <a:avLst/>
                <a:gdLst>
                  <a:gd name="T0" fmla="*/ 365 w 1124"/>
                  <a:gd name="T1" fmla="*/ 58 h 1802"/>
                  <a:gd name="T2" fmla="*/ 413 w 1124"/>
                  <a:gd name="T3" fmla="*/ 0 h 1802"/>
                  <a:gd name="T4" fmla="*/ 509 w 1124"/>
                  <a:gd name="T5" fmla="*/ 0 h 1802"/>
                  <a:gd name="T6" fmla="*/ 557 w 1124"/>
                  <a:gd name="T7" fmla="*/ 79 h 1802"/>
                  <a:gd name="T8" fmla="*/ 645 w 1124"/>
                  <a:gd name="T9" fmla="*/ 270 h 1802"/>
                  <a:gd name="T10" fmla="*/ 767 w 1124"/>
                  <a:gd name="T11" fmla="*/ 479 h 1802"/>
                  <a:gd name="T12" fmla="*/ 957 w 1124"/>
                  <a:gd name="T13" fmla="*/ 644 h 1802"/>
                  <a:gd name="T14" fmla="*/ 1106 w 1124"/>
                  <a:gd name="T15" fmla="*/ 767 h 1802"/>
                  <a:gd name="T16" fmla="*/ 1124 w 1124"/>
                  <a:gd name="T17" fmla="*/ 824 h 1802"/>
                  <a:gd name="T18" fmla="*/ 1124 w 1124"/>
                  <a:gd name="T19" fmla="*/ 885 h 1802"/>
                  <a:gd name="T20" fmla="*/ 915 w 1124"/>
                  <a:gd name="T21" fmla="*/ 1063 h 1802"/>
                  <a:gd name="T22" fmla="*/ 679 w 1124"/>
                  <a:gd name="T23" fmla="*/ 1245 h 1802"/>
                  <a:gd name="T24" fmla="*/ 501 w 1124"/>
                  <a:gd name="T25" fmla="*/ 1324 h 1802"/>
                  <a:gd name="T26" fmla="*/ 309 w 1124"/>
                  <a:gd name="T27" fmla="*/ 1341 h 1802"/>
                  <a:gd name="T28" fmla="*/ 213 w 1124"/>
                  <a:gd name="T29" fmla="*/ 1349 h 1802"/>
                  <a:gd name="T30" fmla="*/ 166 w 1124"/>
                  <a:gd name="T31" fmla="*/ 1446 h 1802"/>
                  <a:gd name="T32" fmla="*/ 126 w 1124"/>
                  <a:gd name="T33" fmla="*/ 1554 h 1802"/>
                  <a:gd name="T34" fmla="*/ 152 w 1124"/>
                  <a:gd name="T35" fmla="*/ 1676 h 1802"/>
                  <a:gd name="T36" fmla="*/ 213 w 1124"/>
                  <a:gd name="T37" fmla="*/ 1698 h 1802"/>
                  <a:gd name="T38" fmla="*/ 213 w 1124"/>
                  <a:gd name="T39" fmla="*/ 1745 h 1802"/>
                  <a:gd name="T40" fmla="*/ 70 w 1124"/>
                  <a:gd name="T41" fmla="*/ 1802 h 1802"/>
                  <a:gd name="T42" fmla="*/ 22 w 1124"/>
                  <a:gd name="T43" fmla="*/ 1732 h 1802"/>
                  <a:gd name="T44" fmla="*/ 0 w 1124"/>
                  <a:gd name="T45" fmla="*/ 1611 h 1802"/>
                  <a:gd name="T46" fmla="*/ 47 w 1124"/>
                  <a:gd name="T47" fmla="*/ 1467 h 1802"/>
                  <a:gd name="T48" fmla="*/ 118 w 1124"/>
                  <a:gd name="T49" fmla="*/ 1341 h 1802"/>
                  <a:gd name="T50" fmla="*/ 213 w 1124"/>
                  <a:gd name="T51" fmla="*/ 1228 h 1802"/>
                  <a:gd name="T52" fmla="*/ 309 w 1124"/>
                  <a:gd name="T53" fmla="*/ 1197 h 1802"/>
                  <a:gd name="T54" fmla="*/ 405 w 1124"/>
                  <a:gd name="T55" fmla="*/ 1245 h 1802"/>
                  <a:gd name="T56" fmla="*/ 574 w 1124"/>
                  <a:gd name="T57" fmla="*/ 1171 h 1802"/>
                  <a:gd name="T58" fmla="*/ 719 w 1124"/>
                  <a:gd name="T59" fmla="*/ 1054 h 1802"/>
                  <a:gd name="T60" fmla="*/ 884 w 1124"/>
                  <a:gd name="T61" fmla="*/ 910 h 1802"/>
                  <a:gd name="T62" fmla="*/ 940 w 1124"/>
                  <a:gd name="T63" fmla="*/ 845 h 1802"/>
                  <a:gd name="T64" fmla="*/ 932 w 1124"/>
                  <a:gd name="T65" fmla="*/ 788 h 1802"/>
                  <a:gd name="T66" fmla="*/ 740 w 1124"/>
                  <a:gd name="T67" fmla="*/ 680 h 1802"/>
                  <a:gd name="T68" fmla="*/ 574 w 1124"/>
                  <a:gd name="T69" fmla="*/ 535 h 1802"/>
                  <a:gd name="T70" fmla="*/ 384 w 1124"/>
                  <a:gd name="T71" fmla="*/ 345 h 1802"/>
                  <a:gd name="T72" fmla="*/ 317 w 1124"/>
                  <a:gd name="T73" fmla="*/ 175 h 1802"/>
                  <a:gd name="T74" fmla="*/ 365 w 1124"/>
                  <a:gd name="T75" fmla="*/ 58 h 18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124" h="1802">
                    <a:moveTo>
                      <a:pt x="365" y="58"/>
                    </a:moveTo>
                    <a:lnTo>
                      <a:pt x="413" y="0"/>
                    </a:lnTo>
                    <a:lnTo>
                      <a:pt x="509" y="0"/>
                    </a:lnTo>
                    <a:lnTo>
                      <a:pt x="557" y="79"/>
                    </a:lnTo>
                    <a:lnTo>
                      <a:pt x="645" y="270"/>
                    </a:lnTo>
                    <a:lnTo>
                      <a:pt x="767" y="479"/>
                    </a:lnTo>
                    <a:lnTo>
                      <a:pt x="957" y="644"/>
                    </a:lnTo>
                    <a:lnTo>
                      <a:pt x="1106" y="767"/>
                    </a:lnTo>
                    <a:lnTo>
                      <a:pt x="1124" y="824"/>
                    </a:lnTo>
                    <a:lnTo>
                      <a:pt x="1124" y="885"/>
                    </a:lnTo>
                    <a:lnTo>
                      <a:pt x="915" y="1063"/>
                    </a:lnTo>
                    <a:lnTo>
                      <a:pt x="679" y="1245"/>
                    </a:lnTo>
                    <a:lnTo>
                      <a:pt x="501" y="1324"/>
                    </a:lnTo>
                    <a:lnTo>
                      <a:pt x="309" y="1341"/>
                    </a:lnTo>
                    <a:lnTo>
                      <a:pt x="213" y="1349"/>
                    </a:lnTo>
                    <a:lnTo>
                      <a:pt x="166" y="1446"/>
                    </a:lnTo>
                    <a:lnTo>
                      <a:pt x="126" y="1554"/>
                    </a:lnTo>
                    <a:lnTo>
                      <a:pt x="152" y="1676"/>
                    </a:lnTo>
                    <a:lnTo>
                      <a:pt x="213" y="1698"/>
                    </a:lnTo>
                    <a:lnTo>
                      <a:pt x="213" y="1745"/>
                    </a:lnTo>
                    <a:lnTo>
                      <a:pt x="70" y="1802"/>
                    </a:lnTo>
                    <a:lnTo>
                      <a:pt x="22" y="1732"/>
                    </a:lnTo>
                    <a:lnTo>
                      <a:pt x="0" y="1611"/>
                    </a:lnTo>
                    <a:lnTo>
                      <a:pt x="47" y="1467"/>
                    </a:lnTo>
                    <a:lnTo>
                      <a:pt x="118" y="1341"/>
                    </a:lnTo>
                    <a:lnTo>
                      <a:pt x="213" y="1228"/>
                    </a:lnTo>
                    <a:lnTo>
                      <a:pt x="309" y="1197"/>
                    </a:lnTo>
                    <a:lnTo>
                      <a:pt x="405" y="1245"/>
                    </a:lnTo>
                    <a:lnTo>
                      <a:pt x="574" y="1171"/>
                    </a:lnTo>
                    <a:lnTo>
                      <a:pt x="719" y="1054"/>
                    </a:lnTo>
                    <a:lnTo>
                      <a:pt x="884" y="910"/>
                    </a:lnTo>
                    <a:lnTo>
                      <a:pt x="940" y="845"/>
                    </a:lnTo>
                    <a:lnTo>
                      <a:pt x="932" y="788"/>
                    </a:lnTo>
                    <a:lnTo>
                      <a:pt x="740" y="680"/>
                    </a:lnTo>
                    <a:lnTo>
                      <a:pt x="574" y="535"/>
                    </a:lnTo>
                    <a:lnTo>
                      <a:pt x="384" y="345"/>
                    </a:lnTo>
                    <a:lnTo>
                      <a:pt x="317" y="175"/>
                    </a:lnTo>
                    <a:lnTo>
                      <a:pt x="365" y="5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 name="Freeform 15"/>
              <p:cNvSpPr>
                <a:spLocks/>
              </p:cNvSpPr>
              <p:nvPr/>
            </p:nvSpPr>
            <p:spPr bwMode="auto">
              <a:xfrm>
                <a:off x="3099" y="5420"/>
                <a:ext cx="740" cy="830"/>
              </a:xfrm>
              <a:custGeom>
                <a:avLst/>
                <a:gdLst>
                  <a:gd name="T0" fmla="*/ 1010 w 1480"/>
                  <a:gd name="T1" fmla="*/ 413 h 1659"/>
                  <a:gd name="T2" fmla="*/ 1180 w 1480"/>
                  <a:gd name="T3" fmla="*/ 126 h 1659"/>
                  <a:gd name="T4" fmla="*/ 1320 w 1480"/>
                  <a:gd name="T5" fmla="*/ 0 h 1659"/>
                  <a:gd name="T6" fmla="*/ 1441 w 1480"/>
                  <a:gd name="T7" fmla="*/ 21 h 1659"/>
                  <a:gd name="T8" fmla="*/ 1480 w 1480"/>
                  <a:gd name="T9" fmla="*/ 151 h 1659"/>
                  <a:gd name="T10" fmla="*/ 1297 w 1480"/>
                  <a:gd name="T11" fmla="*/ 440 h 1659"/>
                  <a:gd name="T12" fmla="*/ 1084 w 1480"/>
                  <a:gd name="T13" fmla="*/ 726 h 1659"/>
                  <a:gd name="T14" fmla="*/ 858 w 1480"/>
                  <a:gd name="T15" fmla="*/ 979 h 1659"/>
                  <a:gd name="T16" fmla="*/ 644 w 1480"/>
                  <a:gd name="T17" fmla="*/ 1132 h 1659"/>
                  <a:gd name="T18" fmla="*/ 501 w 1480"/>
                  <a:gd name="T19" fmla="*/ 1245 h 1659"/>
                  <a:gd name="T20" fmla="*/ 366 w 1480"/>
                  <a:gd name="T21" fmla="*/ 1245 h 1659"/>
                  <a:gd name="T22" fmla="*/ 309 w 1480"/>
                  <a:gd name="T23" fmla="*/ 1227 h 1659"/>
                  <a:gd name="T24" fmla="*/ 309 w 1480"/>
                  <a:gd name="T25" fmla="*/ 1362 h 1659"/>
                  <a:gd name="T26" fmla="*/ 192 w 1480"/>
                  <a:gd name="T27" fmla="*/ 1515 h 1659"/>
                  <a:gd name="T28" fmla="*/ 96 w 1480"/>
                  <a:gd name="T29" fmla="*/ 1563 h 1659"/>
                  <a:gd name="T30" fmla="*/ 104 w 1480"/>
                  <a:gd name="T31" fmla="*/ 1649 h 1659"/>
                  <a:gd name="T32" fmla="*/ 9 w 1480"/>
                  <a:gd name="T33" fmla="*/ 1659 h 1659"/>
                  <a:gd name="T34" fmla="*/ 0 w 1480"/>
                  <a:gd name="T35" fmla="*/ 1532 h 1659"/>
                  <a:gd name="T36" fmla="*/ 79 w 1480"/>
                  <a:gd name="T37" fmla="*/ 1436 h 1659"/>
                  <a:gd name="T38" fmla="*/ 192 w 1480"/>
                  <a:gd name="T39" fmla="*/ 1350 h 1659"/>
                  <a:gd name="T40" fmla="*/ 240 w 1480"/>
                  <a:gd name="T41" fmla="*/ 1254 h 1659"/>
                  <a:gd name="T42" fmla="*/ 248 w 1480"/>
                  <a:gd name="T43" fmla="*/ 1132 h 1659"/>
                  <a:gd name="T44" fmla="*/ 240 w 1480"/>
                  <a:gd name="T45" fmla="*/ 1101 h 1659"/>
                  <a:gd name="T46" fmla="*/ 296 w 1480"/>
                  <a:gd name="T47" fmla="*/ 1061 h 1659"/>
                  <a:gd name="T48" fmla="*/ 344 w 1480"/>
                  <a:gd name="T49" fmla="*/ 1061 h 1659"/>
                  <a:gd name="T50" fmla="*/ 383 w 1480"/>
                  <a:gd name="T51" fmla="*/ 1132 h 1659"/>
                  <a:gd name="T52" fmla="*/ 453 w 1480"/>
                  <a:gd name="T53" fmla="*/ 1157 h 1659"/>
                  <a:gd name="T54" fmla="*/ 527 w 1480"/>
                  <a:gd name="T55" fmla="*/ 1132 h 1659"/>
                  <a:gd name="T56" fmla="*/ 623 w 1480"/>
                  <a:gd name="T57" fmla="*/ 1036 h 1659"/>
                  <a:gd name="T58" fmla="*/ 771 w 1480"/>
                  <a:gd name="T59" fmla="*/ 883 h 1659"/>
                  <a:gd name="T60" fmla="*/ 893 w 1480"/>
                  <a:gd name="T61" fmla="*/ 701 h 1659"/>
                  <a:gd name="T62" fmla="*/ 962 w 1480"/>
                  <a:gd name="T63" fmla="*/ 548 h 1659"/>
                  <a:gd name="T64" fmla="*/ 1010 w 1480"/>
                  <a:gd name="T65" fmla="*/ 413 h 16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480" h="1659">
                    <a:moveTo>
                      <a:pt x="1010" y="413"/>
                    </a:moveTo>
                    <a:lnTo>
                      <a:pt x="1180" y="126"/>
                    </a:lnTo>
                    <a:lnTo>
                      <a:pt x="1320" y="0"/>
                    </a:lnTo>
                    <a:lnTo>
                      <a:pt x="1441" y="21"/>
                    </a:lnTo>
                    <a:lnTo>
                      <a:pt x="1480" y="151"/>
                    </a:lnTo>
                    <a:lnTo>
                      <a:pt x="1297" y="440"/>
                    </a:lnTo>
                    <a:lnTo>
                      <a:pt x="1084" y="726"/>
                    </a:lnTo>
                    <a:lnTo>
                      <a:pt x="858" y="979"/>
                    </a:lnTo>
                    <a:lnTo>
                      <a:pt x="644" y="1132"/>
                    </a:lnTo>
                    <a:lnTo>
                      <a:pt x="501" y="1245"/>
                    </a:lnTo>
                    <a:lnTo>
                      <a:pt x="366" y="1245"/>
                    </a:lnTo>
                    <a:lnTo>
                      <a:pt x="309" y="1227"/>
                    </a:lnTo>
                    <a:lnTo>
                      <a:pt x="309" y="1362"/>
                    </a:lnTo>
                    <a:lnTo>
                      <a:pt x="192" y="1515"/>
                    </a:lnTo>
                    <a:lnTo>
                      <a:pt x="96" y="1563"/>
                    </a:lnTo>
                    <a:lnTo>
                      <a:pt x="104" y="1649"/>
                    </a:lnTo>
                    <a:lnTo>
                      <a:pt x="9" y="1659"/>
                    </a:lnTo>
                    <a:lnTo>
                      <a:pt x="0" y="1532"/>
                    </a:lnTo>
                    <a:lnTo>
                      <a:pt x="79" y="1436"/>
                    </a:lnTo>
                    <a:lnTo>
                      <a:pt x="192" y="1350"/>
                    </a:lnTo>
                    <a:lnTo>
                      <a:pt x="240" y="1254"/>
                    </a:lnTo>
                    <a:lnTo>
                      <a:pt x="248" y="1132"/>
                    </a:lnTo>
                    <a:lnTo>
                      <a:pt x="240" y="1101"/>
                    </a:lnTo>
                    <a:lnTo>
                      <a:pt x="296" y="1061"/>
                    </a:lnTo>
                    <a:lnTo>
                      <a:pt x="344" y="1061"/>
                    </a:lnTo>
                    <a:lnTo>
                      <a:pt x="383" y="1132"/>
                    </a:lnTo>
                    <a:lnTo>
                      <a:pt x="453" y="1157"/>
                    </a:lnTo>
                    <a:lnTo>
                      <a:pt x="527" y="1132"/>
                    </a:lnTo>
                    <a:lnTo>
                      <a:pt x="623" y="1036"/>
                    </a:lnTo>
                    <a:lnTo>
                      <a:pt x="771" y="883"/>
                    </a:lnTo>
                    <a:lnTo>
                      <a:pt x="893" y="701"/>
                    </a:lnTo>
                    <a:lnTo>
                      <a:pt x="962" y="548"/>
                    </a:lnTo>
                    <a:lnTo>
                      <a:pt x="1010" y="41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 name="Freeform 14"/>
              <p:cNvSpPr>
                <a:spLocks/>
              </p:cNvSpPr>
              <p:nvPr/>
            </p:nvSpPr>
            <p:spPr bwMode="auto">
              <a:xfrm>
                <a:off x="3964" y="4957"/>
                <a:ext cx="727" cy="461"/>
              </a:xfrm>
              <a:custGeom>
                <a:avLst/>
                <a:gdLst>
                  <a:gd name="T0" fmla="*/ 19 w 1455"/>
                  <a:gd name="T1" fmla="*/ 161 h 923"/>
                  <a:gd name="T2" fmla="*/ 0 w 1455"/>
                  <a:gd name="T3" fmla="*/ 40 h 923"/>
                  <a:gd name="T4" fmla="*/ 71 w 1455"/>
                  <a:gd name="T5" fmla="*/ 0 h 923"/>
                  <a:gd name="T6" fmla="*/ 193 w 1455"/>
                  <a:gd name="T7" fmla="*/ 23 h 923"/>
                  <a:gd name="T8" fmla="*/ 358 w 1455"/>
                  <a:gd name="T9" fmla="*/ 184 h 923"/>
                  <a:gd name="T10" fmla="*/ 519 w 1455"/>
                  <a:gd name="T11" fmla="*/ 375 h 923"/>
                  <a:gd name="T12" fmla="*/ 693 w 1455"/>
                  <a:gd name="T13" fmla="*/ 540 h 923"/>
                  <a:gd name="T14" fmla="*/ 906 w 1455"/>
                  <a:gd name="T15" fmla="*/ 623 h 923"/>
                  <a:gd name="T16" fmla="*/ 1116 w 1455"/>
                  <a:gd name="T17" fmla="*/ 645 h 923"/>
                  <a:gd name="T18" fmla="*/ 1207 w 1455"/>
                  <a:gd name="T19" fmla="*/ 623 h 923"/>
                  <a:gd name="T20" fmla="*/ 1337 w 1455"/>
                  <a:gd name="T21" fmla="*/ 550 h 923"/>
                  <a:gd name="T22" fmla="*/ 1455 w 1455"/>
                  <a:gd name="T23" fmla="*/ 567 h 923"/>
                  <a:gd name="T24" fmla="*/ 1408 w 1455"/>
                  <a:gd name="T25" fmla="*/ 623 h 923"/>
                  <a:gd name="T26" fmla="*/ 1312 w 1455"/>
                  <a:gd name="T27" fmla="*/ 663 h 923"/>
                  <a:gd name="T28" fmla="*/ 1243 w 1455"/>
                  <a:gd name="T29" fmla="*/ 711 h 923"/>
                  <a:gd name="T30" fmla="*/ 1207 w 1455"/>
                  <a:gd name="T31" fmla="*/ 780 h 923"/>
                  <a:gd name="T32" fmla="*/ 1207 w 1455"/>
                  <a:gd name="T33" fmla="*/ 885 h 923"/>
                  <a:gd name="T34" fmla="*/ 1147 w 1455"/>
                  <a:gd name="T35" fmla="*/ 923 h 923"/>
                  <a:gd name="T36" fmla="*/ 1116 w 1455"/>
                  <a:gd name="T37" fmla="*/ 837 h 923"/>
                  <a:gd name="T38" fmla="*/ 1051 w 1455"/>
                  <a:gd name="T39" fmla="*/ 758 h 923"/>
                  <a:gd name="T40" fmla="*/ 946 w 1455"/>
                  <a:gd name="T41" fmla="*/ 732 h 923"/>
                  <a:gd name="T42" fmla="*/ 781 w 1455"/>
                  <a:gd name="T43" fmla="*/ 671 h 923"/>
                  <a:gd name="T44" fmla="*/ 588 w 1455"/>
                  <a:gd name="T45" fmla="*/ 588 h 923"/>
                  <a:gd name="T46" fmla="*/ 423 w 1455"/>
                  <a:gd name="T47" fmla="*/ 471 h 923"/>
                  <a:gd name="T48" fmla="*/ 253 w 1455"/>
                  <a:gd name="T49" fmla="*/ 336 h 923"/>
                  <a:gd name="T50" fmla="*/ 88 w 1455"/>
                  <a:gd name="T51" fmla="*/ 253 h 923"/>
                  <a:gd name="T52" fmla="*/ 19 w 1455"/>
                  <a:gd name="T53" fmla="*/ 161 h 9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55" h="923">
                    <a:moveTo>
                      <a:pt x="19" y="161"/>
                    </a:moveTo>
                    <a:lnTo>
                      <a:pt x="0" y="40"/>
                    </a:lnTo>
                    <a:lnTo>
                      <a:pt x="71" y="0"/>
                    </a:lnTo>
                    <a:lnTo>
                      <a:pt x="193" y="23"/>
                    </a:lnTo>
                    <a:lnTo>
                      <a:pt x="358" y="184"/>
                    </a:lnTo>
                    <a:lnTo>
                      <a:pt x="519" y="375"/>
                    </a:lnTo>
                    <a:lnTo>
                      <a:pt x="693" y="540"/>
                    </a:lnTo>
                    <a:lnTo>
                      <a:pt x="906" y="623"/>
                    </a:lnTo>
                    <a:lnTo>
                      <a:pt x="1116" y="645"/>
                    </a:lnTo>
                    <a:lnTo>
                      <a:pt x="1207" y="623"/>
                    </a:lnTo>
                    <a:lnTo>
                      <a:pt x="1337" y="550"/>
                    </a:lnTo>
                    <a:lnTo>
                      <a:pt x="1455" y="567"/>
                    </a:lnTo>
                    <a:lnTo>
                      <a:pt x="1408" y="623"/>
                    </a:lnTo>
                    <a:lnTo>
                      <a:pt x="1312" y="663"/>
                    </a:lnTo>
                    <a:lnTo>
                      <a:pt x="1243" y="711"/>
                    </a:lnTo>
                    <a:lnTo>
                      <a:pt x="1207" y="780"/>
                    </a:lnTo>
                    <a:lnTo>
                      <a:pt x="1207" y="885"/>
                    </a:lnTo>
                    <a:lnTo>
                      <a:pt x="1147" y="923"/>
                    </a:lnTo>
                    <a:lnTo>
                      <a:pt x="1116" y="837"/>
                    </a:lnTo>
                    <a:lnTo>
                      <a:pt x="1051" y="758"/>
                    </a:lnTo>
                    <a:lnTo>
                      <a:pt x="946" y="732"/>
                    </a:lnTo>
                    <a:lnTo>
                      <a:pt x="781" y="671"/>
                    </a:lnTo>
                    <a:lnTo>
                      <a:pt x="588" y="588"/>
                    </a:lnTo>
                    <a:lnTo>
                      <a:pt x="423" y="471"/>
                    </a:lnTo>
                    <a:lnTo>
                      <a:pt x="253" y="336"/>
                    </a:lnTo>
                    <a:lnTo>
                      <a:pt x="88" y="253"/>
                    </a:lnTo>
                    <a:lnTo>
                      <a:pt x="19" y="16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 name="Freeform 13"/>
              <p:cNvSpPr>
                <a:spLocks/>
              </p:cNvSpPr>
              <p:nvPr/>
            </p:nvSpPr>
            <p:spPr bwMode="auto">
              <a:xfrm>
                <a:off x="3960" y="4995"/>
                <a:ext cx="649" cy="486"/>
              </a:xfrm>
              <a:custGeom>
                <a:avLst/>
                <a:gdLst>
                  <a:gd name="T0" fmla="*/ 0 w 1298"/>
                  <a:gd name="T1" fmla="*/ 182 h 971"/>
                  <a:gd name="T2" fmla="*/ 21 w 1298"/>
                  <a:gd name="T3" fmla="*/ 17 h 971"/>
                  <a:gd name="T4" fmla="*/ 126 w 1298"/>
                  <a:gd name="T5" fmla="*/ 0 h 971"/>
                  <a:gd name="T6" fmla="*/ 192 w 1298"/>
                  <a:gd name="T7" fmla="*/ 69 h 971"/>
                  <a:gd name="T8" fmla="*/ 214 w 1298"/>
                  <a:gd name="T9" fmla="*/ 230 h 971"/>
                  <a:gd name="T10" fmla="*/ 318 w 1298"/>
                  <a:gd name="T11" fmla="*/ 479 h 971"/>
                  <a:gd name="T12" fmla="*/ 501 w 1298"/>
                  <a:gd name="T13" fmla="*/ 670 h 971"/>
                  <a:gd name="T14" fmla="*/ 653 w 1298"/>
                  <a:gd name="T15" fmla="*/ 778 h 971"/>
                  <a:gd name="T16" fmla="*/ 1011 w 1298"/>
                  <a:gd name="T17" fmla="*/ 788 h 971"/>
                  <a:gd name="T18" fmla="*/ 1172 w 1298"/>
                  <a:gd name="T19" fmla="*/ 718 h 971"/>
                  <a:gd name="T20" fmla="*/ 1241 w 1298"/>
                  <a:gd name="T21" fmla="*/ 636 h 971"/>
                  <a:gd name="T22" fmla="*/ 1298 w 1298"/>
                  <a:gd name="T23" fmla="*/ 644 h 971"/>
                  <a:gd name="T24" fmla="*/ 1289 w 1298"/>
                  <a:gd name="T25" fmla="*/ 740 h 971"/>
                  <a:gd name="T26" fmla="*/ 1241 w 1298"/>
                  <a:gd name="T27" fmla="*/ 923 h 971"/>
                  <a:gd name="T28" fmla="*/ 1289 w 1298"/>
                  <a:gd name="T29" fmla="*/ 971 h 971"/>
                  <a:gd name="T30" fmla="*/ 1154 w 1298"/>
                  <a:gd name="T31" fmla="*/ 949 h 971"/>
                  <a:gd name="T32" fmla="*/ 1124 w 1298"/>
                  <a:gd name="T33" fmla="*/ 901 h 971"/>
                  <a:gd name="T34" fmla="*/ 906 w 1298"/>
                  <a:gd name="T35" fmla="*/ 883 h 971"/>
                  <a:gd name="T36" fmla="*/ 653 w 1298"/>
                  <a:gd name="T37" fmla="*/ 875 h 971"/>
                  <a:gd name="T38" fmla="*/ 501 w 1298"/>
                  <a:gd name="T39" fmla="*/ 805 h 971"/>
                  <a:gd name="T40" fmla="*/ 404 w 1298"/>
                  <a:gd name="T41" fmla="*/ 732 h 971"/>
                  <a:gd name="T42" fmla="*/ 296 w 1298"/>
                  <a:gd name="T43" fmla="*/ 596 h 971"/>
                  <a:gd name="T44" fmla="*/ 126 w 1298"/>
                  <a:gd name="T45" fmla="*/ 431 h 971"/>
                  <a:gd name="T46" fmla="*/ 21 w 1298"/>
                  <a:gd name="T47" fmla="*/ 287 h 971"/>
                  <a:gd name="T48" fmla="*/ 0 w 1298"/>
                  <a:gd name="T49" fmla="*/ 182 h 9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98" h="971">
                    <a:moveTo>
                      <a:pt x="0" y="182"/>
                    </a:moveTo>
                    <a:lnTo>
                      <a:pt x="21" y="17"/>
                    </a:lnTo>
                    <a:lnTo>
                      <a:pt x="126" y="0"/>
                    </a:lnTo>
                    <a:lnTo>
                      <a:pt x="192" y="69"/>
                    </a:lnTo>
                    <a:lnTo>
                      <a:pt x="214" y="230"/>
                    </a:lnTo>
                    <a:lnTo>
                      <a:pt x="318" y="479"/>
                    </a:lnTo>
                    <a:lnTo>
                      <a:pt x="501" y="670"/>
                    </a:lnTo>
                    <a:lnTo>
                      <a:pt x="653" y="778"/>
                    </a:lnTo>
                    <a:lnTo>
                      <a:pt x="1011" y="788"/>
                    </a:lnTo>
                    <a:lnTo>
                      <a:pt x="1172" y="718"/>
                    </a:lnTo>
                    <a:lnTo>
                      <a:pt x="1241" y="636"/>
                    </a:lnTo>
                    <a:lnTo>
                      <a:pt x="1298" y="644"/>
                    </a:lnTo>
                    <a:lnTo>
                      <a:pt x="1289" y="740"/>
                    </a:lnTo>
                    <a:lnTo>
                      <a:pt x="1241" y="923"/>
                    </a:lnTo>
                    <a:lnTo>
                      <a:pt x="1289" y="971"/>
                    </a:lnTo>
                    <a:lnTo>
                      <a:pt x="1154" y="949"/>
                    </a:lnTo>
                    <a:lnTo>
                      <a:pt x="1124" y="901"/>
                    </a:lnTo>
                    <a:lnTo>
                      <a:pt x="906" y="883"/>
                    </a:lnTo>
                    <a:lnTo>
                      <a:pt x="653" y="875"/>
                    </a:lnTo>
                    <a:lnTo>
                      <a:pt x="501" y="805"/>
                    </a:lnTo>
                    <a:lnTo>
                      <a:pt x="404" y="732"/>
                    </a:lnTo>
                    <a:lnTo>
                      <a:pt x="296" y="596"/>
                    </a:lnTo>
                    <a:lnTo>
                      <a:pt x="126" y="431"/>
                    </a:lnTo>
                    <a:lnTo>
                      <a:pt x="21" y="287"/>
                    </a:lnTo>
                    <a:lnTo>
                      <a:pt x="0" y="18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19" name="Line 11"/>
            <p:cNvSpPr>
              <a:spLocks noChangeShapeType="1"/>
            </p:cNvSpPr>
            <p:nvPr/>
          </p:nvSpPr>
          <p:spPr bwMode="auto">
            <a:xfrm flipH="1">
              <a:off x="3390900" y="4973638"/>
              <a:ext cx="876300" cy="0"/>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Oval 10"/>
            <p:cNvSpPr>
              <a:spLocks noChangeArrowheads="1"/>
            </p:cNvSpPr>
            <p:nvPr/>
          </p:nvSpPr>
          <p:spPr bwMode="auto">
            <a:xfrm flipH="1">
              <a:off x="3467100" y="5011738"/>
              <a:ext cx="190500" cy="165100"/>
            </a:xfrm>
            <a:prstGeom prst="ellipse">
              <a:avLst/>
            </a:prstGeom>
            <a:solidFill>
              <a:srgbClr val="FFFFFF"/>
            </a:solid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 name="Oval 9"/>
            <p:cNvSpPr>
              <a:spLocks noChangeArrowheads="1"/>
            </p:cNvSpPr>
            <p:nvPr/>
          </p:nvSpPr>
          <p:spPr bwMode="auto">
            <a:xfrm flipH="1">
              <a:off x="3949700" y="5011738"/>
              <a:ext cx="190500" cy="165100"/>
            </a:xfrm>
            <a:prstGeom prst="ellipse">
              <a:avLst/>
            </a:prstGeom>
            <a:solidFill>
              <a:srgbClr val="FFFFFF"/>
            </a:solid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Line 8"/>
          <p:cNvSpPr>
            <a:spLocks noChangeShapeType="1"/>
          </p:cNvSpPr>
          <p:nvPr/>
        </p:nvSpPr>
        <p:spPr bwMode="auto">
          <a:xfrm>
            <a:off x="2895601" y="5745546"/>
            <a:ext cx="5960183"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Rectangle 29"/>
          <p:cNvSpPr>
            <a:spLocks noChangeArrowheads="1"/>
          </p:cNvSpPr>
          <p:nvPr/>
        </p:nvSpPr>
        <p:spPr bwMode="auto">
          <a:xfrm>
            <a:off x="1524001"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tabLst>
                <a:tab pos="0" algn="l"/>
                <a:tab pos="1371600" algn="l"/>
              </a:tabLst>
            </a:pPr>
            <a:endParaRPr lang="en-US">
              <a:latin typeface="Arial" pitchFamily="34" charset="0"/>
              <a:cs typeface="Arial" pitchFamily="34" charset="0"/>
            </a:endParaRPr>
          </a:p>
        </p:txBody>
      </p:sp>
      <p:sp>
        <p:nvSpPr>
          <p:cNvPr id="31" name="Rectangle 33"/>
          <p:cNvSpPr>
            <a:spLocks noChangeArrowheads="1"/>
          </p:cNvSpPr>
          <p:nvPr/>
        </p:nvSpPr>
        <p:spPr bwMode="auto">
          <a:xfrm>
            <a:off x="1524001" y="5011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tabLst>
                <a:tab pos="0" algn="l"/>
                <a:tab pos="1371600" algn="l"/>
              </a:tabLst>
            </a:pPr>
            <a:endParaRPr lang="en-US">
              <a:latin typeface="Arial" pitchFamily="34" charset="0"/>
              <a:cs typeface="Arial" pitchFamily="34" charset="0"/>
            </a:endParaRPr>
          </a:p>
        </p:txBody>
      </p:sp>
      <p:sp>
        <p:nvSpPr>
          <p:cNvPr id="28" name="TextBox 27"/>
          <p:cNvSpPr txBox="1"/>
          <p:nvPr/>
        </p:nvSpPr>
        <p:spPr>
          <a:xfrm>
            <a:off x="1343472" y="1232757"/>
            <a:ext cx="9541059" cy="954107"/>
          </a:xfrm>
          <a:prstGeom prst="rect">
            <a:avLst/>
          </a:prstGeom>
          <a:noFill/>
        </p:spPr>
        <p:txBody>
          <a:bodyPr wrap="square" rtlCol="0">
            <a:spAutoFit/>
          </a:bodyPr>
          <a:lstStyle/>
          <a:p>
            <a:r>
              <a:rPr lang="en-US" sz="2800" dirty="0">
                <a:solidFill>
                  <a:srgbClr val="FF0000"/>
                </a:solidFill>
              </a:rPr>
              <a:t>Newton’s Third Law </a:t>
            </a:r>
            <a:r>
              <a:rPr lang="en-US" sz="2800" dirty="0"/>
              <a:t>implies that if Sally were to push on (throw) bowling balls, she could get herself to move…</a:t>
            </a:r>
          </a:p>
        </p:txBody>
      </p:sp>
      <p:sp>
        <p:nvSpPr>
          <p:cNvPr id="23" name="Oval 22"/>
          <p:cNvSpPr/>
          <p:nvPr/>
        </p:nvSpPr>
        <p:spPr>
          <a:xfrm>
            <a:off x="5349550" y="4068743"/>
            <a:ext cx="332140" cy="300003"/>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5307004" y="4264073"/>
            <a:ext cx="332140" cy="300003"/>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5131623" y="4173432"/>
            <a:ext cx="332140" cy="300003"/>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5185052" y="3964070"/>
            <a:ext cx="332140" cy="300003"/>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5455177" y="3910766"/>
            <a:ext cx="332140" cy="300003"/>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p:nvPr/>
        </p:nvSpPr>
        <p:spPr>
          <a:xfrm>
            <a:off x="6843980" y="4533154"/>
            <a:ext cx="332140" cy="300003"/>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Slide Number Placeholder 1"/>
          <p:cNvSpPr>
            <a:spLocks noGrp="1"/>
          </p:cNvSpPr>
          <p:nvPr>
            <p:ph type="sldNum" sz="quarter" idx="12"/>
          </p:nvPr>
        </p:nvSpPr>
        <p:spPr/>
        <p:txBody>
          <a:bodyPr/>
          <a:lstStyle/>
          <a:p>
            <a:fld id="{E24C6404-DD52-4D30-ADD7-3912C3BB633F}" type="slidenum">
              <a:rPr lang="en-US" smtClean="0"/>
              <a:t>18</a:t>
            </a:fld>
            <a:endParaRPr lang="en-US"/>
          </a:p>
        </p:txBody>
      </p:sp>
      <p:sp>
        <p:nvSpPr>
          <p:cNvPr id="24" name="Rectangle 23">
            <a:extLst>
              <a:ext uri="{FF2B5EF4-FFF2-40B4-BE49-F238E27FC236}">
                <a16:creationId xmlns:a16="http://schemas.microsoft.com/office/drawing/2014/main" id="{A470EC2C-ACBA-4739-AE79-86C1E6FBAF89}"/>
              </a:ext>
            </a:extLst>
          </p:cNvPr>
          <p:cNvSpPr/>
          <p:nvPr/>
        </p:nvSpPr>
        <p:spPr>
          <a:xfrm>
            <a:off x="2627327" y="224644"/>
            <a:ext cx="7290245" cy="646331"/>
          </a:xfrm>
          <a:prstGeom prst="rect">
            <a:avLst/>
          </a:prstGeom>
        </p:spPr>
        <p:txBody>
          <a:bodyPr wrap="square">
            <a:spAutoFit/>
          </a:bodyPr>
          <a:lstStyle/>
          <a:p>
            <a:pPr algn="ctr"/>
            <a:r>
              <a:rPr lang="en-US" sz="3600" dirty="0">
                <a:solidFill>
                  <a:srgbClr val="FF0000"/>
                </a:solidFill>
              </a:rPr>
              <a:t>Newton’s Third Law</a:t>
            </a:r>
          </a:p>
        </p:txBody>
      </p:sp>
    </p:spTree>
    <p:extLst>
      <p:ext uri="{BB962C8B-B14F-4D97-AF65-F5344CB8AC3E}">
        <p14:creationId xmlns:p14="http://schemas.microsoft.com/office/powerpoint/2010/main" val="190319218"/>
      </p:ext>
    </p:extLst>
  </p:cSld>
  <p:clrMapOvr>
    <a:masterClrMapping/>
  </p:clrMapOvr>
  <mc:AlternateContent xmlns:mc="http://schemas.openxmlformats.org/markup-compatibility/2006" xmlns:p14="http://schemas.microsoft.com/office/powerpoint/2010/main">
    <mc:Choice Requires="p14">
      <p:transition p14:dur="0" advClick="0" advTm="1000"/>
    </mc:Choice>
    <mc:Fallback xmlns="">
      <p:transition advClick="0" advTm="1000"/>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Group 32"/>
          <p:cNvGrpSpPr/>
          <p:nvPr/>
        </p:nvGrpSpPr>
        <p:grpSpPr>
          <a:xfrm>
            <a:off x="4799856" y="3894213"/>
            <a:ext cx="1543878" cy="1844561"/>
            <a:chOff x="3390900" y="3879850"/>
            <a:chExt cx="1138238" cy="1296988"/>
          </a:xfrm>
        </p:grpSpPr>
        <p:grpSp>
          <p:nvGrpSpPr>
            <p:cNvPr id="12" name="Group 12"/>
            <p:cNvGrpSpPr>
              <a:grpSpLocks/>
            </p:cNvGrpSpPr>
            <p:nvPr/>
          </p:nvGrpSpPr>
          <p:grpSpPr bwMode="auto">
            <a:xfrm>
              <a:off x="3517900" y="3879850"/>
              <a:ext cx="1011238" cy="1076325"/>
              <a:chOff x="3099" y="4625"/>
              <a:chExt cx="1592" cy="1694"/>
            </a:xfrm>
          </p:grpSpPr>
          <p:sp>
            <p:nvSpPr>
              <p:cNvPr id="13" name="Freeform 18"/>
              <p:cNvSpPr>
                <a:spLocks/>
              </p:cNvSpPr>
              <p:nvPr/>
            </p:nvSpPr>
            <p:spPr bwMode="auto">
              <a:xfrm>
                <a:off x="4067" y="4625"/>
                <a:ext cx="287" cy="309"/>
              </a:xfrm>
              <a:custGeom>
                <a:avLst/>
                <a:gdLst>
                  <a:gd name="T0" fmla="*/ 456 w 574"/>
                  <a:gd name="T1" fmla="*/ 427 h 619"/>
                  <a:gd name="T2" fmla="*/ 509 w 574"/>
                  <a:gd name="T3" fmla="*/ 331 h 619"/>
                  <a:gd name="T4" fmla="*/ 534 w 574"/>
                  <a:gd name="T5" fmla="*/ 240 h 619"/>
                  <a:gd name="T6" fmla="*/ 525 w 574"/>
                  <a:gd name="T7" fmla="*/ 136 h 619"/>
                  <a:gd name="T8" fmla="*/ 460 w 574"/>
                  <a:gd name="T9" fmla="*/ 40 h 619"/>
                  <a:gd name="T10" fmla="*/ 383 w 574"/>
                  <a:gd name="T11" fmla="*/ 0 h 619"/>
                  <a:gd name="T12" fmla="*/ 265 w 574"/>
                  <a:gd name="T13" fmla="*/ 17 h 619"/>
                  <a:gd name="T14" fmla="*/ 125 w 574"/>
                  <a:gd name="T15" fmla="*/ 96 h 619"/>
                  <a:gd name="T16" fmla="*/ 48 w 574"/>
                  <a:gd name="T17" fmla="*/ 192 h 619"/>
                  <a:gd name="T18" fmla="*/ 0 w 574"/>
                  <a:gd name="T19" fmla="*/ 374 h 619"/>
                  <a:gd name="T20" fmla="*/ 8 w 574"/>
                  <a:gd name="T21" fmla="*/ 493 h 619"/>
                  <a:gd name="T22" fmla="*/ 56 w 574"/>
                  <a:gd name="T23" fmla="*/ 588 h 619"/>
                  <a:gd name="T24" fmla="*/ 125 w 574"/>
                  <a:gd name="T25" fmla="*/ 610 h 619"/>
                  <a:gd name="T26" fmla="*/ 217 w 574"/>
                  <a:gd name="T27" fmla="*/ 610 h 619"/>
                  <a:gd name="T28" fmla="*/ 318 w 574"/>
                  <a:gd name="T29" fmla="*/ 562 h 619"/>
                  <a:gd name="T30" fmla="*/ 360 w 574"/>
                  <a:gd name="T31" fmla="*/ 540 h 619"/>
                  <a:gd name="T32" fmla="*/ 391 w 574"/>
                  <a:gd name="T33" fmla="*/ 502 h 619"/>
                  <a:gd name="T34" fmla="*/ 534 w 574"/>
                  <a:gd name="T35" fmla="*/ 619 h 619"/>
                  <a:gd name="T36" fmla="*/ 574 w 574"/>
                  <a:gd name="T37" fmla="*/ 610 h 619"/>
                  <a:gd name="T38" fmla="*/ 557 w 574"/>
                  <a:gd name="T39" fmla="*/ 571 h 619"/>
                  <a:gd name="T40" fmla="*/ 456 w 574"/>
                  <a:gd name="T41" fmla="*/ 427 h 6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74" h="619">
                    <a:moveTo>
                      <a:pt x="456" y="427"/>
                    </a:moveTo>
                    <a:lnTo>
                      <a:pt x="509" y="331"/>
                    </a:lnTo>
                    <a:lnTo>
                      <a:pt x="534" y="240"/>
                    </a:lnTo>
                    <a:lnTo>
                      <a:pt x="525" y="136"/>
                    </a:lnTo>
                    <a:lnTo>
                      <a:pt x="460" y="40"/>
                    </a:lnTo>
                    <a:lnTo>
                      <a:pt x="383" y="0"/>
                    </a:lnTo>
                    <a:lnTo>
                      <a:pt x="265" y="17"/>
                    </a:lnTo>
                    <a:lnTo>
                      <a:pt x="125" y="96"/>
                    </a:lnTo>
                    <a:lnTo>
                      <a:pt x="48" y="192"/>
                    </a:lnTo>
                    <a:lnTo>
                      <a:pt x="0" y="374"/>
                    </a:lnTo>
                    <a:lnTo>
                      <a:pt x="8" y="493"/>
                    </a:lnTo>
                    <a:lnTo>
                      <a:pt x="56" y="588"/>
                    </a:lnTo>
                    <a:lnTo>
                      <a:pt x="125" y="610"/>
                    </a:lnTo>
                    <a:lnTo>
                      <a:pt x="217" y="610"/>
                    </a:lnTo>
                    <a:lnTo>
                      <a:pt x="318" y="562"/>
                    </a:lnTo>
                    <a:lnTo>
                      <a:pt x="360" y="540"/>
                    </a:lnTo>
                    <a:lnTo>
                      <a:pt x="391" y="502"/>
                    </a:lnTo>
                    <a:lnTo>
                      <a:pt x="534" y="619"/>
                    </a:lnTo>
                    <a:lnTo>
                      <a:pt x="574" y="610"/>
                    </a:lnTo>
                    <a:lnTo>
                      <a:pt x="557" y="571"/>
                    </a:lnTo>
                    <a:lnTo>
                      <a:pt x="456" y="42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Freeform 17"/>
              <p:cNvSpPr>
                <a:spLocks/>
              </p:cNvSpPr>
              <p:nvPr/>
            </p:nvSpPr>
            <p:spPr bwMode="auto">
              <a:xfrm>
                <a:off x="3667" y="4909"/>
                <a:ext cx="437" cy="655"/>
              </a:xfrm>
              <a:custGeom>
                <a:avLst/>
                <a:gdLst>
                  <a:gd name="T0" fmla="*/ 452 w 875"/>
                  <a:gd name="T1" fmla="*/ 387 h 1310"/>
                  <a:gd name="T2" fmla="*/ 470 w 875"/>
                  <a:gd name="T3" fmla="*/ 239 h 1310"/>
                  <a:gd name="T4" fmla="*/ 492 w 875"/>
                  <a:gd name="T5" fmla="*/ 57 h 1310"/>
                  <a:gd name="T6" fmla="*/ 575 w 875"/>
                  <a:gd name="T7" fmla="*/ 0 h 1310"/>
                  <a:gd name="T8" fmla="*/ 661 w 875"/>
                  <a:gd name="T9" fmla="*/ 0 h 1310"/>
                  <a:gd name="T10" fmla="*/ 762 w 875"/>
                  <a:gd name="T11" fmla="*/ 78 h 1310"/>
                  <a:gd name="T12" fmla="*/ 835 w 875"/>
                  <a:gd name="T13" fmla="*/ 261 h 1310"/>
                  <a:gd name="T14" fmla="*/ 875 w 875"/>
                  <a:gd name="T15" fmla="*/ 509 h 1310"/>
                  <a:gd name="T16" fmla="*/ 835 w 875"/>
                  <a:gd name="T17" fmla="*/ 787 h 1310"/>
                  <a:gd name="T18" fmla="*/ 762 w 875"/>
                  <a:gd name="T19" fmla="*/ 954 h 1310"/>
                  <a:gd name="T20" fmla="*/ 622 w 875"/>
                  <a:gd name="T21" fmla="*/ 1145 h 1310"/>
                  <a:gd name="T22" fmla="*/ 470 w 875"/>
                  <a:gd name="T23" fmla="*/ 1262 h 1310"/>
                  <a:gd name="T24" fmla="*/ 287 w 875"/>
                  <a:gd name="T25" fmla="*/ 1310 h 1310"/>
                  <a:gd name="T26" fmla="*/ 135 w 875"/>
                  <a:gd name="T27" fmla="*/ 1270 h 1310"/>
                  <a:gd name="T28" fmla="*/ 39 w 875"/>
                  <a:gd name="T29" fmla="*/ 1197 h 1310"/>
                  <a:gd name="T30" fmla="*/ 0 w 875"/>
                  <a:gd name="T31" fmla="*/ 1080 h 1310"/>
                  <a:gd name="T32" fmla="*/ 21 w 875"/>
                  <a:gd name="T33" fmla="*/ 975 h 1310"/>
                  <a:gd name="T34" fmla="*/ 69 w 875"/>
                  <a:gd name="T35" fmla="*/ 879 h 1310"/>
                  <a:gd name="T36" fmla="*/ 144 w 875"/>
                  <a:gd name="T37" fmla="*/ 835 h 1310"/>
                  <a:gd name="T38" fmla="*/ 253 w 875"/>
                  <a:gd name="T39" fmla="*/ 810 h 1310"/>
                  <a:gd name="T40" fmla="*/ 347 w 875"/>
                  <a:gd name="T41" fmla="*/ 741 h 1310"/>
                  <a:gd name="T42" fmla="*/ 422 w 875"/>
                  <a:gd name="T43" fmla="*/ 596 h 1310"/>
                  <a:gd name="T44" fmla="*/ 452 w 875"/>
                  <a:gd name="T45" fmla="*/ 387 h 13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75" h="1310">
                    <a:moveTo>
                      <a:pt x="452" y="387"/>
                    </a:moveTo>
                    <a:lnTo>
                      <a:pt x="470" y="239"/>
                    </a:lnTo>
                    <a:lnTo>
                      <a:pt x="492" y="57"/>
                    </a:lnTo>
                    <a:lnTo>
                      <a:pt x="575" y="0"/>
                    </a:lnTo>
                    <a:lnTo>
                      <a:pt x="661" y="0"/>
                    </a:lnTo>
                    <a:lnTo>
                      <a:pt x="762" y="78"/>
                    </a:lnTo>
                    <a:lnTo>
                      <a:pt x="835" y="261"/>
                    </a:lnTo>
                    <a:lnTo>
                      <a:pt x="875" y="509"/>
                    </a:lnTo>
                    <a:lnTo>
                      <a:pt x="835" y="787"/>
                    </a:lnTo>
                    <a:lnTo>
                      <a:pt x="762" y="954"/>
                    </a:lnTo>
                    <a:lnTo>
                      <a:pt x="622" y="1145"/>
                    </a:lnTo>
                    <a:lnTo>
                      <a:pt x="470" y="1262"/>
                    </a:lnTo>
                    <a:lnTo>
                      <a:pt x="287" y="1310"/>
                    </a:lnTo>
                    <a:lnTo>
                      <a:pt x="135" y="1270"/>
                    </a:lnTo>
                    <a:lnTo>
                      <a:pt x="39" y="1197"/>
                    </a:lnTo>
                    <a:lnTo>
                      <a:pt x="0" y="1080"/>
                    </a:lnTo>
                    <a:lnTo>
                      <a:pt x="21" y="975"/>
                    </a:lnTo>
                    <a:lnTo>
                      <a:pt x="69" y="879"/>
                    </a:lnTo>
                    <a:lnTo>
                      <a:pt x="144" y="835"/>
                    </a:lnTo>
                    <a:lnTo>
                      <a:pt x="253" y="810"/>
                    </a:lnTo>
                    <a:lnTo>
                      <a:pt x="347" y="741"/>
                    </a:lnTo>
                    <a:lnTo>
                      <a:pt x="422" y="596"/>
                    </a:lnTo>
                    <a:lnTo>
                      <a:pt x="452" y="38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 name="Freeform 16"/>
              <p:cNvSpPr>
                <a:spLocks/>
              </p:cNvSpPr>
              <p:nvPr/>
            </p:nvSpPr>
            <p:spPr bwMode="auto">
              <a:xfrm>
                <a:off x="3566" y="5418"/>
                <a:ext cx="562" cy="901"/>
              </a:xfrm>
              <a:custGeom>
                <a:avLst/>
                <a:gdLst>
                  <a:gd name="T0" fmla="*/ 365 w 1124"/>
                  <a:gd name="T1" fmla="*/ 58 h 1802"/>
                  <a:gd name="T2" fmla="*/ 413 w 1124"/>
                  <a:gd name="T3" fmla="*/ 0 h 1802"/>
                  <a:gd name="T4" fmla="*/ 509 w 1124"/>
                  <a:gd name="T5" fmla="*/ 0 h 1802"/>
                  <a:gd name="T6" fmla="*/ 557 w 1124"/>
                  <a:gd name="T7" fmla="*/ 79 h 1802"/>
                  <a:gd name="T8" fmla="*/ 645 w 1124"/>
                  <a:gd name="T9" fmla="*/ 270 h 1802"/>
                  <a:gd name="T10" fmla="*/ 767 w 1124"/>
                  <a:gd name="T11" fmla="*/ 479 h 1802"/>
                  <a:gd name="T12" fmla="*/ 957 w 1124"/>
                  <a:gd name="T13" fmla="*/ 644 h 1802"/>
                  <a:gd name="T14" fmla="*/ 1106 w 1124"/>
                  <a:gd name="T15" fmla="*/ 767 h 1802"/>
                  <a:gd name="T16" fmla="*/ 1124 w 1124"/>
                  <a:gd name="T17" fmla="*/ 824 h 1802"/>
                  <a:gd name="T18" fmla="*/ 1124 w 1124"/>
                  <a:gd name="T19" fmla="*/ 885 h 1802"/>
                  <a:gd name="T20" fmla="*/ 915 w 1124"/>
                  <a:gd name="T21" fmla="*/ 1063 h 1802"/>
                  <a:gd name="T22" fmla="*/ 679 w 1124"/>
                  <a:gd name="T23" fmla="*/ 1245 h 1802"/>
                  <a:gd name="T24" fmla="*/ 501 w 1124"/>
                  <a:gd name="T25" fmla="*/ 1324 h 1802"/>
                  <a:gd name="T26" fmla="*/ 309 w 1124"/>
                  <a:gd name="T27" fmla="*/ 1341 h 1802"/>
                  <a:gd name="T28" fmla="*/ 213 w 1124"/>
                  <a:gd name="T29" fmla="*/ 1349 h 1802"/>
                  <a:gd name="T30" fmla="*/ 166 w 1124"/>
                  <a:gd name="T31" fmla="*/ 1446 h 1802"/>
                  <a:gd name="T32" fmla="*/ 126 w 1124"/>
                  <a:gd name="T33" fmla="*/ 1554 h 1802"/>
                  <a:gd name="T34" fmla="*/ 152 w 1124"/>
                  <a:gd name="T35" fmla="*/ 1676 h 1802"/>
                  <a:gd name="T36" fmla="*/ 213 w 1124"/>
                  <a:gd name="T37" fmla="*/ 1698 h 1802"/>
                  <a:gd name="T38" fmla="*/ 213 w 1124"/>
                  <a:gd name="T39" fmla="*/ 1745 h 1802"/>
                  <a:gd name="T40" fmla="*/ 70 w 1124"/>
                  <a:gd name="T41" fmla="*/ 1802 h 1802"/>
                  <a:gd name="T42" fmla="*/ 22 w 1124"/>
                  <a:gd name="T43" fmla="*/ 1732 h 1802"/>
                  <a:gd name="T44" fmla="*/ 0 w 1124"/>
                  <a:gd name="T45" fmla="*/ 1611 h 1802"/>
                  <a:gd name="T46" fmla="*/ 47 w 1124"/>
                  <a:gd name="T47" fmla="*/ 1467 h 1802"/>
                  <a:gd name="T48" fmla="*/ 118 w 1124"/>
                  <a:gd name="T49" fmla="*/ 1341 h 1802"/>
                  <a:gd name="T50" fmla="*/ 213 w 1124"/>
                  <a:gd name="T51" fmla="*/ 1228 h 1802"/>
                  <a:gd name="T52" fmla="*/ 309 w 1124"/>
                  <a:gd name="T53" fmla="*/ 1197 h 1802"/>
                  <a:gd name="T54" fmla="*/ 405 w 1124"/>
                  <a:gd name="T55" fmla="*/ 1245 h 1802"/>
                  <a:gd name="T56" fmla="*/ 574 w 1124"/>
                  <a:gd name="T57" fmla="*/ 1171 h 1802"/>
                  <a:gd name="T58" fmla="*/ 719 w 1124"/>
                  <a:gd name="T59" fmla="*/ 1054 h 1802"/>
                  <a:gd name="T60" fmla="*/ 884 w 1124"/>
                  <a:gd name="T61" fmla="*/ 910 h 1802"/>
                  <a:gd name="T62" fmla="*/ 940 w 1124"/>
                  <a:gd name="T63" fmla="*/ 845 h 1802"/>
                  <a:gd name="T64" fmla="*/ 932 w 1124"/>
                  <a:gd name="T65" fmla="*/ 788 h 1802"/>
                  <a:gd name="T66" fmla="*/ 740 w 1124"/>
                  <a:gd name="T67" fmla="*/ 680 h 1802"/>
                  <a:gd name="T68" fmla="*/ 574 w 1124"/>
                  <a:gd name="T69" fmla="*/ 535 h 1802"/>
                  <a:gd name="T70" fmla="*/ 384 w 1124"/>
                  <a:gd name="T71" fmla="*/ 345 h 1802"/>
                  <a:gd name="T72" fmla="*/ 317 w 1124"/>
                  <a:gd name="T73" fmla="*/ 175 h 1802"/>
                  <a:gd name="T74" fmla="*/ 365 w 1124"/>
                  <a:gd name="T75" fmla="*/ 58 h 18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124" h="1802">
                    <a:moveTo>
                      <a:pt x="365" y="58"/>
                    </a:moveTo>
                    <a:lnTo>
                      <a:pt x="413" y="0"/>
                    </a:lnTo>
                    <a:lnTo>
                      <a:pt x="509" y="0"/>
                    </a:lnTo>
                    <a:lnTo>
                      <a:pt x="557" y="79"/>
                    </a:lnTo>
                    <a:lnTo>
                      <a:pt x="645" y="270"/>
                    </a:lnTo>
                    <a:lnTo>
                      <a:pt x="767" y="479"/>
                    </a:lnTo>
                    <a:lnTo>
                      <a:pt x="957" y="644"/>
                    </a:lnTo>
                    <a:lnTo>
                      <a:pt x="1106" y="767"/>
                    </a:lnTo>
                    <a:lnTo>
                      <a:pt x="1124" y="824"/>
                    </a:lnTo>
                    <a:lnTo>
                      <a:pt x="1124" y="885"/>
                    </a:lnTo>
                    <a:lnTo>
                      <a:pt x="915" y="1063"/>
                    </a:lnTo>
                    <a:lnTo>
                      <a:pt x="679" y="1245"/>
                    </a:lnTo>
                    <a:lnTo>
                      <a:pt x="501" y="1324"/>
                    </a:lnTo>
                    <a:lnTo>
                      <a:pt x="309" y="1341"/>
                    </a:lnTo>
                    <a:lnTo>
                      <a:pt x="213" y="1349"/>
                    </a:lnTo>
                    <a:lnTo>
                      <a:pt x="166" y="1446"/>
                    </a:lnTo>
                    <a:lnTo>
                      <a:pt x="126" y="1554"/>
                    </a:lnTo>
                    <a:lnTo>
                      <a:pt x="152" y="1676"/>
                    </a:lnTo>
                    <a:lnTo>
                      <a:pt x="213" y="1698"/>
                    </a:lnTo>
                    <a:lnTo>
                      <a:pt x="213" y="1745"/>
                    </a:lnTo>
                    <a:lnTo>
                      <a:pt x="70" y="1802"/>
                    </a:lnTo>
                    <a:lnTo>
                      <a:pt x="22" y="1732"/>
                    </a:lnTo>
                    <a:lnTo>
                      <a:pt x="0" y="1611"/>
                    </a:lnTo>
                    <a:lnTo>
                      <a:pt x="47" y="1467"/>
                    </a:lnTo>
                    <a:lnTo>
                      <a:pt x="118" y="1341"/>
                    </a:lnTo>
                    <a:lnTo>
                      <a:pt x="213" y="1228"/>
                    </a:lnTo>
                    <a:lnTo>
                      <a:pt x="309" y="1197"/>
                    </a:lnTo>
                    <a:lnTo>
                      <a:pt x="405" y="1245"/>
                    </a:lnTo>
                    <a:lnTo>
                      <a:pt x="574" y="1171"/>
                    </a:lnTo>
                    <a:lnTo>
                      <a:pt x="719" y="1054"/>
                    </a:lnTo>
                    <a:lnTo>
                      <a:pt x="884" y="910"/>
                    </a:lnTo>
                    <a:lnTo>
                      <a:pt x="940" y="845"/>
                    </a:lnTo>
                    <a:lnTo>
                      <a:pt x="932" y="788"/>
                    </a:lnTo>
                    <a:lnTo>
                      <a:pt x="740" y="680"/>
                    </a:lnTo>
                    <a:lnTo>
                      <a:pt x="574" y="535"/>
                    </a:lnTo>
                    <a:lnTo>
                      <a:pt x="384" y="345"/>
                    </a:lnTo>
                    <a:lnTo>
                      <a:pt x="317" y="175"/>
                    </a:lnTo>
                    <a:lnTo>
                      <a:pt x="365" y="5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 name="Freeform 15"/>
              <p:cNvSpPr>
                <a:spLocks/>
              </p:cNvSpPr>
              <p:nvPr/>
            </p:nvSpPr>
            <p:spPr bwMode="auto">
              <a:xfrm>
                <a:off x="3099" y="5420"/>
                <a:ext cx="740" cy="830"/>
              </a:xfrm>
              <a:custGeom>
                <a:avLst/>
                <a:gdLst>
                  <a:gd name="T0" fmla="*/ 1010 w 1480"/>
                  <a:gd name="T1" fmla="*/ 413 h 1659"/>
                  <a:gd name="T2" fmla="*/ 1180 w 1480"/>
                  <a:gd name="T3" fmla="*/ 126 h 1659"/>
                  <a:gd name="T4" fmla="*/ 1320 w 1480"/>
                  <a:gd name="T5" fmla="*/ 0 h 1659"/>
                  <a:gd name="T6" fmla="*/ 1441 w 1480"/>
                  <a:gd name="T7" fmla="*/ 21 h 1659"/>
                  <a:gd name="T8" fmla="*/ 1480 w 1480"/>
                  <a:gd name="T9" fmla="*/ 151 h 1659"/>
                  <a:gd name="T10" fmla="*/ 1297 w 1480"/>
                  <a:gd name="T11" fmla="*/ 440 h 1659"/>
                  <a:gd name="T12" fmla="*/ 1084 w 1480"/>
                  <a:gd name="T13" fmla="*/ 726 h 1659"/>
                  <a:gd name="T14" fmla="*/ 858 w 1480"/>
                  <a:gd name="T15" fmla="*/ 979 h 1659"/>
                  <a:gd name="T16" fmla="*/ 644 w 1480"/>
                  <a:gd name="T17" fmla="*/ 1132 h 1659"/>
                  <a:gd name="T18" fmla="*/ 501 w 1480"/>
                  <a:gd name="T19" fmla="*/ 1245 h 1659"/>
                  <a:gd name="T20" fmla="*/ 366 w 1480"/>
                  <a:gd name="T21" fmla="*/ 1245 h 1659"/>
                  <a:gd name="T22" fmla="*/ 309 w 1480"/>
                  <a:gd name="T23" fmla="*/ 1227 h 1659"/>
                  <a:gd name="T24" fmla="*/ 309 w 1480"/>
                  <a:gd name="T25" fmla="*/ 1362 h 1659"/>
                  <a:gd name="T26" fmla="*/ 192 w 1480"/>
                  <a:gd name="T27" fmla="*/ 1515 h 1659"/>
                  <a:gd name="T28" fmla="*/ 96 w 1480"/>
                  <a:gd name="T29" fmla="*/ 1563 h 1659"/>
                  <a:gd name="T30" fmla="*/ 104 w 1480"/>
                  <a:gd name="T31" fmla="*/ 1649 h 1659"/>
                  <a:gd name="T32" fmla="*/ 9 w 1480"/>
                  <a:gd name="T33" fmla="*/ 1659 h 1659"/>
                  <a:gd name="T34" fmla="*/ 0 w 1480"/>
                  <a:gd name="T35" fmla="*/ 1532 h 1659"/>
                  <a:gd name="T36" fmla="*/ 79 w 1480"/>
                  <a:gd name="T37" fmla="*/ 1436 h 1659"/>
                  <a:gd name="T38" fmla="*/ 192 w 1480"/>
                  <a:gd name="T39" fmla="*/ 1350 h 1659"/>
                  <a:gd name="T40" fmla="*/ 240 w 1480"/>
                  <a:gd name="T41" fmla="*/ 1254 h 1659"/>
                  <a:gd name="T42" fmla="*/ 248 w 1480"/>
                  <a:gd name="T43" fmla="*/ 1132 h 1659"/>
                  <a:gd name="T44" fmla="*/ 240 w 1480"/>
                  <a:gd name="T45" fmla="*/ 1101 h 1659"/>
                  <a:gd name="T46" fmla="*/ 296 w 1480"/>
                  <a:gd name="T47" fmla="*/ 1061 h 1659"/>
                  <a:gd name="T48" fmla="*/ 344 w 1480"/>
                  <a:gd name="T49" fmla="*/ 1061 h 1659"/>
                  <a:gd name="T50" fmla="*/ 383 w 1480"/>
                  <a:gd name="T51" fmla="*/ 1132 h 1659"/>
                  <a:gd name="T52" fmla="*/ 453 w 1480"/>
                  <a:gd name="T53" fmla="*/ 1157 h 1659"/>
                  <a:gd name="T54" fmla="*/ 527 w 1480"/>
                  <a:gd name="T55" fmla="*/ 1132 h 1659"/>
                  <a:gd name="T56" fmla="*/ 623 w 1480"/>
                  <a:gd name="T57" fmla="*/ 1036 h 1659"/>
                  <a:gd name="T58" fmla="*/ 771 w 1480"/>
                  <a:gd name="T59" fmla="*/ 883 h 1659"/>
                  <a:gd name="T60" fmla="*/ 893 w 1480"/>
                  <a:gd name="T61" fmla="*/ 701 h 1659"/>
                  <a:gd name="T62" fmla="*/ 962 w 1480"/>
                  <a:gd name="T63" fmla="*/ 548 h 1659"/>
                  <a:gd name="T64" fmla="*/ 1010 w 1480"/>
                  <a:gd name="T65" fmla="*/ 413 h 16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480" h="1659">
                    <a:moveTo>
                      <a:pt x="1010" y="413"/>
                    </a:moveTo>
                    <a:lnTo>
                      <a:pt x="1180" y="126"/>
                    </a:lnTo>
                    <a:lnTo>
                      <a:pt x="1320" y="0"/>
                    </a:lnTo>
                    <a:lnTo>
                      <a:pt x="1441" y="21"/>
                    </a:lnTo>
                    <a:lnTo>
                      <a:pt x="1480" y="151"/>
                    </a:lnTo>
                    <a:lnTo>
                      <a:pt x="1297" y="440"/>
                    </a:lnTo>
                    <a:lnTo>
                      <a:pt x="1084" y="726"/>
                    </a:lnTo>
                    <a:lnTo>
                      <a:pt x="858" y="979"/>
                    </a:lnTo>
                    <a:lnTo>
                      <a:pt x="644" y="1132"/>
                    </a:lnTo>
                    <a:lnTo>
                      <a:pt x="501" y="1245"/>
                    </a:lnTo>
                    <a:lnTo>
                      <a:pt x="366" y="1245"/>
                    </a:lnTo>
                    <a:lnTo>
                      <a:pt x="309" y="1227"/>
                    </a:lnTo>
                    <a:lnTo>
                      <a:pt x="309" y="1362"/>
                    </a:lnTo>
                    <a:lnTo>
                      <a:pt x="192" y="1515"/>
                    </a:lnTo>
                    <a:lnTo>
                      <a:pt x="96" y="1563"/>
                    </a:lnTo>
                    <a:lnTo>
                      <a:pt x="104" y="1649"/>
                    </a:lnTo>
                    <a:lnTo>
                      <a:pt x="9" y="1659"/>
                    </a:lnTo>
                    <a:lnTo>
                      <a:pt x="0" y="1532"/>
                    </a:lnTo>
                    <a:lnTo>
                      <a:pt x="79" y="1436"/>
                    </a:lnTo>
                    <a:lnTo>
                      <a:pt x="192" y="1350"/>
                    </a:lnTo>
                    <a:lnTo>
                      <a:pt x="240" y="1254"/>
                    </a:lnTo>
                    <a:lnTo>
                      <a:pt x="248" y="1132"/>
                    </a:lnTo>
                    <a:lnTo>
                      <a:pt x="240" y="1101"/>
                    </a:lnTo>
                    <a:lnTo>
                      <a:pt x="296" y="1061"/>
                    </a:lnTo>
                    <a:lnTo>
                      <a:pt x="344" y="1061"/>
                    </a:lnTo>
                    <a:lnTo>
                      <a:pt x="383" y="1132"/>
                    </a:lnTo>
                    <a:lnTo>
                      <a:pt x="453" y="1157"/>
                    </a:lnTo>
                    <a:lnTo>
                      <a:pt x="527" y="1132"/>
                    </a:lnTo>
                    <a:lnTo>
                      <a:pt x="623" y="1036"/>
                    </a:lnTo>
                    <a:lnTo>
                      <a:pt x="771" y="883"/>
                    </a:lnTo>
                    <a:lnTo>
                      <a:pt x="893" y="701"/>
                    </a:lnTo>
                    <a:lnTo>
                      <a:pt x="962" y="548"/>
                    </a:lnTo>
                    <a:lnTo>
                      <a:pt x="1010" y="41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 name="Freeform 14"/>
              <p:cNvSpPr>
                <a:spLocks/>
              </p:cNvSpPr>
              <p:nvPr/>
            </p:nvSpPr>
            <p:spPr bwMode="auto">
              <a:xfrm>
                <a:off x="3964" y="4957"/>
                <a:ext cx="727" cy="461"/>
              </a:xfrm>
              <a:custGeom>
                <a:avLst/>
                <a:gdLst>
                  <a:gd name="T0" fmla="*/ 19 w 1455"/>
                  <a:gd name="T1" fmla="*/ 161 h 923"/>
                  <a:gd name="T2" fmla="*/ 0 w 1455"/>
                  <a:gd name="T3" fmla="*/ 40 h 923"/>
                  <a:gd name="T4" fmla="*/ 71 w 1455"/>
                  <a:gd name="T5" fmla="*/ 0 h 923"/>
                  <a:gd name="T6" fmla="*/ 193 w 1455"/>
                  <a:gd name="T7" fmla="*/ 23 h 923"/>
                  <a:gd name="T8" fmla="*/ 358 w 1455"/>
                  <a:gd name="T9" fmla="*/ 184 h 923"/>
                  <a:gd name="T10" fmla="*/ 519 w 1455"/>
                  <a:gd name="T11" fmla="*/ 375 h 923"/>
                  <a:gd name="T12" fmla="*/ 693 w 1455"/>
                  <a:gd name="T13" fmla="*/ 540 h 923"/>
                  <a:gd name="T14" fmla="*/ 906 w 1455"/>
                  <a:gd name="T15" fmla="*/ 623 h 923"/>
                  <a:gd name="T16" fmla="*/ 1116 w 1455"/>
                  <a:gd name="T17" fmla="*/ 645 h 923"/>
                  <a:gd name="T18" fmla="*/ 1207 w 1455"/>
                  <a:gd name="T19" fmla="*/ 623 h 923"/>
                  <a:gd name="T20" fmla="*/ 1337 w 1455"/>
                  <a:gd name="T21" fmla="*/ 550 h 923"/>
                  <a:gd name="T22" fmla="*/ 1455 w 1455"/>
                  <a:gd name="T23" fmla="*/ 567 h 923"/>
                  <a:gd name="T24" fmla="*/ 1408 w 1455"/>
                  <a:gd name="T25" fmla="*/ 623 h 923"/>
                  <a:gd name="T26" fmla="*/ 1312 w 1455"/>
                  <a:gd name="T27" fmla="*/ 663 h 923"/>
                  <a:gd name="T28" fmla="*/ 1243 w 1455"/>
                  <a:gd name="T29" fmla="*/ 711 h 923"/>
                  <a:gd name="T30" fmla="*/ 1207 w 1455"/>
                  <a:gd name="T31" fmla="*/ 780 h 923"/>
                  <a:gd name="T32" fmla="*/ 1207 w 1455"/>
                  <a:gd name="T33" fmla="*/ 885 h 923"/>
                  <a:gd name="T34" fmla="*/ 1147 w 1455"/>
                  <a:gd name="T35" fmla="*/ 923 h 923"/>
                  <a:gd name="T36" fmla="*/ 1116 w 1455"/>
                  <a:gd name="T37" fmla="*/ 837 h 923"/>
                  <a:gd name="T38" fmla="*/ 1051 w 1455"/>
                  <a:gd name="T39" fmla="*/ 758 h 923"/>
                  <a:gd name="T40" fmla="*/ 946 w 1455"/>
                  <a:gd name="T41" fmla="*/ 732 h 923"/>
                  <a:gd name="T42" fmla="*/ 781 w 1455"/>
                  <a:gd name="T43" fmla="*/ 671 h 923"/>
                  <a:gd name="T44" fmla="*/ 588 w 1455"/>
                  <a:gd name="T45" fmla="*/ 588 h 923"/>
                  <a:gd name="T46" fmla="*/ 423 w 1455"/>
                  <a:gd name="T47" fmla="*/ 471 h 923"/>
                  <a:gd name="T48" fmla="*/ 253 w 1455"/>
                  <a:gd name="T49" fmla="*/ 336 h 923"/>
                  <a:gd name="T50" fmla="*/ 88 w 1455"/>
                  <a:gd name="T51" fmla="*/ 253 h 923"/>
                  <a:gd name="T52" fmla="*/ 19 w 1455"/>
                  <a:gd name="T53" fmla="*/ 161 h 9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55" h="923">
                    <a:moveTo>
                      <a:pt x="19" y="161"/>
                    </a:moveTo>
                    <a:lnTo>
                      <a:pt x="0" y="40"/>
                    </a:lnTo>
                    <a:lnTo>
                      <a:pt x="71" y="0"/>
                    </a:lnTo>
                    <a:lnTo>
                      <a:pt x="193" y="23"/>
                    </a:lnTo>
                    <a:lnTo>
                      <a:pt x="358" y="184"/>
                    </a:lnTo>
                    <a:lnTo>
                      <a:pt x="519" y="375"/>
                    </a:lnTo>
                    <a:lnTo>
                      <a:pt x="693" y="540"/>
                    </a:lnTo>
                    <a:lnTo>
                      <a:pt x="906" y="623"/>
                    </a:lnTo>
                    <a:lnTo>
                      <a:pt x="1116" y="645"/>
                    </a:lnTo>
                    <a:lnTo>
                      <a:pt x="1207" y="623"/>
                    </a:lnTo>
                    <a:lnTo>
                      <a:pt x="1337" y="550"/>
                    </a:lnTo>
                    <a:lnTo>
                      <a:pt x="1455" y="567"/>
                    </a:lnTo>
                    <a:lnTo>
                      <a:pt x="1408" y="623"/>
                    </a:lnTo>
                    <a:lnTo>
                      <a:pt x="1312" y="663"/>
                    </a:lnTo>
                    <a:lnTo>
                      <a:pt x="1243" y="711"/>
                    </a:lnTo>
                    <a:lnTo>
                      <a:pt x="1207" y="780"/>
                    </a:lnTo>
                    <a:lnTo>
                      <a:pt x="1207" y="885"/>
                    </a:lnTo>
                    <a:lnTo>
                      <a:pt x="1147" y="923"/>
                    </a:lnTo>
                    <a:lnTo>
                      <a:pt x="1116" y="837"/>
                    </a:lnTo>
                    <a:lnTo>
                      <a:pt x="1051" y="758"/>
                    </a:lnTo>
                    <a:lnTo>
                      <a:pt x="946" y="732"/>
                    </a:lnTo>
                    <a:lnTo>
                      <a:pt x="781" y="671"/>
                    </a:lnTo>
                    <a:lnTo>
                      <a:pt x="588" y="588"/>
                    </a:lnTo>
                    <a:lnTo>
                      <a:pt x="423" y="471"/>
                    </a:lnTo>
                    <a:lnTo>
                      <a:pt x="253" y="336"/>
                    </a:lnTo>
                    <a:lnTo>
                      <a:pt x="88" y="253"/>
                    </a:lnTo>
                    <a:lnTo>
                      <a:pt x="19" y="16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 name="Freeform 13"/>
              <p:cNvSpPr>
                <a:spLocks/>
              </p:cNvSpPr>
              <p:nvPr/>
            </p:nvSpPr>
            <p:spPr bwMode="auto">
              <a:xfrm>
                <a:off x="3960" y="4995"/>
                <a:ext cx="649" cy="486"/>
              </a:xfrm>
              <a:custGeom>
                <a:avLst/>
                <a:gdLst>
                  <a:gd name="T0" fmla="*/ 0 w 1298"/>
                  <a:gd name="T1" fmla="*/ 182 h 971"/>
                  <a:gd name="T2" fmla="*/ 21 w 1298"/>
                  <a:gd name="T3" fmla="*/ 17 h 971"/>
                  <a:gd name="T4" fmla="*/ 126 w 1298"/>
                  <a:gd name="T5" fmla="*/ 0 h 971"/>
                  <a:gd name="T6" fmla="*/ 192 w 1298"/>
                  <a:gd name="T7" fmla="*/ 69 h 971"/>
                  <a:gd name="T8" fmla="*/ 214 w 1298"/>
                  <a:gd name="T9" fmla="*/ 230 h 971"/>
                  <a:gd name="T10" fmla="*/ 318 w 1298"/>
                  <a:gd name="T11" fmla="*/ 479 h 971"/>
                  <a:gd name="T12" fmla="*/ 501 w 1298"/>
                  <a:gd name="T13" fmla="*/ 670 h 971"/>
                  <a:gd name="T14" fmla="*/ 653 w 1298"/>
                  <a:gd name="T15" fmla="*/ 778 h 971"/>
                  <a:gd name="T16" fmla="*/ 1011 w 1298"/>
                  <a:gd name="T17" fmla="*/ 788 h 971"/>
                  <a:gd name="T18" fmla="*/ 1172 w 1298"/>
                  <a:gd name="T19" fmla="*/ 718 h 971"/>
                  <a:gd name="T20" fmla="*/ 1241 w 1298"/>
                  <a:gd name="T21" fmla="*/ 636 h 971"/>
                  <a:gd name="T22" fmla="*/ 1298 w 1298"/>
                  <a:gd name="T23" fmla="*/ 644 h 971"/>
                  <a:gd name="T24" fmla="*/ 1289 w 1298"/>
                  <a:gd name="T25" fmla="*/ 740 h 971"/>
                  <a:gd name="T26" fmla="*/ 1241 w 1298"/>
                  <a:gd name="T27" fmla="*/ 923 h 971"/>
                  <a:gd name="T28" fmla="*/ 1289 w 1298"/>
                  <a:gd name="T29" fmla="*/ 971 h 971"/>
                  <a:gd name="T30" fmla="*/ 1154 w 1298"/>
                  <a:gd name="T31" fmla="*/ 949 h 971"/>
                  <a:gd name="T32" fmla="*/ 1124 w 1298"/>
                  <a:gd name="T33" fmla="*/ 901 h 971"/>
                  <a:gd name="T34" fmla="*/ 906 w 1298"/>
                  <a:gd name="T35" fmla="*/ 883 h 971"/>
                  <a:gd name="T36" fmla="*/ 653 w 1298"/>
                  <a:gd name="T37" fmla="*/ 875 h 971"/>
                  <a:gd name="T38" fmla="*/ 501 w 1298"/>
                  <a:gd name="T39" fmla="*/ 805 h 971"/>
                  <a:gd name="T40" fmla="*/ 404 w 1298"/>
                  <a:gd name="T41" fmla="*/ 732 h 971"/>
                  <a:gd name="T42" fmla="*/ 296 w 1298"/>
                  <a:gd name="T43" fmla="*/ 596 h 971"/>
                  <a:gd name="T44" fmla="*/ 126 w 1298"/>
                  <a:gd name="T45" fmla="*/ 431 h 971"/>
                  <a:gd name="T46" fmla="*/ 21 w 1298"/>
                  <a:gd name="T47" fmla="*/ 287 h 971"/>
                  <a:gd name="T48" fmla="*/ 0 w 1298"/>
                  <a:gd name="T49" fmla="*/ 182 h 9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98" h="971">
                    <a:moveTo>
                      <a:pt x="0" y="182"/>
                    </a:moveTo>
                    <a:lnTo>
                      <a:pt x="21" y="17"/>
                    </a:lnTo>
                    <a:lnTo>
                      <a:pt x="126" y="0"/>
                    </a:lnTo>
                    <a:lnTo>
                      <a:pt x="192" y="69"/>
                    </a:lnTo>
                    <a:lnTo>
                      <a:pt x="214" y="230"/>
                    </a:lnTo>
                    <a:lnTo>
                      <a:pt x="318" y="479"/>
                    </a:lnTo>
                    <a:lnTo>
                      <a:pt x="501" y="670"/>
                    </a:lnTo>
                    <a:lnTo>
                      <a:pt x="653" y="778"/>
                    </a:lnTo>
                    <a:lnTo>
                      <a:pt x="1011" y="788"/>
                    </a:lnTo>
                    <a:lnTo>
                      <a:pt x="1172" y="718"/>
                    </a:lnTo>
                    <a:lnTo>
                      <a:pt x="1241" y="636"/>
                    </a:lnTo>
                    <a:lnTo>
                      <a:pt x="1298" y="644"/>
                    </a:lnTo>
                    <a:lnTo>
                      <a:pt x="1289" y="740"/>
                    </a:lnTo>
                    <a:lnTo>
                      <a:pt x="1241" y="923"/>
                    </a:lnTo>
                    <a:lnTo>
                      <a:pt x="1289" y="971"/>
                    </a:lnTo>
                    <a:lnTo>
                      <a:pt x="1154" y="949"/>
                    </a:lnTo>
                    <a:lnTo>
                      <a:pt x="1124" y="901"/>
                    </a:lnTo>
                    <a:lnTo>
                      <a:pt x="906" y="883"/>
                    </a:lnTo>
                    <a:lnTo>
                      <a:pt x="653" y="875"/>
                    </a:lnTo>
                    <a:lnTo>
                      <a:pt x="501" y="805"/>
                    </a:lnTo>
                    <a:lnTo>
                      <a:pt x="404" y="732"/>
                    </a:lnTo>
                    <a:lnTo>
                      <a:pt x="296" y="596"/>
                    </a:lnTo>
                    <a:lnTo>
                      <a:pt x="126" y="431"/>
                    </a:lnTo>
                    <a:lnTo>
                      <a:pt x="21" y="287"/>
                    </a:lnTo>
                    <a:lnTo>
                      <a:pt x="0" y="18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19" name="Line 11"/>
            <p:cNvSpPr>
              <a:spLocks noChangeShapeType="1"/>
            </p:cNvSpPr>
            <p:nvPr/>
          </p:nvSpPr>
          <p:spPr bwMode="auto">
            <a:xfrm flipH="1">
              <a:off x="3390900" y="4973638"/>
              <a:ext cx="876300" cy="0"/>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Oval 10"/>
            <p:cNvSpPr>
              <a:spLocks noChangeArrowheads="1"/>
            </p:cNvSpPr>
            <p:nvPr/>
          </p:nvSpPr>
          <p:spPr bwMode="auto">
            <a:xfrm flipH="1">
              <a:off x="3467100" y="5011738"/>
              <a:ext cx="190500" cy="165100"/>
            </a:xfrm>
            <a:prstGeom prst="ellipse">
              <a:avLst/>
            </a:prstGeom>
            <a:solidFill>
              <a:srgbClr val="FFFFFF"/>
            </a:solid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 name="Oval 9"/>
            <p:cNvSpPr>
              <a:spLocks noChangeArrowheads="1"/>
            </p:cNvSpPr>
            <p:nvPr/>
          </p:nvSpPr>
          <p:spPr bwMode="auto">
            <a:xfrm flipH="1">
              <a:off x="3949700" y="5011738"/>
              <a:ext cx="190500" cy="165100"/>
            </a:xfrm>
            <a:prstGeom prst="ellipse">
              <a:avLst/>
            </a:prstGeom>
            <a:solidFill>
              <a:srgbClr val="FFFFFF"/>
            </a:solid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Line 8"/>
          <p:cNvSpPr>
            <a:spLocks noChangeShapeType="1"/>
          </p:cNvSpPr>
          <p:nvPr/>
        </p:nvSpPr>
        <p:spPr bwMode="auto">
          <a:xfrm>
            <a:off x="2895601" y="5745546"/>
            <a:ext cx="5960183"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Rectangle 29"/>
          <p:cNvSpPr>
            <a:spLocks noChangeArrowheads="1"/>
          </p:cNvSpPr>
          <p:nvPr/>
        </p:nvSpPr>
        <p:spPr bwMode="auto">
          <a:xfrm>
            <a:off x="1524001"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tabLst>
                <a:tab pos="0" algn="l"/>
                <a:tab pos="1371600" algn="l"/>
              </a:tabLst>
            </a:pPr>
            <a:endParaRPr lang="en-US">
              <a:latin typeface="Arial" pitchFamily="34" charset="0"/>
              <a:cs typeface="Arial" pitchFamily="34" charset="0"/>
            </a:endParaRPr>
          </a:p>
        </p:txBody>
      </p:sp>
      <p:sp>
        <p:nvSpPr>
          <p:cNvPr id="31" name="Rectangle 33"/>
          <p:cNvSpPr>
            <a:spLocks noChangeArrowheads="1"/>
          </p:cNvSpPr>
          <p:nvPr/>
        </p:nvSpPr>
        <p:spPr bwMode="auto">
          <a:xfrm>
            <a:off x="1524001" y="5011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tabLst>
                <a:tab pos="0" algn="l"/>
                <a:tab pos="1371600" algn="l"/>
              </a:tabLst>
            </a:pPr>
            <a:endParaRPr lang="en-US">
              <a:latin typeface="Arial" pitchFamily="34" charset="0"/>
              <a:cs typeface="Arial" pitchFamily="34" charset="0"/>
            </a:endParaRPr>
          </a:p>
        </p:txBody>
      </p:sp>
      <p:sp>
        <p:nvSpPr>
          <p:cNvPr id="23" name="Oval 22"/>
          <p:cNvSpPr/>
          <p:nvPr/>
        </p:nvSpPr>
        <p:spPr>
          <a:xfrm>
            <a:off x="5313546" y="4068743"/>
            <a:ext cx="332140" cy="300003"/>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5271000" y="4264073"/>
            <a:ext cx="332140" cy="300003"/>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5095619" y="4173432"/>
            <a:ext cx="332140" cy="300003"/>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5149048" y="3969061"/>
            <a:ext cx="332140" cy="300003"/>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6276020" y="4401109"/>
            <a:ext cx="332140" cy="300003"/>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p:nvPr/>
        </p:nvSpPr>
        <p:spPr>
          <a:xfrm>
            <a:off x="7104112" y="4785182"/>
            <a:ext cx="332140" cy="300003"/>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Slide Number Placeholder 1"/>
          <p:cNvSpPr>
            <a:spLocks noGrp="1"/>
          </p:cNvSpPr>
          <p:nvPr>
            <p:ph type="sldNum" sz="quarter" idx="12"/>
          </p:nvPr>
        </p:nvSpPr>
        <p:spPr/>
        <p:txBody>
          <a:bodyPr/>
          <a:lstStyle/>
          <a:p>
            <a:fld id="{E24C6404-DD52-4D30-ADD7-3912C3BB633F}" type="slidenum">
              <a:rPr lang="en-US" smtClean="0"/>
              <a:t>19</a:t>
            </a:fld>
            <a:endParaRPr lang="en-US"/>
          </a:p>
        </p:txBody>
      </p:sp>
      <p:sp>
        <p:nvSpPr>
          <p:cNvPr id="24" name="Rectangle 23">
            <a:extLst>
              <a:ext uri="{FF2B5EF4-FFF2-40B4-BE49-F238E27FC236}">
                <a16:creationId xmlns:a16="http://schemas.microsoft.com/office/drawing/2014/main" id="{64A3CB34-B48B-4094-86B6-D0EBCC54EBDA}"/>
              </a:ext>
            </a:extLst>
          </p:cNvPr>
          <p:cNvSpPr/>
          <p:nvPr/>
        </p:nvSpPr>
        <p:spPr>
          <a:xfrm>
            <a:off x="2627327" y="224644"/>
            <a:ext cx="7290245" cy="646331"/>
          </a:xfrm>
          <a:prstGeom prst="rect">
            <a:avLst/>
          </a:prstGeom>
        </p:spPr>
        <p:txBody>
          <a:bodyPr wrap="square">
            <a:spAutoFit/>
          </a:bodyPr>
          <a:lstStyle/>
          <a:p>
            <a:pPr algn="ctr"/>
            <a:r>
              <a:rPr lang="en-US" sz="3600" dirty="0">
                <a:solidFill>
                  <a:srgbClr val="FF0000"/>
                </a:solidFill>
              </a:rPr>
              <a:t>Newton’s Third Law</a:t>
            </a:r>
          </a:p>
        </p:txBody>
      </p:sp>
      <p:sp>
        <p:nvSpPr>
          <p:cNvPr id="25" name="TextBox 24">
            <a:extLst>
              <a:ext uri="{FF2B5EF4-FFF2-40B4-BE49-F238E27FC236}">
                <a16:creationId xmlns:a16="http://schemas.microsoft.com/office/drawing/2014/main" id="{6F1D2DCF-FD86-492D-BB4C-48B0E29FA2F0}"/>
              </a:ext>
            </a:extLst>
          </p:cNvPr>
          <p:cNvSpPr txBox="1"/>
          <p:nvPr/>
        </p:nvSpPr>
        <p:spPr>
          <a:xfrm>
            <a:off x="1343472" y="1232757"/>
            <a:ext cx="9541059" cy="954107"/>
          </a:xfrm>
          <a:prstGeom prst="rect">
            <a:avLst/>
          </a:prstGeom>
          <a:noFill/>
        </p:spPr>
        <p:txBody>
          <a:bodyPr wrap="square" rtlCol="0">
            <a:spAutoFit/>
          </a:bodyPr>
          <a:lstStyle/>
          <a:p>
            <a:r>
              <a:rPr lang="en-US" sz="2800" dirty="0">
                <a:solidFill>
                  <a:srgbClr val="FF0000"/>
                </a:solidFill>
              </a:rPr>
              <a:t>Newton’s Third Law </a:t>
            </a:r>
            <a:r>
              <a:rPr lang="en-US" sz="2800" dirty="0"/>
              <a:t>implies that if Sally were to push on (throw) bowling balls, she could get herself to move…</a:t>
            </a:r>
          </a:p>
        </p:txBody>
      </p:sp>
    </p:spTree>
    <p:extLst>
      <p:ext uri="{BB962C8B-B14F-4D97-AF65-F5344CB8AC3E}">
        <p14:creationId xmlns:p14="http://schemas.microsoft.com/office/powerpoint/2010/main" val="84500379"/>
      </p:ext>
    </p:extLst>
  </p:cSld>
  <p:clrMapOvr>
    <a:masterClrMapping/>
  </p:clrMapOvr>
  <mc:AlternateContent xmlns:mc="http://schemas.openxmlformats.org/markup-compatibility/2006" xmlns:p14="http://schemas.microsoft.com/office/powerpoint/2010/main">
    <mc:Choice Requires="p14">
      <p:transition p14:dur="0" advClick="0" advTm="1000"/>
    </mc:Choice>
    <mc:Fallback xmlns="">
      <p:transition advClick="0" advTm="100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24C6404-DD52-4D30-ADD7-3912C3BB633F}" type="slidenum">
              <a:rPr lang="en-US" smtClean="0"/>
              <a:t>2</a:t>
            </a:fld>
            <a:endParaRPr lang="en-US"/>
          </a:p>
        </p:txBody>
      </p:sp>
      <p:sp>
        <p:nvSpPr>
          <p:cNvPr id="3" name="Title 1"/>
          <p:cNvSpPr txBox="1">
            <a:spLocks/>
          </p:cNvSpPr>
          <p:nvPr/>
        </p:nvSpPr>
        <p:spPr>
          <a:xfrm>
            <a:off x="4043772" y="248491"/>
            <a:ext cx="5076564" cy="802338"/>
          </a:xfrm>
          <a:prstGeom prst="rect">
            <a:avLst/>
          </a:prstGeom>
        </p:spPr>
        <p:txBody>
          <a:bodyPr>
            <a:normAutofit/>
          </a:bodyPr>
          <a:lst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a:lstStyle>
          <a:p>
            <a:pPr algn="l"/>
            <a:r>
              <a:rPr lang="en-US" sz="4000" dirty="0"/>
              <a:t>Historical Reference</a:t>
            </a:r>
          </a:p>
        </p:txBody>
      </p:sp>
      <p:sp>
        <p:nvSpPr>
          <p:cNvPr id="4" name="Content Placeholder 2"/>
          <p:cNvSpPr txBox="1">
            <a:spLocks/>
          </p:cNvSpPr>
          <p:nvPr/>
        </p:nvSpPr>
        <p:spPr>
          <a:xfrm>
            <a:off x="1019436" y="1111000"/>
            <a:ext cx="7869643" cy="5285790"/>
          </a:xfrm>
          <a:prstGeom prst="rect">
            <a:avLst/>
          </a:prstGeom>
        </p:spPr>
        <p:txBody>
          <a:bodyPr>
            <a:normAutofit fontScale="85000" lnSpcReduction="20000"/>
          </a:bodyPr>
          <a:lst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a:lstStyle>
          <a:p>
            <a:pPr marL="0" indent="0">
              <a:buNone/>
            </a:pPr>
            <a:r>
              <a:rPr lang="en-US" dirty="0">
                <a:solidFill>
                  <a:srgbClr val="FF0000"/>
                </a:solidFill>
              </a:rPr>
              <a:t>Aristotle</a:t>
            </a:r>
          </a:p>
          <a:p>
            <a:pPr lvl="1">
              <a:buClrTx/>
              <a:buFont typeface="Arial" panose="020B0604020202020204" pitchFamily="34" charset="0"/>
              <a:buChar char="•"/>
            </a:pPr>
            <a:r>
              <a:rPr lang="en-US" dirty="0"/>
              <a:t>384 – 322 BC</a:t>
            </a:r>
          </a:p>
          <a:p>
            <a:pPr lvl="1">
              <a:buClrTx/>
              <a:buFont typeface="Arial" panose="020B0604020202020204" pitchFamily="34" charset="0"/>
              <a:buChar char="•"/>
            </a:pPr>
            <a:r>
              <a:rPr lang="en-US" dirty="0"/>
              <a:t>Developed the Greek concept of “natural position” for objects</a:t>
            </a:r>
          </a:p>
          <a:p>
            <a:pPr lvl="1">
              <a:buClrTx/>
              <a:buFont typeface="Arial" panose="020B0604020202020204" pitchFamily="34" charset="0"/>
              <a:buChar char="•"/>
            </a:pPr>
            <a:r>
              <a:rPr lang="en-US" dirty="0"/>
              <a:t>Felt that the real world too complex, so experimentation was useless</a:t>
            </a:r>
          </a:p>
          <a:p>
            <a:pPr>
              <a:buFont typeface="Arial" pitchFamily="34" charset="0"/>
              <a:buChar char="•"/>
            </a:pPr>
            <a:endParaRPr lang="en-US" dirty="0"/>
          </a:p>
          <a:p>
            <a:pPr marL="0" indent="0">
              <a:buNone/>
            </a:pPr>
            <a:r>
              <a:rPr lang="en-US" dirty="0">
                <a:solidFill>
                  <a:srgbClr val="FF0000"/>
                </a:solidFill>
              </a:rPr>
              <a:t>Galileo Galilei</a:t>
            </a:r>
          </a:p>
          <a:p>
            <a:pPr lvl="1">
              <a:buClrTx/>
              <a:buFont typeface="Arial" panose="020B0604020202020204" pitchFamily="34" charset="0"/>
              <a:buChar char="•"/>
            </a:pPr>
            <a:r>
              <a:rPr lang="en-US" dirty="0"/>
              <a:t>1564 – 1642</a:t>
            </a:r>
          </a:p>
          <a:p>
            <a:pPr lvl="1">
              <a:buClrTx/>
              <a:buFont typeface="Arial" panose="020B0604020202020204" pitchFamily="34" charset="0"/>
              <a:buChar char="•"/>
            </a:pPr>
            <a:r>
              <a:rPr lang="en-US" dirty="0"/>
              <a:t>Popularize the “experimental” approach</a:t>
            </a:r>
          </a:p>
          <a:p>
            <a:pPr lvl="1">
              <a:buClrTx/>
              <a:buFont typeface="Arial" panose="020B0604020202020204" pitchFamily="34" charset="0"/>
              <a:buChar char="•"/>
            </a:pPr>
            <a:r>
              <a:rPr lang="en-US" dirty="0"/>
              <a:t>Famous for his Falling Body experiments (among other things)</a:t>
            </a:r>
          </a:p>
          <a:p>
            <a:pPr>
              <a:buFont typeface="Arial" pitchFamily="34" charset="0"/>
              <a:buChar char="•"/>
            </a:pPr>
            <a:endParaRPr lang="en-US" dirty="0"/>
          </a:p>
          <a:p>
            <a:pPr marL="0" indent="0">
              <a:buNone/>
            </a:pPr>
            <a:r>
              <a:rPr lang="en-US" dirty="0">
                <a:solidFill>
                  <a:srgbClr val="FF0000"/>
                </a:solidFill>
              </a:rPr>
              <a:t>Newton</a:t>
            </a:r>
          </a:p>
          <a:p>
            <a:pPr lvl="1">
              <a:buClrTx/>
              <a:buFont typeface="Arial" panose="020B0604020202020204" pitchFamily="34" charset="0"/>
              <a:buChar char="•"/>
            </a:pPr>
            <a:r>
              <a:rPr lang="en-US" dirty="0"/>
              <a:t>1642 – 1727</a:t>
            </a:r>
          </a:p>
          <a:p>
            <a:pPr lvl="1">
              <a:buClrTx/>
              <a:buFont typeface="Arial" panose="020B0604020202020204" pitchFamily="34" charset="0"/>
              <a:buChar char="•"/>
            </a:pPr>
            <a:r>
              <a:rPr lang="en-US" dirty="0"/>
              <a:t>Laws of Motion</a:t>
            </a:r>
          </a:p>
          <a:p>
            <a:pPr lvl="1">
              <a:buClrTx/>
              <a:buFont typeface="Arial" panose="020B0604020202020204" pitchFamily="34" charset="0"/>
              <a:buChar char="•"/>
            </a:pPr>
            <a:r>
              <a:rPr lang="en-US" dirty="0"/>
              <a:t>Law of Universal Gravitation</a:t>
            </a:r>
          </a:p>
          <a:p>
            <a:pPr lvl="1">
              <a:buClrTx/>
              <a:buFont typeface="Arial" panose="020B0604020202020204" pitchFamily="34" charset="0"/>
              <a:buChar char="•"/>
            </a:pPr>
            <a:r>
              <a:rPr lang="en-US" dirty="0"/>
              <a:t>Consolidated the concepts of Calculus</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25694" y="4725145"/>
            <a:ext cx="1242814" cy="1509131"/>
          </a:xfrm>
          <a:prstGeom prst="rect">
            <a:avLst/>
          </a:prstGeom>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25694" y="2925051"/>
            <a:ext cx="1242814" cy="16604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425694" y="1095853"/>
            <a:ext cx="1242814" cy="17249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51537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Group 32"/>
          <p:cNvGrpSpPr/>
          <p:nvPr/>
        </p:nvGrpSpPr>
        <p:grpSpPr>
          <a:xfrm>
            <a:off x="4624130" y="3894213"/>
            <a:ext cx="1543878" cy="1844561"/>
            <a:chOff x="3390900" y="3879850"/>
            <a:chExt cx="1138238" cy="1296988"/>
          </a:xfrm>
        </p:grpSpPr>
        <p:grpSp>
          <p:nvGrpSpPr>
            <p:cNvPr id="12" name="Group 12"/>
            <p:cNvGrpSpPr>
              <a:grpSpLocks/>
            </p:cNvGrpSpPr>
            <p:nvPr/>
          </p:nvGrpSpPr>
          <p:grpSpPr bwMode="auto">
            <a:xfrm>
              <a:off x="3517900" y="3879850"/>
              <a:ext cx="1011238" cy="1076325"/>
              <a:chOff x="3099" y="4625"/>
              <a:chExt cx="1592" cy="1694"/>
            </a:xfrm>
          </p:grpSpPr>
          <p:sp>
            <p:nvSpPr>
              <p:cNvPr id="13" name="Freeform 18"/>
              <p:cNvSpPr>
                <a:spLocks/>
              </p:cNvSpPr>
              <p:nvPr/>
            </p:nvSpPr>
            <p:spPr bwMode="auto">
              <a:xfrm>
                <a:off x="4067" y="4625"/>
                <a:ext cx="287" cy="309"/>
              </a:xfrm>
              <a:custGeom>
                <a:avLst/>
                <a:gdLst>
                  <a:gd name="T0" fmla="*/ 456 w 574"/>
                  <a:gd name="T1" fmla="*/ 427 h 619"/>
                  <a:gd name="T2" fmla="*/ 509 w 574"/>
                  <a:gd name="T3" fmla="*/ 331 h 619"/>
                  <a:gd name="T4" fmla="*/ 534 w 574"/>
                  <a:gd name="T5" fmla="*/ 240 h 619"/>
                  <a:gd name="T6" fmla="*/ 525 w 574"/>
                  <a:gd name="T7" fmla="*/ 136 h 619"/>
                  <a:gd name="T8" fmla="*/ 460 w 574"/>
                  <a:gd name="T9" fmla="*/ 40 h 619"/>
                  <a:gd name="T10" fmla="*/ 383 w 574"/>
                  <a:gd name="T11" fmla="*/ 0 h 619"/>
                  <a:gd name="T12" fmla="*/ 265 w 574"/>
                  <a:gd name="T13" fmla="*/ 17 h 619"/>
                  <a:gd name="T14" fmla="*/ 125 w 574"/>
                  <a:gd name="T15" fmla="*/ 96 h 619"/>
                  <a:gd name="T16" fmla="*/ 48 w 574"/>
                  <a:gd name="T17" fmla="*/ 192 h 619"/>
                  <a:gd name="T18" fmla="*/ 0 w 574"/>
                  <a:gd name="T19" fmla="*/ 374 h 619"/>
                  <a:gd name="T20" fmla="*/ 8 w 574"/>
                  <a:gd name="T21" fmla="*/ 493 h 619"/>
                  <a:gd name="T22" fmla="*/ 56 w 574"/>
                  <a:gd name="T23" fmla="*/ 588 h 619"/>
                  <a:gd name="T24" fmla="*/ 125 w 574"/>
                  <a:gd name="T25" fmla="*/ 610 h 619"/>
                  <a:gd name="T26" fmla="*/ 217 w 574"/>
                  <a:gd name="T27" fmla="*/ 610 h 619"/>
                  <a:gd name="T28" fmla="*/ 318 w 574"/>
                  <a:gd name="T29" fmla="*/ 562 h 619"/>
                  <a:gd name="T30" fmla="*/ 360 w 574"/>
                  <a:gd name="T31" fmla="*/ 540 h 619"/>
                  <a:gd name="T32" fmla="*/ 391 w 574"/>
                  <a:gd name="T33" fmla="*/ 502 h 619"/>
                  <a:gd name="T34" fmla="*/ 534 w 574"/>
                  <a:gd name="T35" fmla="*/ 619 h 619"/>
                  <a:gd name="T36" fmla="*/ 574 w 574"/>
                  <a:gd name="T37" fmla="*/ 610 h 619"/>
                  <a:gd name="T38" fmla="*/ 557 w 574"/>
                  <a:gd name="T39" fmla="*/ 571 h 619"/>
                  <a:gd name="T40" fmla="*/ 456 w 574"/>
                  <a:gd name="T41" fmla="*/ 427 h 6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74" h="619">
                    <a:moveTo>
                      <a:pt x="456" y="427"/>
                    </a:moveTo>
                    <a:lnTo>
                      <a:pt x="509" y="331"/>
                    </a:lnTo>
                    <a:lnTo>
                      <a:pt x="534" y="240"/>
                    </a:lnTo>
                    <a:lnTo>
                      <a:pt x="525" y="136"/>
                    </a:lnTo>
                    <a:lnTo>
                      <a:pt x="460" y="40"/>
                    </a:lnTo>
                    <a:lnTo>
                      <a:pt x="383" y="0"/>
                    </a:lnTo>
                    <a:lnTo>
                      <a:pt x="265" y="17"/>
                    </a:lnTo>
                    <a:lnTo>
                      <a:pt x="125" y="96"/>
                    </a:lnTo>
                    <a:lnTo>
                      <a:pt x="48" y="192"/>
                    </a:lnTo>
                    <a:lnTo>
                      <a:pt x="0" y="374"/>
                    </a:lnTo>
                    <a:lnTo>
                      <a:pt x="8" y="493"/>
                    </a:lnTo>
                    <a:lnTo>
                      <a:pt x="56" y="588"/>
                    </a:lnTo>
                    <a:lnTo>
                      <a:pt x="125" y="610"/>
                    </a:lnTo>
                    <a:lnTo>
                      <a:pt x="217" y="610"/>
                    </a:lnTo>
                    <a:lnTo>
                      <a:pt x="318" y="562"/>
                    </a:lnTo>
                    <a:lnTo>
                      <a:pt x="360" y="540"/>
                    </a:lnTo>
                    <a:lnTo>
                      <a:pt x="391" y="502"/>
                    </a:lnTo>
                    <a:lnTo>
                      <a:pt x="534" y="619"/>
                    </a:lnTo>
                    <a:lnTo>
                      <a:pt x="574" y="610"/>
                    </a:lnTo>
                    <a:lnTo>
                      <a:pt x="557" y="571"/>
                    </a:lnTo>
                    <a:lnTo>
                      <a:pt x="456" y="42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Freeform 17"/>
              <p:cNvSpPr>
                <a:spLocks/>
              </p:cNvSpPr>
              <p:nvPr/>
            </p:nvSpPr>
            <p:spPr bwMode="auto">
              <a:xfrm>
                <a:off x="3667" y="4909"/>
                <a:ext cx="437" cy="655"/>
              </a:xfrm>
              <a:custGeom>
                <a:avLst/>
                <a:gdLst>
                  <a:gd name="T0" fmla="*/ 452 w 875"/>
                  <a:gd name="T1" fmla="*/ 387 h 1310"/>
                  <a:gd name="T2" fmla="*/ 470 w 875"/>
                  <a:gd name="T3" fmla="*/ 239 h 1310"/>
                  <a:gd name="T4" fmla="*/ 492 w 875"/>
                  <a:gd name="T5" fmla="*/ 57 h 1310"/>
                  <a:gd name="T6" fmla="*/ 575 w 875"/>
                  <a:gd name="T7" fmla="*/ 0 h 1310"/>
                  <a:gd name="T8" fmla="*/ 661 w 875"/>
                  <a:gd name="T9" fmla="*/ 0 h 1310"/>
                  <a:gd name="T10" fmla="*/ 762 w 875"/>
                  <a:gd name="T11" fmla="*/ 78 h 1310"/>
                  <a:gd name="T12" fmla="*/ 835 w 875"/>
                  <a:gd name="T13" fmla="*/ 261 h 1310"/>
                  <a:gd name="T14" fmla="*/ 875 w 875"/>
                  <a:gd name="T15" fmla="*/ 509 h 1310"/>
                  <a:gd name="T16" fmla="*/ 835 w 875"/>
                  <a:gd name="T17" fmla="*/ 787 h 1310"/>
                  <a:gd name="T18" fmla="*/ 762 w 875"/>
                  <a:gd name="T19" fmla="*/ 954 h 1310"/>
                  <a:gd name="T20" fmla="*/ 622 w 875"/>
                  <a:gd name="T21" fmla="*/ 1145 h 1310"/>
                  <a:gd name="T22" fmla="*/ 470 w 875"/>
                  <a:gd name="T23" fmla="*/ 1262 h 1310"/>
                  <a:gd name="T24" fmla="*/ 287 w 875"/>
                  <a:gd name="T25" fmla="*/ 1310 h 1310"/>
                  <a:gd name="T26" fmla="*/ 135 w 875"/>
                  <a:gd name="T27" fmla="*/ 1270 h 1310"/>
                  <a:gd name="T28" fmla="*/ 39 w 875"/>
                  <a:gd name="T29" fmla="*/ 1197 h 1310"/>
                  <a:gd name="T30" fmla="*/ 0 w 875"/>
                  <a:gd name="T31" fmla="*/ 1080 h 1310"/>
                  <a:gd name="T32" fmla="*/ 21 w 875"/>
                  <a:gd name="T33" fmla="*/ 975 h 1310"/>
                  <a:gd name="T34" fmla="*/ 69 w 875"/>
                  <a:gd name="T35" fmla="*/ 879 h 1310"/>
                  <a:gd name="T36" fmla="*/ 144 w 875"/>
                  <a:gd name="T37" fmla="*/ 835 h 1310"/>
                  <a:gd name="T38" fmla="*/ 253 w 875"/>
                  <a:gd name="T39" fmla="*/ 810 h 1310"/>
                  <a:gd name="T40" fmla="*/ 347 w 875"/>
                  <a:gd name="T41" fmla="*/ 741 h 1310"/>
                  <a:gd name="T42" fmla="*/ 422 w 875"/>
                  <a:gd name="T43" fmla="*/ 596 h 1310"/>
                  <a:gd name="T44" fmla="*/ 452 w 875"/>
                  <a:gd name="T45" fmla="*/ 387 h 13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75" h="1310">
                    <a:moveTo>
                      <a:pt x="452" y="387"/>
                    </a:moveTo>
                    <a:lnTo>
                      <a:pt x="470" y="239"/>
                    </a:lnTo>
                    <a:lnTo>
                      <a:pt x="492" y="57"/>
                    </a:lnTo>
                    <a:lnTo>
                      <a:pt x="575" y="0"/>
                    </a:lnTo>
                    <a:lnTo>
                      <a:pt x="661" y="0"/>
                    </a:lnTo>
                    <a:lnTo>
                      <a:pt x="762" y="78"/>
                    </a:lnTo>
                    <a:lnTo>
                      <a:pt x="835" y="261"/>
                    </a:lnTo>
                    <a:lnTo>
                      <a:pt x="875" y="509"/>
                    </a:lnTo>
                    <a:lnTo>
                      <a:pt x="835" y="787"/>
                    </a:lnTo>
                    <a:lnTo>
                      <a:pt x="762" y="954"/>
                    </a:lnTo>
                    <a:lnTo>
                      <a:pt x="622" y="1145"/>
                    </a:lnTo>
                    <a:lnTo>
                      <a:pt x="470" y="1262"/>
                    </a:lnTo>
                    <a:lnTo>
                      <a:pt x="287" y="1310"/>
                    </a:lnTo>
                    <a:lnTo>
                      <a:pt x="135" y="1270"/>
                    </a:lnTo>
                    <a:lnTo>
                      <a:pt x="39" y="1197"/>
                    </a:lnTo>
                    <a:lnTo>
                      <a:pt x="0" y="1080"/>
                    </a:lnTo>
                    <a:lnTo>
                      <a:pt x="21" y="975"/>
                    </a:lnTo>
                    <a:lnTo>
                      <a:pt x="69" y="879"/>
                    </a:lnTo>
                    <a:lnTo>
                      <a:pt x="144" y="835"/>
                    </a:lnTo>
                    <a:lnTo>
                      <a:pt x="253" y="810"/>
                    </a:lnTo>
                    <a:lnTo>
                      <a:pt x="347" y="741"/>
                    </a:lnTo>
                    <a:lnTo>
                      <a:pt x="422" y="596"/>
                    </a:lnTo>
                    <a:lnTo>
                      <a:pt x="452" y="38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 name="Freeform 16"/>
              <p:cNvSpPr>
                <a:spLocks/>
              </p:cNvSpPr>
              <p:nvPr/>
            </p:nvSpPr>
            <p:spPr bwMode="auto">
              <a:xfrm>
                <a:off x="3566" y="5418"/>
                <a:ext cx="562" cy="901"/>
              </a:xfrm>
              <a:custGeom>
                <a:avLst/>
                <a:gdLst>
                  <a:gd name="T0" fmla="*/ 365 w 1124"/>
                  <a:gd name="T1" fmla="*/ 58 h 1802"/>
                  <a:gd name="T2" fmla="*/ 413 w 1124"/>
                  <a:gd name="T3" fmla="*/ 0 h 1802"/>
                  <a:gd name="T4" fmla="*/ 509 w 1124"/>
                  <a:gd name="T5" fmla="*/ 0 h 1802"/>
                  <a:gd name="T6" fmla="*/ 557 w 1124"/>
                  <a:gd name="T7" fmla="*/ 79 h 1802"/>
                  <a:gd name="T8" fmla="*/ 645 w 1124"/>
                  <a:gd name="T9" fmla="*/ 270 h 1802"/>
                  <a:gd name="T10" fmla="*/ 767 w 1124"/>
                  <a:gd name="T11" fmla="*/ 479 h 1802"/>
                  <a:gd name="T12" fmla="*/ 957 w 1124"/>
                  <a:gd name="T13" fmla="*/ 644 h 1802"/>
                  <a:gd name="T14" fmla="*/ 1106 w 1124"/>
                  <a:gd name="T15" fmla="*/ 767 h 1802"/>
                  <a:gd name="T16" fmla="*/ 1124 w 1124"/>
                  <a:gd name="T17" fmla="*/ 824 h 1802"/>
                  <a:gd name="T18" fmla="*/ 1124 w 1124"/>
                  <a:gd name="T19" fmla="*/ 885 h 1802"/>
                  <a:gd name="T20" fmla="*/ 915 w 1124"/>
                  <a:gd name="T21" fmla="*/ 1063 h 1802"/>
                  <a:gd name="T22" fmla="*/ 679 w 1124"/>
                  <a:gd name="T23" fmla="*/ 1245 h 1802"/>
                  <a:gd name="T24" fmla="*/ 501 w 1124"/>
                  <a:gd name="T25" fmla="*/ 1324 h 1802"/>
                  <a:gd name="T26" fmla="*/ 309 w 1124"/>
                  <a:gd name="T27" fmla="*/ 1341 h 1802"/>
                  <a:gd name="T28" fmla="*/ 213 w 1124"/>
                  <a:gd name="T29" fmla="*/ 1349 h 1802"/>
                  <a:gd name="T30" fmla="*/ 166 w 1124"/>
                  <a:gd name="T31" fmla="*/ 1446 h 1802"/>
                  <a:gd name="T32" fmla="*/ 126 w 1124"/>
                  <a:gd name="T33" fmla="*/ 1554 h 1802"/>
                  <a:gd name="T34" fmla="*/ 152 w 1124"/>
                  <a:gd name="T35" fmla="*/ 1676 h 1802"/>
                  <a:gd name="T36" fmla="*/ 213 w 1124"/>
                  <a:gd name="T37" fmla="*/ 1698 h 1802"/>
                  <a:gd name="T38" fmla="*/ 213 w 1124"/>
                  <a:gd name="T39" fmla="*/ 1745 h 1802"/>
                  <a:gd name="T40" fmla="*/ 70 w 1124"/>
                  <a:gd name="T41" fmla="*/ 1802 h 1802"/>
                  <a:gd name="T42" fmla="*/ 22 w 1124"/>
                  <a:gd name="T43" fmla="*/ 1732 h 1802"/>
                  <a:gd name="T44" fmla="*/ 0 w 1124"/>
                  <a:gd name="T45" fmla="*/ 1611 h 1802"/>
                  <a:gd name="T46" fmla="*/ 47 w 1124"/>
                  <a:gd name="T47" fmla="*/ 1467 h 1802"/>
                  <a:gd name="T48" fmla="*/ 118 w 1124"/>
                  <a:gd name="T49" fmla="*/ 1341 h 1802"/>
                  <a:gd name="T50" fmla="*/ 213 w 1124"/>
                  <a:gd name="T51" fmla="*/ 1228 h 1802"/>
                  <a:gd name="T52" fmla="*/ 309 w 1124"/>
                  <a:gd name="T53" fmla="*/ 1197 h 1802"/>
                  <a:gd name="T54" fmla="*/ 405 w 1124"/>
                  <a:gd name="T55" fmla="*/ 1245 h 1802"/>
                  <a:gd name="T56" fmla="*/ 574 w 1124"/>
                  <a:gd name="T57" fmla="*/ 1171 h 1802"/>
                  <a:gd name="T58" fmla="*/ 719 w 1124"/>
                  <a:gd name="T59" fmla="*/ 1054 h 1802"/>
                  <a:gd name="T60" fmla="*/ 884 w 1124"/>
                  <a:gd name="T61" fmla="*/ 910 h 1802"/>
                  <a:gd name="T62" fmla="*/ 940 w 1124"/>
                  <a:gd name="T63" fmla="*/ 845 h 1802"/>
                  <a:gd name="T64" fmla="*/ 932 w 1124"/>
                  <a:gd name="T65" fmla="*/ 788 h 1802"/>
                  <a:gd name="T66" fmla="*/ 740 w 1124"/>
                  <a:gd name="T67" fmla="*/ 680 h 1802"/>
                  <a:gd name="T68" fmla="*/ 574 w 1124"/>
                  <a:gd name="T69" fmla="*/ 535 h 1802"/>
                  <a:gd name="T70" fmla="*/ 384 w 1124"/>
                  <a:gd name="T71" fmla="*/ 345 h 1802"/>
                  <a:gd name="T72" fmla="*/ 317 w 1124"/>
                  <a:gd name="T73" fmla="*/ 175 h 1802"/>
                  <a:gd name="T74" fmla="*/ 365 w 1124"/>
                  <a:gd name="T75" fmla="*/ 58 h 18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124" h="1802">
                    <a:moveTo>
                      <a:pt x="365" y="58"/>
                    </a:moveTo>
                    <a:lnTo>
                      <a:pt x="413" y="0"/>
                    </a:lnTo>
                    <a:lnTo>
                      <a:pt x="509" y="0"/>
                    </a:lnTo>
                    <a:lnTo>
                      <a:pt x="557" y="79"/>
                    </a:lnTo>
                    <a:lnTo>
                      <a:pt x="645" y="270"/>
                    </a:lnTo>
                    <a:lnTo>
                      <a:pt x="767" y="479"/>
                    </a:lnTo>
                    <a:lnTo>
                      <a:pt x="957" y="644"/>
                    </a:lnTo>
                    <a:lnTo>
                      <a:pt x="1106" y="767"/>
                    </a:lnTo>
                    <a:lnTo>
                      <a:pt x="1124" y="824"/>
                    </a:lnTo>
                    <a:lnTo>
                      <a:pt x="1124" y="885"/>
                    </a:lnTo>
                    <a:lnTo>
                      <a:pt x="915" y="1063"/>
                    </a:lnTo>
                    <a:lnTo>
                      <a:pt x="679" y="1245"/>
                    </a:lnTo>
                    <a:lnTo>
                      <a:pt x="501" y="1324"/>
                    </a:lnTo>
                    <a:lnTo>
                      <a:pt x="309" y="1341"/>
                    </a:lnTo>
                    <a:lnTo>
                      <a:pt x="213" y="1349"/>
                    </a:lnTo>
                    <a:lnTo>
                      <a:pt x="166" y="1446"/>
                    </a:lnTo>
                    <a:lnTo>
                      <a:pt x="126" y="1554"/>
                    </a:lnTo>
                    <a:lnTo>
                      <a:pt x="152" y="1676"/>
                    </a:lnTo>
                    <a:lnTo>
                      <a:pt x="213" y="1698"/>
                    </a:lnTo>
                    <a:lnTo>
                      <a:pt x="213" y="1745"/>
                    </a:lnTo>
                    <a:lnTo>
                      <a:pt x="70" y="1802"/>
                    </a:lnTo>
                    <a:lnTo>
                      <a:pt x="22" y="1732"/>
                    </a:lnTo>
                    <a:lnTo>
                      <a:pt x="0" y="1611"/>
                    </a:lnTo>
                    <a:lnTo>
                      <a:pt x="47" y="1467"/>
                    </a:lnTo>
                    <a:lnTo>
                      <a:pt x="118" y="1341"/>
                    </a:lnTo>
                    <a:lnTo>
                      <a:pt x="213" y="1228"/>
                    </a:lnTo>
                    <a:lnTo>
                      <a:pt x="309" y="1197"/>
                    </a:lnTo>
                    <a:lnTo>
                      <a:pt x="405" y="1245"/>
                    </a:lnTo>
                    <a:lnTo>
                      <a:pt x="574" y="1171"/>
                    </a:lnTo>
                    <a:lnTo>
                      <a:pt x="719" y="1054"/>
                    </a:lnTo>
                    <a:lnTo>
                      <a:pt x="884" y="910"/>
                    </a:lnTo>
                    <a:lnTo>
                      <a:pt x="940" y="845"/>
                    </a:lnTo>
                    <a:lnTo>
                      <a:pt x="932" y="788"/>
                    </a:lnTo>
                    <a:lnTo>
                      <a:pt x="740" y="680"/>
                    </a:lnTo>
                    <a:lnTo>
                      <a:pt x="574" y="535"/>
                    </a:lnTo>
                    <a:lnTo>
                      <a:pt x="384" y="345"/>
                    </a:lnTo>
                    <a:lnTo>
                      <a:pt x="317" y="175"/>
                    </a:lnTo>
                    <a:lnTo>
                      <a:pt x="365" y="5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 name="Freeform 15"/>
              <p:cNvSpPr>
                <a:spLocks/>
              </p:cNvSpPr>
              <p:nvPr/>
            </p:nvSpPr>
            <p:spPr bwMode="auto">
              <a:xfrm>
                <a:off x="3099" y="5420"/>
                <a:ext cx="740" cy="830"/>
              </a:xfrm>
              <a:custGeom>
                <a:avLst/>
                <a:gdLst>
                  <a:gd name="T0" fmla="*/ 1010 w 1480"/>
                  <a:gd name="T1" fmla="*/ 413 h 1659"/>
                  <a:gd name="T2" fmla="*/ 1180 w 1480"/>
                  <a:gd name="T3" fmla="*/ 126 h 1659"/>
                  <a:gd name="T4" fmla="*/ 1320 w 1480"/>
                  <a:gd name="T5" fmla="*/ 0 h 1659"/>
                  <a:gd name="T6" fmla="*/ 1441 w 1480"/>
                  <a:gd name="T7" fmla="*/ 21 h 1659"/>
                  <a:gd name="T8" fmla="*/ 1480 w 1480"/>
                  <a:gd name="T9" fmla="*/ 151 h 1659"/>
                  <a:gd name="T10" fmla="*/ 1297 w 1480"/>
                  <a:gd name="T11" fmla="*/ 440 h 1659"/>
                  <a:gd name="T12" fmla="*/ 1084 w 1480"/>
                  <a:gd name="T13" fmla="*/ 726 h 1659"/>
                  <a:gd name="T14" fmla="*/ 858 w 1480"/>
                  <a:gd name="T15" fmla="*/ 979 h 1659"/>
                  <a:gd name="T16" fmla="*/ 644 w 1480"/>
                  <a:gd name="T17" fmla="*/ 1132 h 1659"/>
                  <a:gd name="T18" fmla="*/ 501 w 1480"/>
                  <a:gd name="T19" fmla="*/ 1245 h 1659"/>
                  <a:gd name="T20" fmla="*/ 366 w 1480"/>
                  <a:gd name="T21" fmla="*/ 1245 h 1659"/>
                  <a:gd name="T22" fmla="*/ 309 w 1480"/>
                  <a:gd name="T23" fmla="*/ 1227 h 1659"/>
                  <a:gd name="T24" fmla="*/ 309 w 1480"/>
                  <a:gd name="T25" fmla="*/ 1362 h 1659"/>
                  <a:gd name="T26" fmla="*/ 192 w 1480"/>
                  <a:gd name="T27" fmla="*/ 1515 h 1659"/>
                  <a:gd name="T28" fmla="*/ 96 w 1480"/>
                  <a:gd name="T29" fmla="*/ 1563 h 1659"/>
                  <a:gd name="T30" fmla="*/ 104 w 1480"/>
                  <a:gd name="T31" fmla="*/ 1649 h 1659"/>
                  <a:gd name="T32" fmla="*/ 9 w 1480"/>
                  <a:gd name="T33" fmla="*/ 1659 h 1659"/>
                  <a:gd name="T34" fmla="*/ 0 w 1480"/>
                  <a:gd name="T35" fmla="*/ 1532 h 1659"/>
                  <a:gd name="T36" fmla="*/ 79 w 1480"/>
                  <a:gd name="T37" fmla="*/ 1436 h 1659"/>
                  <a:gd name="T38" fmla="*/ 192 w 1480"/>
                  <a:gd name="T39" fmla="*/ 1350 h 1659"/>
                  <a:gd name="T40" fmla="*/ 240 w 1480"/>
                  <a:gd name="T41" fmla="*/ 1254 h 1659"/>
                  <a:gd name="T42" fmla="*/ 248 w 1480"/>
                  <a:gd name="T43" fmla="*/ 1132 h 1659"/>
                  <a:gd name="T44" fmla="*/ 240 w 1480"/>
                  <a:gd name="T45" fmla="*/ 1101 h 1659"/>
                  <a:gd name="T46" fmla="*/ 296 w 1480"/>
                  <a:gd name="T47" fmla="*/ 1061 h 1659"/>
                  <a:gd name="T48" fmla="*/ 344 w 1480"/>
                  <a:gd name="T49" fmla="*/ 1061 h 1659"/>
                  <a:gd name="T50" fmla="*/ 383 w 1480"/>
                  <a:gd name="T51" fmla="*/ 1132 h 1659"/>
                  <a:gd name="T52" fmla="*/ 453 w 1480"/>
                  <a:gd name="T53" fmla="*/ 1157 h 1659"/>
                  <a:gd name="T54" fmla="*/ 527 w 1480"/>
                  <a:gd name="T55" fmla="*/ 1132 h 1659"/>
                  <a:gd name="T56" fmla="*/ 623 w 1480"/>
                  <a:gd name="T57" fmla="*/ 1036 h 1659"/>
                  <a:gd name="T58" fmla="*/ 771 w 1480"/>
                  <a:gd name="T59" fmla="*/ 883 h 1659"/>
                  <a:gd name="T60" fmla="*/ 893 w 1480"/>
                  <a:gd name="T61" fmla="*/ 701 h 1659"/>
                  <a:gd name="T62" fmla="*/ 962 w 1480"/>
                  <a:gd name="T63" fmla="*/ 548 h 1659"/>
                  <a:gd name="T64" fmla="*/ 1010 w 1480"/>
                  <a:gd name="T65" fmla="*/ 413 h 16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480" h="1659">
                    <a:moveTo>
                      <a:pt x="1010" y="413"/>
                    </a:moveTo>
                    <a:lnTo>
                      <a:pt x="1180" y="126"/>
                    </a:lnTo>
                    <a:lnTo>
                      <a:pt x="1320" y="0"/>
                    </a:lnTo>
                    <a:lnTo>
                      <a:pt x="1441" y="21"/>
                    </a:lnTo>
                    <a:lnTo>
                      <a:pt x="1480" y="151"/>
                    </a:lnTo>
                    <a:lnTo>
                      <a:pt x="1297" y="440"/>
                    </a:lnTo>
                    <a:lnTo>
                      <a:pt x="1084" y="726"/>
                    </a:lnTo>
                    <a:lnTo>
                      <a:pt x="858" y="979"/>
                    </a:lnTo>
                    <a:lnTo>
                      <a:pt x="644" y="1132"/>
                    </a:lnTo>
                    <a:lnTo>
                      <a:pt x="501" y="1245"/>
                    </a:lnTo>
                    <a:lnTo>
                      <a:pt x="366" y="1245"/>
                    </a:lnTo>
                    <a:lnTo>
                      <a:pt x="309" y="1227"/>
                    </a:lnTo>
                    <a:lnTo>
                      <a:pt x="309" y="1362"/>
                    </a:lnTo>
                    <a:lnTo>
                      <a:pt x="192" y="1515"/>
                    </a:lnTo>
                    <a:lnTo>
                      <a:pt x="96" y="1563"/>
                    </a:lnTo>
                    <a:lnTo>
                      <a:pt x="104" y="1649"/>
                    </a:lnTo>
                    <a:lnTo>
                      <a:pt x="9" y="1659"/>
                    </a:lnTo>
                    <a:lnTo>
                      <a:pt x="0" y="1532"/>
                    </a:lnTo>
                    <a:lnTo>
                      <a:pt x="79" y="1436"/>
                    </a:lnTo>
                    <a:lnTo>
                      <a:pt x="192" y="1350"/>
                    </a:lnTo>
                    <a:lnTo>
                      <a:pt x="240" y="1254"/>
                    </a:lnTo>
                    <a:lnTo>
                      <a:pt x="248" y="1132"/>
                    </a:lnTo>
                    <a:lnTo>
                      <a:pt x="240" y="1101"/>
                    </a:lnTo>
                    <a:lnTo>
                      <a:pt x="296" y="1061"/>
                    </a:lnTo>
                    <a:lnTo>
                      <a:pt x="344" y="1061"/>
                    </a:lnTo>
                    <a:lnTo>
                      <a:pt x="383" y="1132"/>
                    </a:lnTo>
                    <a:lnTo>
                      <a:pt x="453" y="1157"/>
                    </a:lnTo>
                    <a:lnTo>
                      <a:pt x="527" y="1132"/>
                    </a:lnTo>
                    <a:lnTo>
                      <a:pt x="623" y="1036"/>
                    </a:lnTo>
                    <a:lnTo>
                      <a:pt x="771" y="883"/>
                    </a:lnTo>
                    <a:lnTo>
                      <a:pt x="893" y="701"/>
                    </a:lnTo>
                    <a:lnTo>
                      <a:pt x="962" y="548"/>
                    </a:lnTo>
                    <a:lnTo>
                      <a:pt x="1010" y="41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 name="Freeform 14"/>
              <p:cNvSpPr>
                <a:spLocks/>
              </p:cNvSpPr>
              <p:nvPr/>
            </p:nvSpPr>
            <p:spPr bwMode="auto">
              <a:xfrm>
                <a:off x="3964" y="4957"/>
                <a:ext cx="727" cy="461"/>
              </a:xfrm>
              <a:custGeom>
                <a:avLst/>
                <a:gdLst>
                  <a:gd name="T0" fmla="*/ 19 w 1455"/>
                  <a:gd name="T1" fmla="*/ 161 h 923"/>
                  <a:gd name="T2" fmla="*/ 0 w 1455"/>
                  <a:gd name="T3" fmla="*/ 40 h 923"/>
                  <a:gd name="T4" fmla="*/ 71 w 1455"/>
                  <a:gd name="T5" fmla="*/ 0 h 923"/>
                  <a:gd name="T6" fmla="*/ 193 w 1455"/>
                  <a:gd name="T7" fmla="*/ 23 h 923"/>
                  <a:gd name="T8" fmla="*/ 358 w 1455"/>
                  <a:gd name="T9" fmla="*/ 184 h 923"/>
                  <a:gd name="T10" fmla="*/ 519 w 1455"/>
                  <a:gd name="T11" fmla="*/ 375 h 923"/>
                  <a:gd name="T12" fmla="*/ 693 w 1455"/>
                  <a:gd name="T13" fmla="*/ 540 h 923"/>
                  <a:gd name="T14" fmla="*/ 906 w 1455"/>
                  <a:gd name="T15" fmla="*/ 623 h 923"/>
                  <a:gd name="T16" fmla="*/ 1116 w 1455"/>
                  <a:gd name="T17" fmla="*/ 645 h 923"/>
                  <a:gd name="T18" fmla="*/ 1207 w 1455"/>
                  <a:gd name="T19" fmla="*/ 623 h 923"/>
                  <a:gd name="T20" fmla="*/ 1337 w 1455"/>
                  <a:gd name="T21" fmla="*/ 550 h 923"/>
                  <a:gd name="T22" fmla="*/ 1455 w 1455"/>
                  <a:gd name="T23" fmla="*/ 567 h 923"/>
                  <a:gd name="T24" fmla="*/ 1408 w 1455"/>
                  <a:gd name="T25" fmla="*/ 623 h 923"/>
                  <a:gd name="T26" fmla="*/ 1312 w 1455"/>
                  <a:gd name="T27" fmla="*/ 663 h 923"/>
                  <a:gd name="T28" fmla="*/ 1243 w 1455"/>
                  <a:gd name="T29" fmla="*/ 711 h 923"/>
                  <a:gd name="T30" fmla="*/ 1207 w 1455"/>
                  <a:gd name="T31" fmla="*/ 780 h 923"/>
                  <a:gd name="T32" fmla="*/ 1207 w 1455"/>
                  <a:gd name="T33" fmla="*/ 885 h 923"/>
                  <a:gd name="T34" fmla="*/ 1147 w 1455"/>
                  <a:gd name="T35" fmla="*/ 923 h 923"/>
                  <a:gd name="T36" fmla="*/ 1116 w 1455"/>
                  <a:gd name="T37" fmla="*/ 837 h 923"/>
                  <a:gd name="T38" fmla="*/ 1051 w 1455"/>
                  <a:gd name="T39" fmla="*/ 758 h 923"/>
                  <a:gd name="T40" fmla="*/ 946 w 1455"/>
                  <a:gd name="T41" fmla="*/ 732 h 923"/>
                  <a:gd name="T42" fmla="*/ 781 w 1455"/>
                  <a:gd name="T43" fmla="*/ 671 h 923"/>
                  <a:gd name="T44" fmla="*/ 588 w 1455"/>
                  <a:gd name="T45" fmla="*/ 588 h 923"/>
                  <a:gd name="T46" fmla="*/ 423 w 1455"/>
                  <a:gd name="T47" fmla="*/ 471 h 923"/>
                  <a:gd name="T48" fmla="*/ 253 w 1455"/>
                  <a:gd name="T49" fmla="*/ 336 h 923"/>
                  <a:gd name="T50" fmla="*/ 88 w 1455"/>
                  <a:gd name="T51" fmla="*/ 253 h 923"/>
                  <a:gd name="T52" fmla="*/ 19 w 1455"/>
                  <a:gd name="T53" fmla="*/ 161 h 9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55" h="923">
                    <a:moveTo>
                      <a:pt x="19" y="161"/>
                    </a:moveTo>
                    <a:lnTo>
                      <a:pt x="0" y="40"/>
                    </a:lnTo>
                    <a:lnTo>
                      <a:pt x="71" y="0"/>
                    </a:lnTo>
                    <a:lnTo>
                      <a:pt x="193" y="23"/>
                    </a:lnTo>
                    <a:lnTo>
                      <a:pt x="358" y="184"/>
                    </a:lnTo>
                    <a:lnTo>
                      <a:pt x="519" y="375"/>
                    </a:lnTo>
                    <a:lnTo>
                      <a:pt x="693" y="540"/>
                    </a:lnTo>
                    <a:lnTo>
                      <a:pt x="906" y="623"/>
                    </a:lnTo>
                    <a:lnTo>
                      <a:pt x="1116" y="645"/>
                    </a:lnTo>
                    <a:lnTo>
                      <a:pt x="1207" y="623"/>
                    </a:lnTo>
                    <a:lnTo>
                      <a:pt x="1337" y="550"/>
                    </a:lnTo>
                    <a:lnTo>
                      <a:pt x="1455" y="567"/>
                    </a:lnTo>
                    <a:lnTo>
                      <a:pt x="1408" y="623"/>
                    </a:lnTo>
                    <a:lnTo>
                      <a:pt x="1312" y="663"/>
                    </a:lnTo>
                    <a:lnTo>
                      <a:pt x="1243" y="711"/>
                    </a:lnTo>
                    <a:lnTo>
                      <a:pt x="1207" y="780"/>
                    </a:lnTo>
                    <a:lnTo>
                      <a:pt x="1207" y="885"/>
                    </a:lnTo>
                    <a:lnTo>
                      <a:pt x="1147" y="923"/>
                    </a:lnTo>
                    <a:lnTo>
                      <a:pt x="1116" y="837"/>
                    </a:lnTo>
                    <a:lnTo>
                      <a:pt x="1051" y="758"/>
                    </a:lnTo>
                    <a:lnTo>
                      <a:pt x="946" y="732"/>
                    </a:lnTo>
                    <a:lnTo>
                      <a:pt x="781" y="671"/>
                    </a:lnTo>
                    <a:lnTo>
                      <a:pt x="588" y="588"/>
                    </a:lnTo>
                    <a:lnTo>
                      <a:pt x="423" y="471"/>
                    </a:lnTo>
                    <a:lnTo>
                      <a:pt x="253" y="336"/>
                    </a:lnTo>
                    <a:lnTo>
                      <a:pt x="88" y="253"/>
                    </a:lnTo>
                    <a:lnTo>
                      <a:pt x="19" y="16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 name="Freeform 13"/>
              <p:cNvSpPr>
                <a:spLocks/>
              </p:cNvSpPr>
              <p:nvPr/>
            </p:nvSpPr>
            <p:spPr bwMode="auto">
              <a:xfrm>
                <a:off x="3960" y="4995"/>
                <a:ext cx="649" cy="486"/>
              </a:xfrm>
              <a:custGeom>
                <a:avLst/>
                <a:gdLst>
                  <a:gd name="T0" fmla="*/ 0 w 1298"/>
                  <a:gd name="T1" fmla="*/ 182 h 971"/>
                  <a:gd name="T2" fmla="*/ 21 w 1298"/>
                  <a:gd name="T3" fmla="*/ 17 h 971"/>
                  <a:gd name="T4" fmla="*/ 126 w 1298"/>
                  <a:gd name="T5" fmla="*/ 0 h 971"/>
                  <a:gd name="T6" fmla="*/ 192 w 1298"/>
                  <a:gd name="T7" fmla="*/ 69 h 971"/>
                  <a:gd name="T8" fmla="*/ 214 w 1298"/>
                  <a:gd name="T9" fmla="*/ 230 h 971"/>
                  <a:gd name="T10" fmla="*/ 318 w 1298"/>
                  <a:gd name="T11" fmla="*/ 479 h 971"/>
                  <a:gd name="T12" fmla="*/ 501 w 1298"/>
                  <a:gd name="T13" fmla="*/ 670 h 971"/>
                  <a:gd name="T14" fmla="*/ 653 w 1298"/>
                  <a:gd name="T15" fmla="*/ 778 h 971"/>
                  <a:gd name="T16" fmla="*/ 1011 w 1298"/>
                  <a:gd name="T17" fmla="*/ 788 h 971"/>
                  <a:gd name="T18" fmla="*/ 1172 w 1298"/>
                  <a:gd name="T19" fmla="*/ 718 h 971"/>
                  <a:gd name="T20" fmla="*/ 1241 w 1298"/>
                  <a:gd name="T21" fmla="*/ 636 h 971"/>
                  <a:gd name="T22" fmla="*/ 1298 w 1298"/>
                  <a:gd name="T23" fmla="*/ 644 h 971"/>
                  <a:gd name="T24" fmla="*/ 1289 w 1298"/>
                  <a:gd name="T25" fmla="*/ 740 h 971"/>
                  <a:gd name="T26" fmla="*/ 1241 w 1298"/>
                  <a:gd name="T27" fmla="*/ 923 h 971"/>
                  <a:gd name="T28" fmla="*/ 1289 w 1298"/>
                  <a:gd name="T29" fmla="*/ 971 h 971"/>
                  <a:gd name="T30" fmla="*/ 1154 w 1298"/>
                  <a:gd name="T31" fmla="*/ 949 h 971"/>
                  <a:gd name="T32" fmla="*/ 1124 w 1298"/>
                  <a:gd name="T33" fmla="*/ 901 h 971"/>
                  <a:gd name="T34" fmla="*/ 906 w 1298"/>
                  <a:gd name="T35" fmla="*/ 883 h 971"/>
                  <a:gd name="T36" fmla="*/ 653 w 1298"/>
                  <a:gd name="T37" fmla="*/ 875 h 971"/>
                  <a:gd name="T38" fmla="*/ 501 w 1298"/>
                  <a:gd name="T39" fmla="*/ 805 h 971"/>
                  <a:gd name="T40" fmla="*/ 404 w 1298"/>
                  <a:gd name="T41" fmla="*/ 732 h 971"/>
                  <a:gd name="T42" fmla="*/ 296 w 1298"/>
                  <a:gd name="T43" fmla="*/ 596 h 971"/>
                  <a:gd name="T44" fmla="*/ 126 w 1298"/>
                  <a:gd name="T45" fmla="*/ 431 h 971"/>
                  <a:gd name="T46" fmla="*/ 21 w 1298"/>
                  <a:gd name="T47" fmla="*/ 287 h 971"/>
                  <a:gd name="T48" fmla="*/ 0 w 1298"/>
                  <a:gd name="T49" fmla="*/ 182 h 9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98" h="971">
                    <a:moveTo>
                      <a:pt x="0" y="182"/>
                    </a:moveTo>
                    <a:lnTo>
                      <a:pt x="21" y="17"/>
                    </a:lnTo>
                    <a:lnTo>
                      <a:pt x="126" y="0"/>
                    </a:lnTo>
                    <a:lnTo>
                      <a:pt x="192" y="69"/>
                    </a:lnTo>
                    <a:lnTo>
                      <a:pt x="214" y="230"/>
                    </a:lnTo>
                    <a:lnTo>
                      <a:pt x="318" y="479"/>
                    </a:lnTo>
                    <a:lnTo>
                      <a:pt x="501" y="670"/>
                    </a:lnTo>
                    <a:lnTo>
                      <a:pt x="653" y="778"/>
                    </a:lnTo>
                    <a:lnTo>
                      <a:pt x="1011" y="788"/>
                    </a:lnTo>
                    <a:lnTo>
                      <a:pt x="1172" y="718"/>
                    </a:lnTo>
                    <a:lnTo>
                      <a:pt x="1241" y="636"/>
                    </a:lnTo>
                    <a:lnTo>
                      <a:pt x="1298" y="644"/>
                    </a:lnTo>
                    <a:lnTo>
                      <a:pt x="1289" y="740"/>
                    </a:lnTo>
                    <a:lnTo>
                      <a:pt x="1241" y="923"/>
                    </a:lnTo>
                    <a:lnTo>
                      <a:pt x="1289" y="971"/>
                    </a:lnTo>
                    <a:lnTo>
                      <a:pt x="1154" y="949"/>
                    </a:lnTo>
                    <a:lnTo>
                      <a:pt x="1124" y="901"/>
                    </a:lnTo>
                    <a:lnTo>
                      <a:pt x="906" y="883"/>
                    </a:lnTo>
                    <a:lnTo>
                      <a:pt x="653" y="875"/>
                    </a:lnTo>
                    <a:lnTo>
                      <a:pt x="501" y="805"/>
                    </a:lnTo>
                    <a:lnTo>
                      <a:pt x="404" y="732"/>
                    </a:lnTo>
                    <a:lnTo>
                      <a:pt x="296" y="596"/>
                    </a:lnTo>
                    <a:lnTo>
                      <a:pt x="126" y="431"/>
                    </a:lnTo>
                    <a:lnTo>
                      <a:pt x="21" y="287"/>
                    </a:lnTo>
                    <a:lnTo>
                      <a:pt x="0" y="18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19" name="Line 11"/>
            <p:cNvSpPr>
              <a:spLocks noChangeShapeType="1"/>
            </p:cNvSpPr>
            <p:nvPr/>
          </p:nvSpPr>
          <p:spPr bwMode="auto">
            <a:xfrm flipH="1">
              <a:off x="3390900" y="4973638"/>
              <a:ext cx="876300" cy="0"/>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Oval 10"/>
            <p:cNvSpPr>
              <a:spLocks noChangeArrowheads="1"/>
            </p:cNvSpPr>
            <p:nvPr/>
          </p:nvSpPr>
          <p:spPr bwMode="auto">
            <a:xfrm flipH="1">
              <a:off x="3467100" y="5011738"/>
              <a:ext cx="190500" cy="165100"/>
            </a:xfrm>
            <a:prstGeom prst="ellipse">
              <a:avLst/>
            </a:prstGeom>
            <a:solidFill>
              <a:srgbClr val="FFFFFF"/>
            </a:solid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 name="Oval 9"/>
            <p:cNvSpPr>
              <a:spLocks noChangeArrowheads="1"/>
            </p:cNvSpPr>
            <p:nvPr/>
          </p:nvSpPr>
          <p:spPr bwMode="auto">
            <a:xfrm flipH="1">
              <a:off x="3949700" y="5011738"/>
              <a:ext cx="190500" cy="165100"/>
            </a:xfrm>
            <a:prstGeom prst="ellipse">
              <a:avLst/>
            </a:prstGeom>
            <a:solidFill>
              <a:srgbClr val="FFFFFF"/>
            </a:solid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Line 8"/>
          <p:cNvSpPr>
            <a:spLocks noChangeShapeType="1"/>
          </p:cNvSpPr>
          <p:nvPr/>
        </p:nvSpPr>
        <p:spPr bwMode="auto">
          <a:xfrm>
            <a:off x="2895601" y="5745546"/>
            <a:ext cx="5960183"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Rectangle 29"/>
          <p:cNvSpPr>
            <a:spLocks noChangeArrowheads="1"/>
          </p:cNvSpPr>
          <p:nvPr/>
        </p:nvSpPr>
        <p:spPr bwMode="auto">
          <a:xfrm>
            <a:off x="1524001"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tabLst>
                <a:tab pos="0" algn="l"/>
                <a:tab pos="1371600" algn="l"/>
              </a:tabLst>
            </a:pPr>
            <a:endParaRPr lang="en-US">
              <a:latin typeface="Arial" pitchFamily="34" charset="0"/>
              <a:cs typeface="Arial" pitchFamily="34" charset="0"/>
            </a:endParaRPr>
          </a:p>
        </p:txBody>
      </p:sp>
      <p:sp>
        <p:nvSpPr>
          <p:cNvPr id="31" name="Rectangle 33"/>
          <p:cNvSpPr>
            <a:spLocks noChangeArrowheads="1"/>
          </p:cNvSpPr>
          <p:nvPr/>
        </p:nvSpPr>
        <p:spPr bwMode="auto">
          <a:xfrm>
            <a:off x="1524001" y="5011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tabLst>
                <a:tab pos="0" algn="l"/>
                <a:tab pos="1371600" algn="l"/>
              </a:tabLst>
            </a:pPr>
            <a:endParaRPr lang="en-US">
              <a:latin typeface="Arial" pitchFamily="34" charset="0"/>
              <a:cs typeface="Arial" pitchFamily="34" charset="0"/>
            </a:endParaRPr>
          </a:p>
        </p:txBody>
      </p:sp>
      <p:sp>
        <p:nvSpPr>
          <p:cNvPr id="23" name="Oval 22"/>
          <p:cNvSpPr/>
          <p:nvPr/>
        </p:nvSpPr>
        <p:spPr>
          <a:xfrm>
            <a:off x="5137820" y="4068743"/>
            <a:ext cx="332140" cy="300003"/>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5095274" y="4264073"/>
            <a:ext cx="332140" cy="300003"/>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4919893" y="4173432"/>
            <a:ext cx="332140" cy="300003"/>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6528048" y="4545125"/>
            <a:ext cx="332140" cy="300003"/>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p:nvPr/>
        </p:nvSpPr>
        <p:spPr>
          <a:xfrm>
            <a:off x="7384040" y="5145222"/>
            <a:ext cx="332140" cy="300003"/>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4976066" y="3964070"/>
            <a:ext cx="332140" cy="300003"/>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Slide Number Placeholder 1"/>
          <p:cNvSpPr>
            <a:spLocks noGrp="1"/>
          </p:cNvSpPr>
          <p:nvPr>
            <p:ph type="sldNum" sz="quarter" idx="12"/>
          </p:nvPr>
        </p:nvSpPr>
        <p:spPr/>
        <p:txBody>
          <a:bodyPr/>
          <a:lstStyle/>
          <a:p>
            <a:fld id="{E24C6404-DD52-4D30-ADD7-3912C3BB633F}" type="slidenum">
              <a:rPr lang="en-US" smtClean="0"/>
              <a:t>20</a:t>
            </a:fld>
            <a:endParaRPr lang="en-US"/>
          </a:p>
        </p:txBody>
      </p:sp>
      <p:sp>
        <p:nvSpPr>
          <p:cNvPr id="25" name="Rectangle 24">
            <a:extLst>
              <a:ext uri="{FF2B5EF4-FFF2-40B4-BE49-F238E27FC236}">
                <a16:creationId xmlns:a16="http://schemas.microsoft.com/office/drawing/2014/main" id="{D1AD77F4-BC0C-4161-84D4-9E284CB30323}"/>
              </a:ext>
            </a:extLst>
          </p:cNvPr>
          <p:cNvSpPr/>
          <p:nvPr/>
        </p:nvSpPr>
        <p:spPr>
          <a:xfrm>
            <a:off x="2627327" y="224644"/>
            <a:ext cx="7290245" cy="646331"/>
          </a:xfrm>
          <a:prstGeom prst="rect">
            <a:avLst/>
          </a:prstGeom>
        </p:spPr>
        <p:txBody>
          <a:bodyPr wrap="square">
            <a:spAutoFit/>
          </a:bodyPr>
          <a:lstStyle/>
          <a:p>
            <a:pPr algn="ctr"/>
            <a:r>
              <a:rPr lang="en-US" sz="3600" dirty="0">
                <a:solidFill>
                  <a:srgbClr val="FF0000"/>
                </a:solidFill>
              </a:rPr>
              <a:t>Newton’s Third Law</a:t>
            </a:r>
          </a:p>
        </p:txBody>
      </p:sp>
      <p:sp>
        <p:nvSpPr>
          <p:cNvPr id="26" name="TextBox 25">
            <a:extLst>
              <a:ext uri="{FF2B5EF4-FFF2-40B4-BE49-F238E27FC236}">
                <a16:creationId xmlns:a16="http://schemas.microsoft.com/office/drawing/2014/main" id="{0182FE86-4670-4A5C-B01A-3AD0D362C9FA}"/>
              </a:ext>
            </a:extLst>
          </p:cNvPr>
          <p:cNvSpPr txBox="1"/>
          <p:nvPr/>
        </p:nvSpPr>
        <p:spPr>
          <a:xfrm>
            <a:off x="1343472" y="1232757"/>
            <a:ext cx="9541059" cy="954107"/>
          </a:xfrm>
          <a:prstGeom prst="rect">
            <a:avLst/>
          </a:prstGeom>
          <a:noFill/>
        </p:spPr>
        <p:txBody>
          <a:bodyPr wrap="square" rtlCol="0">
            <a:spAutoFit/>
          </a:bodyPr>
          <a:lstStyle/>
          <a:p>
            <a:r>
              <a:rPr lang="en-US" sz="2800" dirty="0">
                <a:solidFill>
                  <a:srgbClr val="FF0000"/>
                </a:solidFill>
              </a:rPr>
              <a:t>Newton’s Third Law </a:t>
            </a:r>
            <a:r>
              <a:rPr lang="en-US" sz="2800" dirty="0"/>
              <a:t>implies that if Sally were to push on (throw) bowling balls, she could get herself to move…</a:t>
            </a:r>
          </a:p>
        </p:txBody>
      </p:sp>
    </p:spTree>
    <p:extLst>
      <p:ext uri="{BB962C8B-B14F-4D97-AF65-F5344CB8AC3E}">
        <p14:creationId xmlns:p14="http://schemas.microsoft.com/office/powerpoint/2010/main" val="4041822284"/>
      </p:ext>
    </p:extLst>
  </p:cSld>
  <p:clrMapOvr>
    <a:masterClrMapping/>
  </p:clrMapOvr>
  <mc:AlternateContent xmlns:mc="http://schemas.openxmlformats.org/markup-compatibility/2006" xmlns:p14="http://schemas.microsoft.com/office/powerpoint/2010/main">
    <mc:Choice Requires="p14">
      <p:transition p14:dur="10" advClick="0" advTm="1000"/>
    </mc:Choice>
    <mc:Fallback xmlns="">
      <p:transition advClick="0" advTm="1000"/>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Group 32"/>
          <p:cNvGrpSpPr/>
          <p:nvPr/>
        </p:nvGrpSpPr>
        <p:grpSpPr>
          <a:xfrm>
            <a:off x="4547828" y="3894213"/>
            <a:ext cx="1543878" cy="1844561"/>
            <a:chOff x="3390900" y="3879850"/>
            <a:chExt cx="1138238" cy="1296988"/>
          </a:xfrm>
        </p:grpSpPr>
        <p:grpSp>
          <p:nvGrpSpPr>
            <p:cNvPr id="12" name="Group 12"/>
            <p:cNvGrpSpPr>
              <a:grpSpLocks/>
            </p:cNvGrpSpPr>
            <p:nvPr/>
          </p:nvGrpSpPr>
          <p:grpSpPr bwMode="auto">
            <a:xfrm>
              <a:off x="3517900" y="3879850"/>
              <a:ext cx="1011238" cy="1076325"/>
              <a:chOff x="3099" y="4625"/>
              <a:chExt cx="1592" cy="1694"/>
            </a:xfrm>
          </p:grpSpPr>
          <p:sp>
            <p:nvSpPr>
              <p:cNvPr id="13" name="Freeform 18"/>
              <p:cNvSpPr>
                <a:spLocks/>
              </p:cNvSpPr>
              <p:nvPr/>
            </p:nvSpPr>
            <p:spPr bwMode="auto">
              <a:xfrm>
                <a:off x="4067" y="4625"/>
                <a:ext cx="287" cy="309"/>
              </a:xfrm>
              <a:custGeom>
                <a:avLst/>
                <a:gdLst>
                  <a:gd name="T0" fmla="*/ 456 w 574"/>
                  <a:gd name="T1" fmla="*/ 427 h 619"/>
                  <a:gd name="T2" fmla="*/ 509 w 574"/>
                  <a:gd name="T3" fmla="*/ 331 h 619"/>
                  <a:gd name="T4" fmla="*/ 534 w 574"/>
                  <a:gd name="T5" fmla="*/ 240 h 619"/>
                  <a:gd name="T6" fmla="*/ 525 w 574"/>
                  <a:gd name="T7" fmla="*/ 136 h 619"/>
                  <a:gd name="T8" fmla="*/ 460 w 574"/>
                  <a:gd name="T9" fmla="*/ 40 h 619"/>
                  <a:gd name="T10" fmla="*/ 383 w 574"/>
                  <a:gd name="T11" fmla="*/ 0 h 619"/>
                  <a:gd name="T12" fmla="*/ 265 w 574"/>
                  <a:gd name="T13" fmla="*/ 17 h 619"/>
                  <a:gd name="T14" fmla="*/ 125 w 574"/>
                  <a:gd name="T15" fmla="*/ 96 h 619"/>
                  <a:gd name="T16" fmla="*/ 48 w 574"/>
                  <a:gd name="T17" fmla="*/ 192 h 619"/>
                  <a:gd name="T18" fmla="*/ 0 w 574"/>
                  <a:gd name="T19" fmla="*/ 374 h 619"/>
                  <a:gd name="T20" fmla="*/ 8 w 574"/>
                  <a:gd name="T21" fmla="*/ 493 h 619"/>
                  <a:gd name="T22" fmla="*/ 56 w 574"/>
                  <a:gd name="T23" fmla="*/ 588 h 619"/>
                  <a:gd name="T24" fmla="*/ 125 w 574"/>
                  <a:gd name="T25" fmla="*/ 610 h 619"/>
                  <a:gd name="T26" fmla="*/ 217 w 574"/>
                  <a:gd name="T27" fmla="*/ 610 h 619"/>
                  <a:gd name="T28" fmla="*/ 318 w 574"/>
                  <a:gd name="T29" fmla="*/ 562 h 619"/>
                  <a:gd name="T30" fmla="*/ 360 w 574"/>
                  <a:gd name="T31" fmla="*/ 540 h 619"/>
                  <a:gd name="T32" fmla="*/ 391 w 574"/>
                  <a:gd name="T33" fmla="*/ 502 h 619"/>
                  <a:gd name="T34" fmla="*/ 534 w 574"/>
                  <a:gd name="T35" fmla="*/ 619 h 619"/>
                  <a:gd name="T36" fmla="*/ 574 w 574"/>
                  <a:gd name="T37" fmla="*/ 610 h 619"/>
                  <a:gd name="T38" fmla="*/ 557 w 574"/>
                  <a:gd name="T39" fmla="*/ 571 h 619"/>
                  <a:gd name="T40" fmla="*/ 456 w 574"/>
                  <a:gd name="T41" fmla="*/ 427 h 6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74" h="619">
                    <a:moveTo>
                      <a:pt x="456" y="427"/>
                    </a:moveTo>
                    <a:lnTo>
                      <a:pt x="509" y="331"/>
                    </a:lnTo>
                    <a:lnTo>
                      <a:pt x="534" y="240"/>
                    </a:lnTo>
                    <a:lnTo>
                      <a:pt x="525" y="136"/>
                    </a:lnTo>
                    <a:lnTo>
                      <a:pt x="460" y="40"/>
                    </a:lnTo>
                    <a:lnTo>
                      <a:pt x="383" y="0"/>
                    </a:lnTo>
                    <a:lnTo>
                      <a:pt x="265" y="17"/>
                    </a:lnTo>
                    <a:lnTo>
                      <a:pt x="125" y="96"/>
                    </a:lnTo>
                    <a:lnTo>
                      <a:pt x="48" y="192"/>
                    </a:lnTo>
                    <a:lnTo>
                      <a:pt x="0" y="374"/>
                    </a:lnTo>
                    <a:lnTo>
                      <a:pt x="8" y="493"/>
                    </a:lnTo>
                    <a:lnTo>
                      <a:pt x="56" y="588"/>
                    </a:lnTo>
                    <a:lnTo>
                      <a:pt x="125" y="610"/>
                    </a:lnTo>
                    <a:lnTo>
                      <a:pt x="217" y="610"/>
                    </a:lnTo>
                    <a:lnTo>
                      <a:pt x="318" y="562"/>
                    </a:lnTo>
                    <a:lnTo>
                      <a:pt x="360" y="540"/>
                    </a:lnTo>
                    <a:lnTo>
                      <a:pt x="391" y="502"/>
                    </a:lnTo>
                    <a:lnTo>
                      <a:pt x="534" y="619"/>
                    </a:lnTo>
                    <a:lnTo>
                      <a:pt x="574" y="610"/>
                    </a:lnTo>
                    <a:lnTo>
                      <a:pt x="557" y="571"/>
                    </a:lnTo>
                    <a:lnTo>
                      <a:pt x="456" y="42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Freeform 17"/>
              <p:cNvSpPr>
                <a:spLocks/>
              </p:cNvSpPr>
              <p:nvPr/>
            </p:nvSpPr>
            <p:spPr bwMode="auto">
              <a:xfrm>
                <a:off x="3667" y="4909"/>
                <a:ext cx="437" cy="655"/>
              </a:xfrm>
              <a:custGeom>
                <a:avLst/>
                <a:gdLst>
                  <a:gd name="T0" fmla="*/ 452 w 875"/>
                  <a:gd name="T1" fmla="*/ 387 h 1310"/>
                  <a:gd name="T2" fmla="*/ 470 w 875"/>
                  <a:gd name="T3" fmla="*/ 239 h 1310"/>
                  <a:gd name="T4" fmla="*/ 492 w 875"/>
                  <a:gd name="T5" fmla="*/ 57 h 1310"/>
                  <a:gd name="T6" fmla="*/ 575 w 875"/>
                  <a:gd name="T7" fmla="*/ 0 h 1310"/>
                  <a:gd name="T8" fmla="*/ 661 w 875"/>
                  <a:gd name="T9" fmla="*/ 0 h 1310"/>
                  <a:gd name="T10" fmla="*/ 762 w 875"/>
                  <a:gd name="T11" fmla="*/ 78 h 1310"/>
                  <a:gd name="T12" fmla="*/ 835 w 875"/>
                  <a:gd name="T13" fmla="*/ 261 h 1310"/>
                  <a:gd name="T14" fmla="*/ 875 w 875"/>
                  <a:gd name="T15" fmla="*/ 509 h 1310"/>
                  <a:gd name="T16" fmla="*/ 835 w 875"/>
                  <a:gd name="T17" fmla="*/ 787 h 1310"/>
                  <a:gd name="T18" fmla="*/ 762 w 875"/>
                  <a:gd name="T19" fmla="*/ 954 h 1310"/>
                  <a:gd name="T20" fmla="*/ 622 w 875"/>
                  <a:gd name="T21" fmla="*/ 1145 h 1310"/>
                  <a:gd name="T22" fmla="*/ 470 w 875"/>
                  <a:gd name="T23" fmla="*/ 1262 h 1310"/>
                  <a:gd name="T24" fmla="*/ 287 w 875"/>
                  <a:gd name="T25" fmla="*/ 1310 h 1310"/>
                  <a:gd name="T26" fmla="*/ 135 w 875"/>
                  <a:gd name="T27" fmla="*/ 1270 h 1310"/>
                  <a:gd name="T28" fmla="*/ 39 w 875"/>
                  <a:gd name="T29" fmla="*/ 1197 h 1310"/>
                  <a:gd name="T30" fmla="*/ 0 w 875"/>
                  <a:gd name="T31" fmla="*/ 1080 h 1310"/>
                  <a:gd name="T32" fmla="*/ 21 w 875"/>
                  <a:gd name="T33" fmla="*/ 975 h 1310"/>
                  <a:gd name="T34" fmla="*/ 69 w 875"/>
                  <a:gd name="T35" fmla="*/ 879 h 1310"/>
                  <a:gd name="T36" fmla="*/ 144 w 875"/>
                  <a:gd name="T37" fmla="*/ 835 h 1310"/>
                  <a:gd name="T38" fmla="*/ 253 w 875"/>
                  <a:gd name="T39" fmla="*/ 810 h 1310"/>
                  <a:gd name="T40" fmla="*/ 347 w 875"/>
                  <a:gd name="T41" fmla="*/ 741 h 1310"/>
                  <a:gd name="T42" fmla="*/ 422 w 875"/>
                  <a:gd name="T43" fmla="*/ 596 h 1310"/>
                  <a:gd name="T44" fmla="*/ 452 w 875"/>
                  <a:gd name="T45" fmla="*/ 387 h 13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75" h="1310">
                    <a:moveTo>
                      <a:pt x="452" y="387"/>
                    </a:moveTo>
                    <a:lnTo>
                      <a:pt x="470" y="239"/>
                    </a:lnTo>
                    <a:lnTo>
                      <a:pt x="492" y="57"/>
                    </a:lnTo>
                    <a:lnTo>
                      <a:pt x="575" y="0"/>
                    </a:lnTo>
                    <a:lnTo>
                      <a:pt x="661" y="0"/>
                    </a:lnTo>
                    <a:lnTo>
                      <a:pt x="762" y="78"/>
                    </a:lnTo>
                    <a:lnTo>
                      <a:pt x="835" y="261"/>
                    </a:lnTo>
                    <a:lnTo>
                      <a:pt x="875" y="509"/>
                    </a:lnTo>
                    <a:lnTo>
                      <a:pt x="835" y="787"/>
                    </a:lnTo>
                    <a:lnTo>
                      <a:pt x="762" y="954"/>
                    </a:lnTo>
                    <a:lnTo>
                      <a:pt x="622" y="1145"/>
                    </a:lnTo>
                    <a:lnTo>
                      <a:pt x="470" y="1262"/>
                    </a:lnTo>
                    <a:lnTo>
                      <a:pt x="287" y="1310"/>
                    </a:lnTo>
                    <a:lnTo>
                      <a:pt x="135" y="1270"/>
                    </a:lnTo>
                    <a:lnTo>
                      <a:pt x="39" y="1197"/>
                    </a:lnTo>
                    <a:lnTo>
                      <a:pt x="0" y="1080"/>
                    </a:lnTo>
                    <a:lnTo>
                      <a:pt x="21" y="975"/>
                    </a:lnTo>
                    <a:lnTo>
                      <a:pt x="69" y="879"/>
                    </a:lnTo>
                    <a:lnTo>
                      <a:pt x="144" y="835"/>
                    </a:lnTo>
                    <a:lnTo>
                      <a:pt x="253" y="810"/>
                    </a:lnTo>
                    <a:lnTo>
                      <a:pt x="347" y="741"/>
                    </a:lnTo>
                    <a:lnTo>
                      <a:pt x="422" y="596"/>
                    </a:lnTo>
                    <a:lnTo>
                      <a:pt x="452" y="38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 name="Freeform 16"/>
              <p:cNvSpPr>
                <a:spLocks/>
              </p:cNvSpPr>
              <p:nvPr/>
            </p:nvSpPr>
            <p:spPr bwMode="auto">
              <a:xfrm>
                <a:off x="3566" y="5418"/>
                <a:ext cx="562" cy="901"/>
              </a:xfrm>
              <a:custGeom>
                <a:avLst/>
                <a:gdLst>
                  <a:gd name="T0" fmla="*/ 365 w 1124"/>
                  <a:gd name="T1" fmla="*/ 58 h 1802"/>
                  <a:gd name="T2" fmla="*/ 413 w 1124"/>
                  <a:gd name="T3" fmla="*/ 0 h 1802"/>
                  <a:gd name="T4" fmla="*/ 509 w 1124"/>
                  <a:gd name="T5" fmla="*/ 0 h 1802"/>
                  <a:gd name="T6" fmla="*/ 557 w 1124"/>
                  <a:gd name="T7" fmla="*/ 79 h 1802"/>
                  <a:gd name="T8" fmla="*/ 645 w 1124"/>
                  <a:gd name="T9" fmla="*/ 270 h 1802"/>
                  <a:gd name="T10" fmla="*/ 767 w 1124"/>
                  <a:gd name="T11" fmla="*/ 479 h 1802"/>
                  <a:gd name="T12" fmla="*/ 957 w 1124"/>
                  <a:gd name="T13" fmla="*/ 644 h 1802"/>
                  <a:gd name="T14" fmla="*/ 1106 w 1124"/>
                  <a:gd name="T15" fmla="*/ 767 h 1802"/>
                  <a:gd name="T16" fmla="*/ 1124 w 1124"/>
                  <a:gd name="T17" fmla="*/ 824 h 1802"/>
                  <a:gd name="T18" fmla="*/ 1124 w 1124"/>
                  <a:gd name="T19" fmla="*/ 885 h 1802"/>
                  <a:gd name="T20" fmla="*/ 915 w 1124"/>
                  <a:gd name="T21" fmla="*/ 1063 h 1802"/>
                  <a:gd name="T22" fmla="*/ 679 w 1124"/>
                  <a:gd name="T23" fmla="*/ 1245 h 1802"/>
                  <a:gd name="T24" fmla="*/ 501 w 1124"/>
                  <a:gd name="T25" fmla="*/ 1324 h 1802"/>
                  <a:gd name="T26" fmla="*/ 309 w 1124"/>
                  <a:gd name="T27" fmla="*/ 1341 h 1802"/>
                  <a:gd name="T28" fmla="*/ 213 w 1124"/>
                  <a:gd name="T29" fmla="*/ 1349 h 1802"/>
                  <a:gd name="T30" fmla="*/ 166 w 1124"/>
                  <a:gd name="T31" fmla="*/ 1446 h 1802"/>
                  <a:gd name="T32" fmla="*/ 126 w 1124"/>
                  <a:gd name="T33" fmla="*/ 1554 h 1802"/>
                  <a:gd name="T34" fmla="*/ 152 w 1124"/>
                  <a:gd name="T35" fmla="*/ 1676 h 1802"/>
                  <a:gd name="T36" fmla="*/ 213 w 1124"/>
                  <a:gd name="T37" fmla="*/ 1698 h 1802"/>
                  <a:gd name="T38" fmla="*/ 213 w 1124"/>
                  <a:gd name="T39" fmla="*/ 1745 h 1802"/>
                  <a:gd name="T40" fmla="*/ 70 w 1124"/>
                  <a:gd name="T41" fmla="*/ 1802 h 1802"/>
                  <a:gd name="T42" fmla="*/ 22 w 1124"/>
                  <a:gd name="T43" fmla="*/ 1732 h 1802"/>
                  <a:gd name="T44" fmla="*/ 0 w 1124"/>
                  <a:gd name="T45" fmla="*/ 1611 h 1802"/>
                  <a:gd name="T46" fmla="*/ 47 w 1124"/>
                  <a:gd name="T47" fmla="*/ 1467 h 1802"/>
                  <a:gd name="T48" fmla="*/ 118 w 1124"/>
                  <a:gd name="T49" fmla="*/ 1341 h 1802"/>
                  <a:gd name="T50" fmla="*/ 213 w 1124"/>
                  <a:gd name="T51" fmla="*/ 1228 h 1802"/>
                  <a:gd name="T52" fmla="*/ 309 w 1124"/>
                  <a:gd name="T53" fmla="*/ 1197 h 1802"/>
                  <a:gd name="T54" fmla="*/ 405 w 1124"/>
                  <a:gd name="T55" fmla="*/ 1245 h 1802"/>
                  <a:gd name="T56" fmla="*/ 574 w 1124"/>
                  <a:gd name="T57" fmla="*/ 1171 h 1802"/>
                  <a:gd name="T58" fmla="*/ 719 w 1124"/>
                  <a:gd name="T59" fmla="*/ 1054 h 1802"/>
                  <a:gd name="T60" fmla="*/ 884 w 1124"/>
                  <a:gd name="T61" fmla="*/ 910 h 1802"/>
                  <a:gd name="T62" fmla="*/ 940 w 1124"/>
                  <a:gd name="T63" fmla="*/ 845 h 1802"/>
                  <a:gd name="T64" fmla="*/ 932 w 1124"/>
                  <a:gd name="T65" fmla="*/ 788 h 1802"/>
                  <a:gd name="T66" fmla="*/ 740 w 1124"/>
                  <a:gd name="T67" fmla="*/ 680 h 1802"/>
                  <a:gd name="T68" fmla="*/ 574 w 1124"/>
                  <a:gd name="T69" fmla="*/ 535 h 1802"/>
                  <a:gd name="T70" fmla="*/ 384 w 1124"/>
                  <a:gd name="T71" fmla="*/ 345 h 1802"/>
                  <a:gd name="T72" fmla="*/ 317 w 1124"/>
                  <a:gd name="T73" fmla="*/ 175 h 1802"/>
                  <a:gd name="T74" fmla="*/ 365 w 1124"/>
                  <a:gd name="T75" fmla="*/ 58 h 18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124" h="1802">
                    <a:moveTo>
                      <a:pt x="365" y="58"/>
                    </a:moveTo>
                    <a:lnTo>
                      <a:pt x="413" y="0"/>
                    </a:lnTo>
                    <a:lnTo>
                      <a:pt x="509" y="0"/>
                    </a:lnTo>
                    <a:lnTo>
                      <a:pt x="557" y="79"/>
                    </a:lnTo>
                    <a:lnTo>
                      <a:pt x="645" y="270"/>
                    </a:lnTo>
                    <a:lnTo>
                      <a:pt x="767" y="479"/>
                    </a:lnTo>
                    <a:lnTo>
                      <a:pt x="957" y="644"/>
                    </a:lnTo>
                    <a:lnTo>
                      <a:pt x="1106" y="767"/>
                    </a:lnTo>
                    <a:lnTo>
                      <a:pt x="1124" y="824"/>
                    </a:lnTo>
                    <a:lnTo>
                      <a:pt x="1124" y="885"/>
                    </a:lnTo>
                    <a:lnTo>
                      <a:pt x="915" y="1063"/>
                    </a:lnTo>
                    <a:lnTo>
                      <a:pt x="679" y="1245"/>
                    </a:lnTo>
                    <a:lnTo>
                      <a:pt x="501" y="1324"/>
                    </a:lnTo>
                    <a:lnTo>
                      <a:pt x="309" y="1341"/>
                    </a:lnTo>
                    <a:lnTo>
                      <a:pt x="213" y="1349"/>
                    </a:lnTo>
                    <a:lnTo>
                      <a:pt x="166" y="1446"/>
                    </a:lnTo>
                    <a:lnTo>
                      <a:pt x="126" y="1554"/>
                    </a:lnTo>
                    <a:lnTo>
                      <a:pt x="152" y="1676"/>
                    </a:lnTo>
                    <a:lnTo>
                      <a:pt x="213" y="1698"/>
                    </a:lnTo>
                    <a:lnTo>
                      <a:pt x="213" y="1745"/>
                    </a:lnTo>
                    <a:lnTo>
                      <a:pt x="70" y="1802"/>
                    </a:lnTo>
                    <a:lnTo>
                      <a:pt x="22" y="1732"/>
                    </a:lnTo>
                    <a:lnTo>
                      <a:pt x="0" y="1611"/>
                    </a:lnTo>
                    <a:lnTo>
                      <a:pt x="47" y="1467"/>
                    </a:lnTo>
                    <a:lnTo>
                      <a:pt x="118" y="1341"/>
                    </a:lnTo>
                    <a:lnTo>
                      <a:pt x="213" y="1228"/>
                    </a:lnTo>
                    <a:lnTo>
                      <a:pt x="309" y="1197"/>
                    </a:lnTo>
                    <a:lnTo>
                      <a:pt x="405" y="1245"/>
                    </a:lnTo>
                    <a:lnTo>
                      <a:pt x="574" y="1171"/>
                    </a:lnTo>
                    <a:lnTo>
                      <a:pt x="719" y="1054"/>
                    </a:lnTo>
                    <a:lnTo>
                      <a:pt x="884" y="910"/>
                    </a:lnTo>
                    <a:lnTo>
                      <a:pt x="940" y="845"/>
                    </a:lnTo>
                    <a:lnTo>
                      <a:pt x="932" y="788"/>
                    </a:lnTo>
                    <a:lnTo>
                      <a:pt x="740" y="680"/>
                    </a:lnTo>
                    <a:lnTo>
                      <a:pt x="574" y="535"/>
                    </a:lnTo>
                    <a:lnTo>
                      <a:pt x="384" y="345"/>
                    </a:lnTo>
                    <a:lnTo>
                      <a:pt x="317" y="175"/>
                    </a:lnTo>
                    <a:lnTo>
                      <a:pt x="365" y="5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 name="Freeform 15"/>
              <p:cNvSpPr>
                <a:spLocks/>
              </p:cNvSpPr>
              <p:nvPr/>
            </p:nvSpPr>
            <p:spPr bwMode="auto">
              <a:xfrm>
                <a:off x="3099" y="5420"/>
                <a:ext cx="740" cy="830"/>
              </a:xfrm>
              <a:custGeom>
                <a:avLst/>
                <a:gdLst>
                  <a:gd name="T0" fmla="*/ 1010 w 1480"/>
                  <a:gd name="T1" fmla="*/ 413 h 1659"/>
                  <a:gd name="T2" fmla="*/ 1180 w 1480"/>
                  <a:gd name="T3" fmla="*/ 126 h 1659"/>
                  <a:gd name="T4" fmla="*/ 1320 w 1480"/>
                  <a:gd name="T5" fmla="*/ 0 h 1659"/>
                  <a:gd name="T6" fmla="*/ 1441 w 1480"/>
                  <a:gd name="T7" fmla="*/ 21 h 1659"/>
                  <a:gd name="T8" fmla="*/ 1480 w 1480"/>
                  <a:gd name="T9" fmla="*/ 151 h 1659"/>
                  <a:gd name="T10" fmla="*/ 1297 w 1480"/>
                  <a:gd name="T11" fmla="*/ 440 h 1659"/>
                  <a:gd name="T12" fmla="*/ 1084 w 1480"/>
                  <a:gd name="T13" fmla="*/ 726 h 1659"/>
                  <a:gd name="T14" fmla="*/ 858 w 1480"/>
                  <a:gd name="T15" fmla="*/ 979 h 1659"/>
                  <a:gd name="T16" fmla="*/ 644 w 1480"/>
                  <a:gd name="T17" fmla="*/ 1132 h 1659"/>
                  <a:gd name="T18" fmla="*/ 501 w 1480"/>
                  <a:gd name="T19" fmla="*/ 1245 h 1659"/>
                  <a:gd name="T20" fmla="*/ 366 w 1480"/>
                  <a:gd name="T21" fmla="*/ 1245 h 1659"/>
                  <a:gd name="T22" fmla="*/ 309 w 1480"/>
                  <a:gd name="T23" fmla="*/ 1227 h 1659"/>
                  <a:gd name="T24" fmla="*/ 309 w 1480"/>
                  <a:gd name="T25" fmla="*/ 1362 h 1659"/>
                  <a:gd name="T26" fmla="*/ 192 w 1480"/>
                  <a:gd name="T27" fmla="*/ 1515 h 1659"/>
                  <a:gd name="T28" fmla="*/ 96 w 1480"/>
                  <a:gd name="T29" fmla="*/ 1563 h 1659"/>
                  <a:gd name="T30" fmla="*/ 104 w 1480"/>
                  <a:gd name="T31" fmla="*/ 1649 h 1659"/>
                  <a:gd name="T32" fmla="*/ 9 w 1480"/>
                  <a:gd name="T33" fmla="*/ 1659 h 1659"/>
                  <a:gd name="T34" fmla="*/ 0 w 1480"/>
                  <a:gd name="T35" fmla="*/ 1532 h 1659"/>
                  <a:gd name="T36" fmla="*/ 79 w 1480"/>
                  <a:gd name="T37" fmla="*/ 1436 h 1659"/>
                  <a:gd name="T38" fmla="*/ 192 w 1480"/>
                  <a:gd name="T39" fmla="*/ 1350 h 1659"/>
                  <a:gd name="T40" fmla="*/ 240 w 1480"/>
                  <a:gd name="T41" fmla="*/ 1254 h 1659"/>
                  <a:gd name="T42" fmla="*/ 248 w 1480"/>
                  <a:gd name="T43" fmla="*/ 1132 h 1659"/>
                  <a:gd name="T44" fmla="*/ 240 w 1480"/>
                  <a:gd name="T45" fmla="*/ 1101 h 1659"/>
                  <a:gd name="T46" fmla="*/ 296 w 1480"/>
                  <a:gd name="T47" fmla="*/ 1061 h 1659"/>
                  <a:gd name="T48" fmla="*/ 344 w 1480"/>
                  <a:gd name="T49" fmla="*/ 1061 h 1659"/>
                  <a:gd name="T50" fmla="*/ 383 w 1480"/>
                  <a:gd name="T51" fmla="*/ 1132 h 1659"/>
                  <a:gd name="T52" fmla="*/ 453 w 1480"/>
                  <a:gd name="T53" fmla="*/ 1157 h 1659"/>
                  <a:gd name="T54" fmla="*/ 527 w 1480"/>
                  <a:gd name="T55" fmla="*/ 1132 h 1659"/>
                  <a:gd name="T56" fmla="*/ 623 w 1480"/>
                  <a:gd name="T57" fmla="*/ 1036 h 1659"/>
                  <a:gd name="T58" fmla="*/ 771 w 1480"/>
                  <a:gd name="T59" fmla="*/ 883 h 1659"/>
                  <a:gd name="T60" fmla="*/ 893 w 1480"/>
                  <a:gd name="T61" fmla="*/ 701 h 1659"/>
                  <a:gd name="T62" fmla="*/ 962 w 1480"/>
                  <a:gd name="T63" fmla="*/ 548 h 1659"/>
                  <a:gd name="T64" fmla="*/ 1010 w 1480"/>
                  <a:gd name="T65" fmla="*/ 413 h 16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480" h="1659">
                    <a:moveTo>
                      <a:pt x="1010" y="413"/>
                    </a:moveTo>
                    <a:lnTo>
                      <a:pt x="1180" y="126"/>
                    </a:lnTo>
                    <a:lnTo>
                      <a:pt x="1320" y="0"/>
                    </a:lnTo>
                    <a:lnTo>
                      <a:pt x="1441" y="21"/>
                    </a:lnTo>
                    <a:lnTo>
                      <a:pt x="1480" y="151"/>
                    </a:lnTo>
                    <a:lnTo>
                      <a:pt x="1297" y="440"/>
                    </a:lnTo>
                    <a:lnTo>
                      <a:pt x="1084" y="726"/>
                    </a:lnTo>
                    <a:lnTo>
                      <a:pt x="858" y="979"/>
                    </a:lnTo>
                    <a:lnTo>
                      <a:pt x="644" y="1132"/>
                    </a:lnTo>
                    <a:lnTo>
                      <a:pt x="501" y="1245"/>
                    </a:lnTo>
                    <a:lnTo>
                      <a:pt x="366" y="1245"/>
                    </a:lnTo>
                    <a:lnTo>
                      <a:pt x="309" y="1227"/>
                    </a:lnTo>
                    <a:lnTo>
                      <a:pt x="309" y="1362"/>
                    </a:lnTo>
                    <a:lnTo>
                      <a:pt x="192" y="1515"/>
                    </a:lnTo>
                    <a:lnTo>
                      <a:pt x="96" y="1563"/>
                    </a:lnTo>
                    <a:lnTo>
                      <a:pt x="104" y="1649"/>
                    </a:lnTo>
                    <a:lnTo>
                      <a:pt x="9" y="1659"/>
                    </a:lnTo>
                    <a:lnTo>
                      <a:pt x="0" y="1532"/>
                    </a:lnTo>
                    <a:lnTo>
                      <a:pt x="79" y="1436"/>
                    </a:lnTo>
                    <a:lnTo>
                      <a:pt x="192" y="1350"/>
                    </a:lnTo>
                    <a:lnTo>
                      <a:pt x="240" y="1254"/>
                    </a:lnTo>
                    <a:lnTo>
                      <a:pt x="248" y="1132"/>
                    </a:lnTo>
                    <a:lnTo>
                      <a:pt x="240" y="1101"/>
                    </a:lnTo>
                    <a:lnTo>
                      <a:pt x="296" y="1061"/>
                    </a:lnTo>
                    <a:lnTo>
                      <a:pt x="344" y="1061"/>
                    </a:lnTo>
                    <a:lnTo>
                      <a:pt x="383" y="1132"/>
                    </a:lnTo>
                    <a:lnTo>
                      <a:pt x="453" y="1157"/>
                    </a:lnTo>
                    <a:lnTo>
                      <a:pt x="527" y="1132"/>
                    </a:lnTo>
                    <a:lnTo>
                      <a:pt x="623" y="1036"/>
                    </a:lnTo>
                    <a:lnTo>
                      <a:pt x="771" y="883"/>
                    </a:lnTo>
                    <a:lnTo>
                      <a:pt x="893" y="701"/>
                    </a:lnTo>
                    <a:lnTo>
                      <a:pt x="962" y="548"/>
                    </a:lnTo>
                    <a:lnTo>
                      <a:pt x="1010" y="41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 name="Freeform 14"/>
              <p:cNvSpPr>
                <a:spLocks/>
              </p:cNvSpPr>
              <p:nvPr/>
            </p:nvSpPr>
            <p:spPr bwMode="auto">
              <a:xfrm>
                <a:off x="3964" y="4957"/>
                <a:ext cx="727" cy="461"/>
              </a:xfrm>
              <a:custGeom>
                <a:avLst/>
                <a:gdLst>
                  <a:gd name="T0" fmla="*/ 19 w 1455"/>
                  <a:gd name="T1" fmla="*/ 161 h 923"/>
                  <a:gd name="T2" fmla="*/ 0 w 1455"/>
                  <a:gd name="T3" fmla="*/ 40 h 923"/>
                  <a:gd name="T4" fmla="*/ 71 w 1455"/>
                  <a:gd name="T5" fmla="*/ 0 h 923"/>
                  <a:gd name="T6" fmla="*/ 193 w 1455"/>
                  <a:gd name="T7" fmla="*/ 23 h 923"/>
                  <a:gd name="T8" fmla="*/ 358 w 1455"/>
                  <a:gd name="T9" fmla="*/ 184 h 923"/>
                  <a:gd name="T10" fmla="*/ 519 w 1455"/>
                  <a:gd name="T11" fmla="*/ 375 h 923"/>
                  <a:gd name="T12" fmla="*/ 693 w 1455"/>
                  <a:gd name="T13" fmla="*/ 540 h 923"/>
                  <a:gd name="T14" fmla="*/ 906 w 1455"/>
                  <a:gd name="T15" fmla="*/ 623 h 923"/>
                  <a:gd name="T16" fmla="*/ 1116 w 1455"/>
                  <a:gd name="T17" fmla="*/ 645 h 923"/>
                  <a:gd name="T18" fmla="*/ 1207 w 1455"/>
                  <a:gd name="T19" fmla="*/ 623 h 923"/>
                  <a:gd name="T20" fmla="*/ 1337 w 1455"/>
                  <a:gd name="T21" fmla="*/ 550 h 923"/>
                  <a:gd name="T22" fmla="*/ 1455 w 1455"/>
                  <a:gd name="T23" fmla="*/ 567 h 923"/>
                  <a:gd name="T24" fmla="*/ 1408 w 1455"/>
                  <a:gd name="T25" fmla="*/ 623 h 923"/>
                  <a:gd name="T26" fmla="*/ 1312 w 1455"/>
                  <a:gd name="T27" fmla="*/ 663 h 923"/>
                  <a:gd name="T28" fmla="*/ 1243 w 1455"/>
                  <a:gd name="T29" fmla="*/ 711 h 923"/>
                  <a:gd name="T30" fmla="*/ 1207 w 1455"/>
                  <a:gd name="T31" fmla="*/ 780 h 923"/>
                  <a:gd name="T32" fmla="*/ 1207 w 1455"/>
                  <a:gd name="T33" fmla="*/ 885 h 923"/>
                  <a:gd name="T34" fmla="*/ 1147 w 1455"/>
                  <a:gd name="T35" fmla="*/ 923 h 923"/>
                  <a:gd name="T36" fmla="*/ 1116 w 1455"/>
                  <a:gd name="T37" fmla="*/ 837 h 923"/>
                  <a:gd name="T38" fmla="*/ 1051 w 1455"/>
                  <a:gd name="T39" fmla="*/ 758 h 923"/>
                  <a:gd name="T40" fmla="*/ 946 w 1455"/>
                  <a:gd name="T41" fmla="*/ 732 h 923"/>
                  <a:gd name="T42" fmla="*/ 781 w 1455"/>
                  <a:gd name="T43" fmla="*/ 671 h 923"/>
                  <a:gd name="T44" fmla="*/ 588 w 1455"/>
                  <a:gd name="T45" fmla="*/ 588 h 923"/>
                  <a:gd name="T46" fmla="*/ 423 w 1455"/>
                  <a:gd name="T47" fmla="*/ 471 h 923"/>
                  <a:gd name="T48" fmla="*/ 253 w 1455"/>
                  <a:gd name="T49" fmla="*/ 336 h 923"/>
                  <a:gd name="T50" fmla="*/ 88 w 1455"/>
                  <a:gd name="T51" fmla="*/ 253 h 923"/>
                  <a:gd name="T52" fmla="*/ 19 w 1455"/>
                  <a:gd name="T53" fmla="*/ 161 h 9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55" h="923">
                    <a:moveTo>
                      <a:pt x="19" y="161"/>
                    </a:moveTo>
                    <a:lnTo>
                      <a:pt x="0" y="40"/>
                    </a:lnTo>
                    <a:lnTo>
                      <a:pt x="71" y="0"/>
                    </a:lnTo>
                    <a:lnTo>
                      <a:pt x="193" y="23"/>
                    </a:lnTo>
                    <a:lnTo>
                      <a:pt x="358" y="184"/>
                    </a:lnTo>
                    <a:lnTo>
                      <a:pt x="519" y="375"/>
                    </a:lnTo>
                    <a:lnTo>
                      <a:pt x="693" y="540"/>
                    </a:lnTo>
                    <a:lnTo>
                      <a:pt x="906" y="623"/>
                    </a:lnTo>
                    <a:lnTo>
                      <a:pt x="1116" y="645"/>
                    </a:lnTo>
                    <a:lnTo>
                      <a:pt x="1207" y="623"/>
                    </a:lnTo>
                    <a:lnTo>
                      <a:pt x="1337" y="550"/>
                    </a:lnTo>
                    <a:lnTo>
                      <a:pt x="1455" y="567"/>
                    </a:lnTo>
                    <a:lnTo>
                      <a:pt x="1408" y="623"/>
                    </a:lnTo>
                    <a:lnTo>
                      <a:pt x="1312" y="663"/>
                    </a:lnTo>
                    <a:lnTo>
                      <a:pt x="1243" y="711"/>
                    </a:lnTo>
                    <a:lnTo>
                      <a:pt x="1207" y="780"/>
                    </a:lnTo>
                    <a:lnTo>
                      <a:pt x="1207" y="885"/>
                    </a:lnTo>
                    <a:lnTo>
                      <a:pt x="1147" y="923"/>
                    </a:lnTo>
                    <a:lnTo>
                      <a:pt x="1116" y="837"/>
                    </a:lnTo>
                    <a:lnTo>
                      <a:pt x="1051" y="758"/>
                    </a:lnTo>
                    <a:lnTo>
                      <a:pt x="946" y="732"/>
                    </a:lnTo>
                    <a:lnTo>
                      <a:pt x="781" y="671"/>
                    </a:lnTo>
                    <a:lnTo>
                      <a:pt x="588" y="588"/>
                    </a:lnTo>
                    <a:lnTo>
                      <a:pt x="423" y="471"/>
                    </a:lnTo>
                    <a:lnTo>
                      <a:pt x="253" y="336"/>
                    </a:lnTo>
                    <a:lnTo>
                      <a:pt x="88" y="253"/>
                    </a:lnTo>
                    <a:lnTo>
                      <a:pt x="19" y="16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 name="Freeform 13"/>
              <p:cNvSpPr>
                <a:spLocks/>
              </p:cNvSpPr>
              <p:nvPr/>
            </p:nvSpPr>
            <p:spPr bwMode="auto">
              <a:xfrm>
                <a:off x="3960" y="4995"/>
                <a:ext cx="649" cy="486"/>
              </a:xfrm>
              <a:custGeom>
                <a:avLst/>
                <a:gdLst>
                  <a:gd name="T0" fmla="*/ 0 w 1298"/>
                  <a:gd name="T1" fmla="*/ 182 h 971"/>
                  <a:gd name="T2" fmla="*/ 21 w 1298"/>
                  <a:gd name="T3" fmla="*/ 17 h 971"/>
                  <a:gd name="T4" fmla="*/ 126 w 1298"/>
                  <a:gd name="T5" fmla="*/ 0 h 971"/>
                  <a:gd name="T6" fmla="*/ 192 w 1298"/>
                  <a:gd name="T7" fmla="*/ 69 h 971"/>
                  <a:gd name="T8" fmla="*/ 214 w 1298"/>
                  <a:gd name="T9" fmla="*/ 230 h 971"/>
                  <a:gd name="T10" fmla="*/ 318 w 1298"/>
                  <a:gd name="T11" fmla="*/ 479 h 971"/>
                  <a:gd name="T12" fmla="*/ 501 w 1298"/>
                  <a:gd name="T13" fmla="*/ 670 h 971"/>
                  <a:gd name="T14" fmla="*/ 653 w 1298"/>
                  <a:gd name="T15" fmla="*/ 778 h 971"/>
                  <a:gd name="T16" fmla="*/ 1011 w 1298"/>
                  <a:gd name="T17" fmla="*/ 788 h 971"/>
                  <a:gd name="T18" fmla="*/ 1172 w 1298"/>
                  <a:gd name="T19" fmla="*/ 718 h 971"/>
                  <a:gd name="T20" fmla="*/ 1241 w 1298"/>
                  <a:gd name="T21" fmla="*/ 636 h 971"/>
                  <a:gd name="T22" fmla="*/ 1298 w 1298"/>
                  <a:gd name="T23" fmla="*/ 644 h 971"/>
                  <a:gd name="T24" fmla="*/ 1289 w 1298"/>
                  <a:gd name="T25" fmla="*/ 740 h 971"/>
                  <a:gd name="T26" fmla="*/ 1241 w 1298"/>
                  <a:gd name="T27" fmla="*/ 923 h 971"/>
                  <a:gd name="T28" fmla="*/ 1289 w 1298"/>
                  <a:gd name="T29" fmla="*/ 971 h 971"/>
                  <a:gd name="T30" fmla="*/ 1154 w 1298"/>
                  <a:gd name="T31" fmla="*/ 949 h 971"/>
                  <a:gd name="T32" fmla="*/ 1124 w 1298"/>
                  <a:gd name="T33" fmla="*/ 901 h 971"/>
                  <a:gd name="T34" fmla="*/ 906 w 1298"/>
                  <a:gd name="T35" fmla="*/ 883 h 971"/>
                  <a:gd name="T36" fmla="*/ 653 w 1298"/>
                  <a:gd name="T37" fmla="*/ 875 h 971"/>
                  <a:gd name="T38" fmla="*/ 501 w 1298"/>
                  <a:gd name="T39" fmla="*/ 805 h 971"/>
                  <a:gd name="T40" fmla="*/ 404 w 1298"/>
                  <a:gd name="T41" fmla="*/ 732 h 971"/>
                  <a:gd name="T42" fmla="*/ 296 w 1298"/>
                  <a:gd name="T43" fmla="*/ 596 h 971"/>
                  <a:gd name="T44" fmla="*/ 126 w 1298"/>
                  <a:gd name="T45" fmla="*/ 431 h 971"/>
                  <a:gd name="T46" fmla="*/ 21 w 1298"/>
                  <a:gd name="T47" fmla="*/ 287 h 971"/>
                  <a:gd name="T48" fmla="*/ 0 w 1298"/>
                  <a:gd name="T49" fmla="*/ 182 h 9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98" h="971">
                    <a:moveTo>
                      <a:pt x="0" y="182"/>
                    </a:moveTo>
                    <a:lnTo>
                      <a:pt x="21" y="17"/>
                    </a:lnTo>
                    <a:lnTo>
                      <a:pt x="126" y="0"/>
                    </a:lnTo>
                    <a:lnTo>
                      <a:pt x="192" y="69"/>
                    </a:lnTo>
                    <a:lnTo>
                      <a:pt x="214" y="230"/>
                    </a:lnTo>
                    <a:lnTo>
                      <a:pt x="318" y="479"/>
                    </a:lnTo>
                    <a:lnTo>
                      <a:pt x="501" y="670"/>
                    </a:lnTo>
                    <a:lnTo>
                      <a:pt x="653" y="778"/>
                    </a:lnTo>
                    <a:lnTo>
                      <a:pt x="1011" y="788"/>
                    </a:lnTo>
                    <a:lnTo>
                      <a:pt x="1172" y="718"/>
                    </a:lnTo>
                    <a:lnTo>
                      <a:pt x="1241" y="636"/>
                    </a:lnTo>
                    <a:lnTo>
                      <a:pt x="1298" y="644"/>
                    </a:lnTo>
                    <a:lnTo>
                      <a:pt x="1289" y="740"/>
                    </a:lnTo>
                    <a:lnTo>
                      <a:pt x="1241" y="923"/>
                    </a:lnTo>
                    <a:lnTo>
                      <a:pt x="1289" y="971"/>
                    </a:lnTo>
                    <a:lnTo>
                      <a:pt x="1154" y="949"/>
                    </a:lnTo>
                    <a:lnTo>
                      <a:pt x="1124" y="901"/>
                    </a:lnTo>
                    <a:lnTo>
                      <a:pt x="906" y="883"/>
                    </a:lnTo>
                    <a:lnTo>
                      <a:pt x="653" y="875"/>
                    </a:lnTo>
                    <a:lnTo>
                      <a:pt x="501" y="805"/>
                    </a:lnTo>
                    <a:lnTo>
                      <a:pt x="404" y="732"/>
                    </a:lnTo>
                    <a:lnTo>
                      <a:pt x="296" y="596"/>
                    </a:lnTo>
                    <a:lnTo>
                      <a:pt x="126" y="431"/>
                    </a:lnTo>
                    <a:lnTo>
                      <a:pt x="21" y="287"/>
                    </a:lnTo>
                    <a:lnTo>
                      <a:pt x="0" y="18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19" name="Line 11"/>
            <p:cNvSpPr>
              <a:spLocks noChangeShapeType="1"/>
            </p:cNvSpPr>
            <p:nvPr/>
          </p:nvSpPr>
          <p:spPr bwMode="auto">
            <a:xfrm flipH="1">
              <a:off x="3390900" y="4973638"/>
              <a:ext cx="876300" cy="0"/>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Oval 10"/>
            <p:cNvSpPr>
              <a:spLocks noChangeArrowheads="1"/>
            </p:cNvSpPr>
            <p:nvPr/>
          </p:nvSpPr>
          <p:spPr bwMode="auto">
            <a:xfrm flipH="1">
              <a:off x="3467100" y="5011738"/>
              <a:ext cx="190500" cy="165100"/>
            </a:xfrm>
            <a:prstGeom prst="ellipse">
              <a:avLst/>
            </a:prstGeom>
            <a:solidFill>
              <a:srgbClr val="FFFFFF"/>
            </a:solid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 name="Oval 9"/>
            <p:cNvSpPr>
              <a:spLocks noChangeArrowheads="1"/>
            </p:cNvSpPr>
            <p:nvPr/>
          </p:nvSpPr>
          <p:spPr bwMode="auto">
            <a:xfrm flipH="1">
              <a:off x="3949700" y="5011738"/>
              <a:ext cx="190500" cy="165100"/>
            </a:xfrm>
            <a:prstGeom prst="ellipse">
              <a:avLst/>
            </a:prstGeom>
            <a:solidFill>
              <a:srgbClr val="FFFFFF"/>
            </a:solid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Line 8"/>
          <p:cNvSpPr>
            <a:spLocks noChangeShapeType="1"/>
          </p:cNvSpPr>
          <p:nvPr/>
        </p:nvSpPr>
        <p:spPr bwMode="auto">
          <a:xfrm>
            <a:off x="2895601" y="5745546"/>
            <a:ext cx="5960183"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Rectangle 29"/>
          <p:cNvSpPr>
            <a:spLocks noChangeArrowheads="1"/>
          </p:cNvSpPr>
          <p:nvPr/>
        </p:nvSpPr>
        <p:spPr bwMode="auto">
          <a:xfrm>
            <a:off x="1524001"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tabLst>
                <a:tab pos="0" algn="l"/>
                <a:tab pos="1371600" algn="l"/>
              </a:tabLst>
            </a:pPr>
            <a:endParaRPr lang="en-US">
              <a:latin typeface="Arial" pitchFamily="34" charset="0"/>
              <a:cs typeface="Arial" pitchFamily="34" charset="0"/>
            </a:endParaRPr>
          </a:p>
        </p:txBody>
      </p:sp>
      <p:sp>
        <p:nvSpPr>
          <p:cNvPr id="31" name="Rectangle 33"/>
          <p:cNvSpPr>
            <a:spLocks noChangeArrowheads="1"/>
          </p:cNvSpPr>
          <p:nvPr/>
        </p:nvSpPr>
        <p:spPr bwMode="auto">
          <a:xfrm>
            <a:off x="1524001" y="5011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tabLst>
                <a:tab pos="0" algn="l"/>
                <a:tab pos="1371600" algn="l"/>
              </a:tabLst>
            </a:pPr>
            <a:endParaRPr lang="en-US">
              <a:latin typeface="Arial" pitchFamily="34" charset="0"/>
              <a:cs typeface="Arial" pitchFamily="34" charset="0"/>
            </a:endParaRPr>
          </a:p>
        </p:txBody>
      </p:sp>
      <p:sp>
        <p:nvSpPr>
          <p:cNvPr id="23" name="Oval 22"/>
          <p:cNvSpPr/>
          <p:nvPr/>
        </p:nvSpPr>
        <p:spPr>
          <a:xfrm>
            <a:off x="5061518" y="4068743"/>
            <a:ext cx="332140" cy="300003"/>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5018972" y="4264073"/>
            <a:ext cx="332140" cy="300003"/>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4843591" y="4173432"/>
            <a:ext cx="332140" cy="300003"/>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6663960" y="4641166"/>
            <a:ext cx="332140" cy="300003"/>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p:nvPr/>
        </p:nvSpPr>
        <p:spPr>
          <a:xfrm>
            <a:off x="7528056" y="5253234"/>
            <a:ext cx="332140" cy="300003"/>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4899764" y="3964070"/>
            <a:ext cx="332140" cy="300003"/>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Slide Number Placeholder 1"/>
          <p:cNvSpPr>
            <a:spLocks noGrp="1"/>
          </p:cNvSpPr>
          <p:nvPr>
            <p:ph type="sldNum" sz="quarter" idx="12"/>
          </p:nvPr>
        </p:nvSpPr>
        <p:spPr/>
        <p:txBody>
          <a:bodyPr/>
          <a:lstStyle/>
          <a:p>
            <a:fld id="{E24C6404-DD52-4D30-ADD7-3912C3BB633F}" type="slidenum">
              <a:rPr lang="en-US" smtClean="0"/>
              <a:t>21</a:t>
            </a:fld>
            <a:endParaRPr lang="en-US"/>
          </a:p>
        </p:txBody>
      </p:sp>
      <p:sp>
        <p:nvSpPr>
          <p:cNvPr id="25" name="Rectangle 24">
            <a:extLst>
              <a:ext uri="{FF2B5EF4-FFF2-40B4-BE49-F238E27FC236}">
                <a16:creationId xmlns:a16="http://schemas.microsoft.com/office/drawing/2014/main" id="{B2609560-D8E0-4BF5-8E35-383A825EF12C}"/>
              </a:ext>
            </a:extLst>
          </p:cNvPr>
          <p:cNvSpPr/>
          <p:nvPr/>
        </p:nvSpPr>
        <p:spPr>
          <a:xfrm>
            <a:off x="2627327" y="224644"/>
            <a:ext cx="7290245" cy="646331"/>
          </a:xfrm>
          <a:prstGeom prst="rect">
            <a:avLst/>
          </a:prstGeom>
        </p:spPr>
        <p:txBody>
          <a:bodyPr wrap="square">
            <a:spAutoFit/>
          </a:bodyPr>
          <a:lstStyle/>
          <a:p>
            <a:pPr algn="ctr"/>
            <a:r>
              <a:rPr lang="en-US" sz="3600" dirty="0">
                <a:solidFill>
                  <a:srgbClr val="FF0000"/>
                </a:solidFill>
              </a:rPr>
              <a:t>Newton’s Third Law</a:t>
            </a:r>
          </a:p>
        </p:txBody>
      </p:sp>
      <p:sp>
        <p:nvSpPr>
          <p:cNvPr id="26" name="TextBox 25">
            <a:extLst>
              <a:ext uri="{FF2B5EF4-FFF2-40B4-BE49-F238E27FC236}">
                <a16:creationId xmlns:a16="http://schemas.microsoft.com/office/drawing/2014/main" id="{AEEEA741-B81B-4F20-AF4E-C68467D248FD}"/>
              </a:ext>
            </a:extLst>
          </p:cNvPr>
          <p:cNvSpPr txBox="1"/>
          <p:nvPr/>
        </p:nvSpPr>
        <p:spPr>
          <a:xfrm>
            <a:off x="1343472" y="1232757"/>
            <a:ext cx="9541059" cy="954107"/>
          </a:xfrm>
          <a:prstGeom prst="rect">
            <a:avLst/>
          </a:prstGeom>
          <a:noFill/>
        </p:spPr>
        <p:txBody>
          <a:bodyPr wrap="square" rtlCol="0">
            <a:spAutoFit/>
          </a:bodyPr>
          <a:lstStyle/>
          <a:p>
            <a:r>
              <a:rPr lang="en-US" sz="2800" dirty="0">
                <a:solidFill>
                  <a:srgbClr val="FF0000"/>
                </a:solidFill>
              </a:rPr>
              <a:t>Newton’s Third Law </a:t>
            </a:r>
            <a:r>
              <a:rPr lang="en-US" sz="2800" dirty="0"/>
              <a:t>implies that if Sally were to push on (throw) bowling balls, she could get herself to move…</a:t>
            </a:r>
          </a:p>
        </p:txBody>
      </p:sp>
    </p:spTree>
    <p:extLst>
      <p:ext uri="{BB962C8B-B14F-4D97-AF65-F5344CB8AC3E}">
        <p14:creationId xmlns:p14="http://schemas.microsoft.com/office/powerpoint/2010/main" val="4173862980"/>
      </p:ext>
    </p:extLst>
  </p:cSld>
  <p:clrMapOvr>
    <a:masterClrMapping/>
  </p:clrMapOvr>
  <mc:AlternateContent xmlns:mc="http://schemas.openxmlformats.org/markup-compatibility/2006" xmlns:p14="http://schemas.microsoft.com/office/powerpoint/2010/main">
    <mc:Choice Requires="p14">
      <p:transition p14:dur="10" advClick="0" advTm="1000"/>
    </mc:Choice>
    <mc:Fallback xmlns="">
      <p:transition advClick="0" advTm="1000"/>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Group 32"/>
          <p:cNvGrpSpPr/>
          <p:nvPr/>
        </p:nvGrpSpPr>
        <p:grpSpPr>
          <a:xfrm>
            <a:off x="4223792" y="3894213"/>
            <a:ext cx="1543878" cy="1844561"/>
            <a:chOff x="3390900" y="3879850"/>
            <a:chExt cx="1138238" cy="1296988"/>
          </a:xfrm>
        </p:grpSpPr>
        <p:grpSp>
          <p:nvGrpSpPr>
            <p:cNvPr id="12" name="Group 12"/>
            <p:cNvGrpSpPr>
              <a:grpSpLocks/>
            </p:cNvGrpSpPr>
            <p:nvPr/>
          </p:nvGrpSpPr>
          <p:grpSpPr bwMode="auto">
            <a:xfrm>
              <a:off x="3517900" y="3879850"/>
              <a:ext cx="1011238" cy="1076325"/>
              <a:chOff x="3099" y="4625"/>
              <a:chExt cx="1592" cy="1694"/>
            </a:xfrm>
          </p:grpSpPr>
          <p:sp>
            <p:nvSpPr>
              <p:cNvPr id="13" name="Freeform 18"/>
              <p:cNvSpPr>
                <a:spLocks/>
              </p:cNvSpPr>
              <p:nvPr/>
            </p:nvSpPr>
            <p:spPr bwMode="auto">
              <a:xfrm>
                <a:off x="4067" y="4625"/>
                <a:ext cx="287" cy="309"/>
              </a:xfrm>
              <a:custGeom>
                <a:avLst/>
                <a:gdLst>
                  <a:gd name="T0" fmla="*/ 456 w 574"/>
                  <a:gd name="T1" fmla="*/ 427 h 619"/>
                  <a:gd name="T2" fmla="*/ 509 w 574"/>
                  <a:gd name="T3" fmla="*/ 331 h 619"/>
                  <a:gd name="T4" fmla="*/ 534 w 574"/>
                  <a:gd name="T5" fmla="*/ 240 h 619"/>
                  <a:gd name="T6" fmla="*/ 525 w 574"/>
                  <a:gd name="T7" fmla="*/ 136 h 619"/>
                  <a:gd name="T8" fmla="*/ 460 w 574"/>
                  <a:gd name="T9" fmla="*/ 40 h 619"/>
                  <a:gd name="T10" fmla="*/ 383 w 574"/>
                  <a:gd name="T11" fmla="*/ 0 h 619"/>
                  <a:gd name="T12" fmla="*/ 265 w 574"/>
                  <a:gd name="T13" fmla="*/ 17 h 619"/>
                  <a:gd name="T14" fmla="*/ 125 w 574"/>
                  <a:gd name="T15" fmla="*/ 96 h 619"/>
                  <a:gd name="T16" fmla="*/ 48 w 574"/>
                  <a:gd name="T17" fmla="*/ 192 h 619"/>
                  <a:gd name="T18" fmla="*/ 0 w 574"/>
                  <a:gd name="T19" fmla="*/ 374 h 619"/>
                  <a:gd name="T20" fmla="*/ 8 w 574"/>
                  <a:gd name="T21" fmla="*/ 493 h 619"/>
                  <a:gd name="T22" fmla="*/ 56 w 574"/>
                  <a:gd name="T23" fmla="*/ 588 h 619"/>
                  <a:gd name="T24" fmla="*/ 125 w 574"/>
                  <a:gd name="T25" fmla="*/ 610 h 619"/>
                  <a:gd name="T26" fmla="*/ 217 w 574"/>
                  <a:gd name="T27" fmla="*/ 610 h 619"/>
                  <a:gd name="T28" fmla="*/ 318 w 574"/>
                  <a:gd name="T29" fmla="*/ 562 h 619"/>
                  <a:gd name="T30" fmla="*/ 360 w 574"/>
                  <a:gd name="T31" fmla="*/ 540 h 619"/>
                  <a:gd name="T32" fmla="*/ 391 w 574"/>
                  <a:gd name="T33" fmla="*/ 502 h 619"/>
                  <a:gd name="T34" fmla="*/ 534 w 574"/>
                  <a:gd name="T35" fmla="*/ 619 h 619"/>
                  <a:gd name="T36" fmla="*/ 574 w 574"/>
                  <a:gd name="T37" fmla="*/ 610 h 619"/>
                  <a:gd name="T38" fmla="*/ 557 w 574"/>
                  <a:gd name="T39" fmla="*/ 571 h 619"/>
                  <a:gd name="T40" fmla="*/ 456 w 574"/>
                  <a:gd name="T41" fmla="*/ 427 h 6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74" h="619">
                    <a:moveTo>
                      <a:pt x="456" y="427"/>
                    </a:moveTo>
                    <a:lnTo>
                      <a:pt x="509" y="331"/>
                    </a:lnTo>
                    <a:lnTo>
                      <a:pt x="534" y="240"/>
                    </a:lnTo>
                    <a:lnTo>
                      <a:pt x="525" y="136"/>
                    </a:lnTo>
                    <a:lnTo>
                      <a:pt x="460" y="40"/>
                    </a:lnTo>
                    <a:lnTo>
                      <a:pt x="383" y="0"/>
                    </a:lnTo>
                    <a:lnTo>
                      <a:pt x="265" y="17"/>
                    </a:lnTo>
                    <a:lnTo>
                      <a:pt x="125" y="96"/>
                    </a:lnTo>
                    <a:lnTo>
                      <a:pt x="48" y="192"/>
                    </a:lnTo>
                    <a:lnTo>
                      <a:pt x="0" y="374"/>
                    </a:lnTo>
                    <a:lnTo>
                      <a:pt x="8" y="493"/>
                    </a:lnTo>
                    <a:lnTo>
                      <a:pt x="56" y="588"/>
                    </a:lnTo>
                    <a:lnTo>
                      <a:pt x="125" y="610"/>
                    </a:lnTo>
                    <a:lnTo>
                      <a:pt x="217" y="610"/>
                    </a:lnTo>
                    <a:lnTo>
                      <a:pt x="318" y="562"/>
                    </a:lnTo>
                    <a:lnTo>
                      <a:pt x="360" y="540"/>
                    </a:lnTo>
                    <a:lnTo>
                      <a:pt x="391" y="502"/>
                    </a:lnTo>
                    <a:lnTo>
                      <a:pt x="534" y="619"/>
                    </a:lnTo>
                    <a:lnTo>
                      <a:pt x="574" y="610"/>
                    </a:lnTo>
                    <a:lnTo>
                      <a:pt x="557" y="571"/>
                    </a:lnTo>
                    <a:lnTo>
                      <a:pt x="456" y="42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Freeform 17"/>
              <p:cNvSpPr>
                <a:spLocks/>
              </p:cNvSpPr>
              <p:nvPr/>
            </p:nvSpPr>
            <p:spPr bwMode="auto">
              <a:xfrm>
                <a:off x="3667" y="4909"/>
                <a:ext cx="437" cy="655"/>
              </a:xfrm>
              <a:custGeom>
                <a:avLst/>
                <a:gdLst>
                  <a:gd name="T0" fmla="*/ 452 w 875"/>
                  <a:gd name="T1" fmla="*/ 387 h 1310"/>
                  <a:gd name="T2" fmla="*/ 470 w 875"/>
                  <a:gd name="T3" fmla="*/ 239 h 1310"/>
                  <a:gd name="T4" fmla="*/ 492 w 875"/>
                  <a:gd name="T5" fmla="*/ 57 h 1310"/>
                  <a:gd name="T6" fmla="*/ 575 w 875"/>
                  <a:gd name="T7" fmla="*/ 0 h 1310"/>
                  <a:gd name="T8" fmla="*/ 661 w 875"/>
                  <a:gd name="T9" fmla="*/ 0 h 1310"/>
                  <a:gd name="T10" fmla="*/ 762 w 875"/>
                  <a:gd name="T11" fmla="*/ 78 h 1310"/>
                  <a:gd name="T12" fmla="*/ 835 w 875"/>
                  <a:gd name="T13" fmla="*/ 261 h 1310"/>
                  <a:gd name="T14" fmla="*/ 875 w 875"/>
                  <a:gd name="T15" fmla="*/ 509 h 1310"/>
                  <a:gd name="T16" fmla="*/ 835 w 875"/>
                  <a:gd name="T17" fmla="*/ 787 h 1310"/>
                  <a:gd name="T18" fmla="*/ 762 w 875"/>
                  <a:gd name="T19" fmla="*/ 954 h 1310"/>
                  <a:gd name="T20" fmla="*/ 622 w 875"/>
                  <a:gd name="T21" fmla="*/ 1145 h 1310"/>
                  <a:gd name="T22" fmla="*/ 470 w 875"/>
                  <a:gd name="T23" fmla="*/ 1262 h 1310"/>
                  <a:gd name="T24" fmla="*/ 287 w 875"/>
                  <a:gd name="T25" fmla="*/ 1310 h 1310"/>
                  <a:gd name="T26" fmla="*/ 135 w 875"/>
                  <a:gd name="T27" fmla="*/ 1270 h 1310"/>
                  <a:gd name="T28" fmla="*/ 39 w 875"/>
                  <a:gd name="T29" fmla="*/ 1197 h 1310"/>
                  <a:gd name="T30" fmla="*/ 0 w 875"/>
                  <a:gd name="T31" fmla="*/ 1080 h 1310"/>
                  <a:gd name="T32" fmla="*/ 21 w 875"/>
                  <a:gd name="T33" fmla="*/ 975 h 1310"/>
                  <a:gd name="T34" fmla="*/ 69 w 875"/>
                  <a:gd name="T35" fmla="*/ 879 h 1310"/>
                  <a:gd name="T36" fmla="*/ 144 w 875"/>
                  <a:gd name="T37" fmla="*/ 835 h 1310"/>
                  <a:gd name="T38" fmla="*/ 253 w 875"/>
                  <a:gd name="T39" fmla="*/ 810 h 1310"/>
                  <a:gd name="T40" fmla="*/ 347 w 875"/>
                  <a:gd name="T41" fmla="*/ 741 h 1310"/>
                  <a:gd name="T42" fmla="*/ 422 w 875"/>
                  <a:gd name="T43" fmla="*/ 596 h 1310"/>
                  <a:gd name="T44" fmla="*/ 452 w 875"/>
                  <a:gd name="T45" fmla="*/ 387 h 13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75" h="1310">
                    <a:moveTo>
                      <a:pt x="452" y="387"/>
                    </a:moveTo>
                    <a:lnTo>
                      <a:pt x="470" y="239"/>
                    </a:lnTo>
                    <a:lnTo>
                      <a:pt x="492" y="57"/>
                    </a:lnTo>
                    <a:lnTo>
                      <a:pt x="575" y="0"/>
                    </a:lnTo>
                    <a:lnTo>
                      <a:pt x="661" y="0"/>
                    </a:lnTo>
                    <a:lnTo>
                      <a:pt x="762" y="78"/>
                    </a:lnTo>
                    <a:lnTo>
                      <a:pt x="835" y="261"/>
                    </a:lnTo>
                    <a:lnTo>
                      <a:pt x="875" y="509"/>
                    </a:lnTo>
                    <a:lnTo>
                      <a:pt x="835" y="787"/>
                    </a:lnTo>
                    <a:lnTo>
                      <a:pt x="762" y="954"/>
                    </a:lnTo>
                    <a:lnTo>
                      <a:pt x="622" y="1145"/>
                    </a:lnTo>
                    <a:lnTo>
                      <a:pt x="470" y="1262"/>
                    </a:lnTo>
                    <a:lnTo>
                      <a:pt x="287" y="1310"/>
                    </a:lnTo>
                    <a:lnTo>
                      <a:pt x="135" y="1270"/>
                    </a:lnTo>
                    <a:lnTo>
                      <a:pt x="39" y="1197"/>
                    </a:lnTo>
                    <a:lnTo>
                      <a:pt x="0" y="1080"/>
                    </a:lnTo>
                    <a:lnTo>
                      <a:pt x="21" y="975"/>
                    </a:lnTo>
                    <a:lnTo>
                      <a:pt x="69" y="879"/>
                    </a:lnTo>
                    <a:lnTo>
                      <a:pt x="144" y="835"/>
                    </a:lnTo>
                    <a:lnTo>
                      <a:pt x="253" y="810"/>
                    </a:lnTo>
                    <a:lnTo>
                      <a:pt x="347" y="741"/>
                    </a:lnTo>
                    <a:lnTo>
                      <a:pt x="422" y="596"/>
                    </a:lnTo>
                    <a:lnTo>
                      <a:pt x="452" y="38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 name="Freeform 16"/>
              <p:cNvSpPr>
                <a:spLocks/>
              </p:cNvSpPr>
              <p:nvPr/>
            </p:nvSpPr>
            <p:spPr bwMode="auto">
              <a:xfrm>
                <a:off x="3566" y="5418"/>
                <a:ext cx="562" cy="901"/>
              </a:xfrm>
              <a:custGeom>
                <a:avLst/>
                <a:gdLst>
                  <a:gd name="T0" fmla="*/ 365 w 1124"/>
                  <a:gd name="T1" fmla="*/ 58 h 1802"/>
                  <a:gd name="T2" fmla="*/ 413 w 1124"/>
                  <a:gd name="T3" fmla="*/ 0 h 1802"/>
                  <a:gd name="T4" fmla="*/ 509 w 1124"/>
                  <a:gd name="T5" fmla="*/ 0 h 1802"/>
                  <a:gd name="T6" fmla="*/ 557 w 1124"/>
                  <a:gd name="T7" fmla="*/ 79 h 1802"/>
                  <a:gd name="T8" fmla="*/ 645 w 1124"/>
                  <a:gd name="T9" fmla="*/ 270 h 1802"/>
                  <a:gd name="T10" fmla="*/ 767 w 1124"/>
                  <a:gd name="T11" fmla="*/ 479 h 1802"/>
                  <a:gd name="T12" fmla="*/ 957 w 1124"/>
                  <a:gd name="T13" fmla="*/ 644 h 1802"/>
                  <a:gd name="T14" fmla="*/ 1106 w 1124"/>
                  <a:gd name="T15" fmla="*/ 767 h 1802"/>
                  <a:gd name="T16" fmla="*/ 1124 w 1124"/>
                  <a:gd name="T17" fmla="*/ 824 h 1802"/>
                  <a:gd name="T18" fmla="*/ 1124 w 1124"/>
                  <a:gd name="T19" fmla="*/ 885 h 1802"/>
                  <a:gd name="T20" fmla="*/ 915 w 1124"/>
                  <a:gd name="T21" fmla="*/ 1063 h 1802"/>
                  <a:gd name="T22" fmla="*/ 679 w 1124"/>
                  <a:gd name="T23" fmla="*/ 1245 h 1802"/>
                  <a:gd name="T24" fmla="*/ 501 w 1124"/>
                  <a:gd name="T25" fmla="*/ 1324 h 1802"/>
                  <a:gd name="T26" fmla="*/ 309 w 1124"/>
                  <a:gd name="T27" fmla="*/ 1341 h 1802"/>
                  <a:gd name="T28" fmla="*/ 213 w 1124"/>
                  <a:gd name="T29" fmla="*/ 1349 h 1802"/>
                  <a:gd name="T30" fmla="*/ 166 w 1124"/>
                  <a:gd name="T31" fmla="*/ 1446 h 1802"/>
                  <a:gd name="T32" fmla="*/ 126 w 1124"/>
                  <a:gd name="T33" fmla="*/ 1554 h 1802"/>
                  <a:gd name="T34" fmla="*/ 152 w 1124"/>
                  <a:gd name="T35" fmla="*/ 1676 h 1802"/>
                  <a:gd name="T36" fmla="*/ 213 w 1124"/>
                  <a:gd name="T37" fmla="*/ 1698 h 1802"/>
                  <a:gd name="T38" fmla="*/ 213 w 1124"/>
                  <a:gd name="T39" fmla="*/ 1745 h 1802"/>
                  <a:gd name="T40" fmla="*/ 70 w 1124"/>
                  <a:gd name="T41" fmla="*/ 1802 h 1802"/>
                  <a:gd name="T42" fmla="*/ 22 w 1124"/>
                  <a:gd name="T43" fmla="*/ 1732 h 1802"/>
                  <a:gd name="T44" fmla="*/ 0 w 1124"/>
                  <a:gd name="T45" fmla="*/ 1611 h 1802"/>
                  <a:gd name="T46" fmla="*/ 47 w 1124"/>
                  <a:gd name="T47" fmla="*/ 1467 h 1802"/>
                  <a:gd name="T48" fmla="*/ 118 w 1124"/>
                  <a:gd name="T49" fmla="*/ 1341 h 1802"/>
                  <a:gd name="T50" fmla="*/ 213 w 1124"/>
                  <a:gd name="T51" fmla="*/ 1228 h 1802"/>
                  <a:gd name="T52" fmla="*/ 309 w 1124"/>
                  <a:gd name="T53" fmla="*/ 1197 h 1802"/>
                  <a:gd name="T54" fmla="*/ 405 w 1124"/>
                  <a:gd name="T55" fmla="*/ 1245 h 1802"/>
                  <a:gd name="T56" fmla="*/ 574 w 1124"/>
                  <a:gd name="T57" fmla="*/ 1171 h 1802"/>
                  <a:gd name="T58" fmla="*/ 719 w 1124"/>
                  <a:gd name="T59" fmla="*/ 1054 h 1802"/>
                  <a:gd name="T60" fmla="*/ 884 w 1124"/>
                  <a:gd name="T61" fmla="*/ 910 h 1802"/>
                  <a:gd name="T62" fmla="*/ 940 w 1124"/>
                  <a:gd name="T63" fmla="*/ 845 h 1802"/>
                  <a:gd name="T64" fmla="*/ 932 w 1124"/>
                  <a:gd name="T65" fmla="*/ 788 h 1802"/>
                  <a:gd name="T66" fmla="*/ 740 w 1124"/>
                  <a:gd name="T67" fmla="*/ 680 h 1802"/>
                  <a:gd name="T68" fmla="*/ 574 w 1124"/>
                  <a:gd name="T69" fmla="*/ 535 h 1802"/>
                  <a:gd name="T70" fmla="*/ 384 w 1124"/>
                  <a:gd name="T71" fmla="*/ 345 h 1802"/>
                  <a:gd name="T72" fmla="*/ 317 w 1124"/>
                  <a:gd name="T73" fmla="*/ 175 h 1802"/>
                  <a:gd name="T74" fmla="*/ 365 w 1124"/>
                  <a:gd name="T75" fmla="*/ 58 h 18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124" h="1802">
                    <a:moveTo>
                      <a:pt x="365" y="58"/>
                    </a:moveTo>
                    <a:lnTo>
                      <a:pt x="413" y="0"/>
                    </a:lnTo>
                    <a:lnTo>
                      <a:pt x="509" y="0"/>
                    </a:lnTo>
                    <a:lnTo>
                      <a:pt x="557" y="79"/>
                    </a:lnTo>
                    <a:lnTo>
                      <a:pt x="645" y="270"/>
                    </a:lnTo>
                    <a:lnTo>
                      <a:pt x="767" y="479"/>
                    </a:lnTo>
                    <a:lnTo>
                      <a:pt x="957" y="644"/>
                    </a:lnTo>
                    <a:lnTo>
                      <a:pt x="1106" y="767"/>
                    </a:lnTo>
                    <a:lnTo>
                      <a:pt x="1124" y="824"/>
                    </a:lnTo>
                    <a:lnTo>
                      <a:pt x="1124" y="885"/>
                    </a:lnTo>
                    <a:lnTo>
                      <a:pt x="915" y="1063"/>
                    </a:lnTo>
                    <a:lnTo>
                      <a:pt x="679" y="1245"/>
                    </a:lnTo>
                    <a:lnTo>
                      <a:pt x="501" y="1324"/>
                    </a:lnTo>
                    <a:lnTo>
                      <a:pt x="309" y="1341"/>
                    </a:lnTo>
                    <a:lnTo>
                      <a:pt x="213" y="1349"/>
                    </a:lnTo>
                    <a:lnTo>
                      <a:pt x="166" y="1446"/>
                    </a:lnTo>
                    <a:lnTo>
                      <a:pt x="126" y="1554"/>
                    </a:lnTo>
                    <a:lnTo>
                      <a:pt x="152" y="1676"/>
                    </a:lnTo>
                    <a:lnTo>
                      <a:pt x="213" y="1698"/>
                    </a:lnTo>
                    <a:lnTo>
                      <a:pt x="213" y="1745"/>
                    </a:lnTo>
                    <a:lnTo>
                      <a:pt x="70" y="1802"/>
                    </a:lnTo>
                    <a:lnTo>
                      <a:pt x="22" y="1732"/>
                    </a:lnTo>
                    <a:lnTo>
                      <a:pt x="0" y="1611"/>
                    </a:lnTo>
                    <a:lnTo>
                      <a:pt x="47" y="1467"/>
                    </a:lnTo>
                    <a:lnTo>
                      <a:pt x="118" y="1341"/>
                    </a:lnTo>
                    <a:lnTo>
                      <a:pt x="213" y="1228"/>
                    </a:lnTo>
                    <a:lnTo>
                      <a:pt x="309" y="1197"/>
                    </a:lnTo>
                    <a:lnTo>
                      <a:pt x="405" y="1245"/>
                    </a:lnTo>
                    <a:lnTo>
                      <a:pt x="574" y="1171"/>
                    </a:lnTo>
                    <a:lnTo>
                      <a:pt x="719" y="1054"/>
                    </a:lnTo>
                    <a:lnTo>
                      <a:pt x="884" y="910"/>
                    </a:lnTo>
                    <a:lnTo>
                      <a:pt x="940" y="845"/>
                    </a:lnTo>
                    <a:lnTo>
                      <a:pt x="932" y="788"/>
                    </a:lnTo>
                    <a:lnTo>
                      <a:pt x="740" y="680"/>
                    </a:lnTo>
                    <a:lnTo>
                      <a:pt x="574" y="535"/>
                    </a:lnTo>
                    <a:lnTo>
                      <a:pt x="384" y="345"/>
                    </a:lnTo>
                    <a:lnTo>
                      <a:pt x="317" y="175"/>
                    </a:lnTo>
                    <a:lnTo>
                      <a:pt x="365" y="5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 name="Freeform 15"/>
              <p:cNvSpPr>
                <a:spLocks/>
              </p:cNvSpPr>
              <p:nvPr/>
            </p:nvSpPr>
            <p:spPr bwMode="auto">
              <a:xfrm>
                <a:off x="3099" y="5420"/>
                <a:ext cx="740" cy="830"/>
              </a:xfrm>
              <a:custGeom>
                <a:avLst/>
                <a:gdLst>
                  <a:gd name="T0" fmla="*/ 1010 w 1480"/>
                  <a:gd name="T1" fmla="*/ 413 h 1659"/>
                  <a:gd name="T2" fmla="*/ 1180 w 1480"/>
                  <a:gd name="T3" fmla="*/ 126 h 1659"/>
                  <a:gd name="T4" fmla="*/ 1320 w 1480"/>
                  <a:gd name="T5" fmla="*/ 0 h 1659"/>
                  <a:gd name="T6" fmla="*/ 1441 w 1480"/>
                  <a:gd name="T7" fmla="*/ 21 h 1659"/>
                  <a:gd name="T8" fmla="*/ 1480 w 1480"/>
                  <a:gd name="T9" fmla="*/ 151 h 1659"/>
                  <a:gd name="T10" fmla="*/ 1297 w 1480"/>
                  <a:gd name="T11" fmla="*/ 440 h 1659"/>
                  <a:gd name="T12" fmla="*/ 1084 w 1480"/>
                  <a:gd name="T13" fmla="*/ 726 h 1659"/>
                  <a:gd name="T14" fmla="*/ 858 w 1480"/>
                  <a:gd name="T15" fmla="*/ 979 h 1659"/>
                  <a:gd name="T16" fmla="*/ 644 w 1480"/>
                  <a:gd name="T17" fmla="*/ 1132 h 1659"/>
                  <a:gd name="T18" fmla="*/ 501 w 1480"/>
                  <a:gd name="T19" fmla="*/ 1245 h 1659"/>
                  <a:gd name="T20" fmla="*/ 366 w 1480"/>
                  <a:gd name="T21" fmla="*/ 1245 h 1659"/>
                  <a:gd name="T22" fmla="*/ 309 w 1480"/>
                  <a:gd name="T23" fmla="*/ 1227 h 1659"/>
                  <a:gd name="T24" fmla="*/ 309 w 1480"/>
                  <a:gd name="T25" fmla="*/ 1362 h 1659"/>
                  <a:gd name="T26" fmla="*/ 192 w 1480"/>
                  <a:gd name="T27" fmla="*/ 1515 h 1659"/>
                  <a:gd name="T28" fmla="*/ 96 w 1480"/>
                  <a:gd name="T29" fmla="*/ 1563 h 1659"/>
                  <a:gd name="T30" fmla="*/ 104 w 1480"/>
                  <a:gd name="T31" fmla="*/ 1649 h 1659"/>
                  <a:gd name="T32" fmla="*/ 9 w 1480"/>
                  <a:gd name="T33" fmla="*/ 1659 h 1659"/>
                  <a:gd name="T34" fmla="*/ 0 w 1480"/>
                  <a:gd name="T35" fmla="*/ 1532 h 1659"/>
                  <a:gd name="T36" fmla="*/ 79 w 1480"/>
                  <a:gd name="T37" fmla="*/ 1436 h 1659"/>
                  <a:gd name="T38" fmla="*/ 192 w 1480"/>
                  <a:gd name="T39" fmla="*/ 1350 h 1659"/>
                  <a:gd name="T40" fmla="*/ 240 w 1480"/>
                  <a:gd name="T41" fmla="*/ 1254 h 1659"/>
                  <a:gd name="T42" fmla="*/ 248 w 1480"/>
                  <a:gd name="T43" fmla="*/ 1132 h 1659"/>
                  <a:gd name="T44" fmla="*/ 240 w 1480"/>
                  <a:gd name="T45" fmla="*/ 1101 h 1659"/>
                  <a:gd name="T46" fmla="*/ 296 w 1480"/>
                  <a:gd name="T47" fmla="*/ 1061 h 1659"/>
                  <a:gd name="T48" fmla="*/ 344 w 1480"/>
                  <a:gd name="T49" fmla="*/ 1061 h 1659"/>
                  <a:gd name="T50" fmla="*/ 383 w 1480"/>
                  <a:gd name="T51" fmla="*/ 1132 h 1659"/>
                  <a:gd name="T52" fmla="*/ 453 w 1480"/>
                  <a:gd name="T53" fmla="*/ 1157 h 1659"/>
                  <a:gd name="T54" fmla="*/ 527 w 1480"/>
                  <a:gd name="T55" fmla="*/ 1132 h 1659"/>
                  <a:gd name="T56" fmla="*/ 623 w 1480"/>
                  <a:gd name="T57" fmla="*/ 1036 h 1659"/>
                  <a:gd name="T58" fmla="*/ 771 w 1480"/>
                  <a:gd name="T59" fmla="*/ 883 h 1659"/>
                  <a:gd name="T60" fmla="*/ 893 w 1480"/>
                  <a:gd name="T61" fmla="*/ 701 h 1659"/>
                  <a:gd name="T62" fmla="*/ 962 w 1480"/>
                  <a:gd name="T63" fmla="*/ 548 h 1659"/>
                  <a:gd name="T64" fmla="*/ 1010 w 1480"/>
                  <a:gd name="T65" fmla="*/ 413 h 16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480" h="1659">
                    <a:moveTo>
                      <a:pt x="1010" y="413"/>
                    </a:moveTo>
                    <a:lnTo>
                      <a:pt x="1180" y="126"/>
                    </a:lnTo>
                    <a:lnTo>
                      <a:pt x="1320" y="0"/>
                    </a:lnTo>
                    <a:lnTo>
                      <a:pt x="1441" y="21"/>
                    </a:lnTo>
                    <a:lnTo>
                      <a:pt x="1480" y="151"/>
                    </a:lnTo>
                    <a:lnTo>
                      <a:pt x="1297" y="440"/>
                    </a:lnTo>
                    <a:lnTo>
                      <a:pt x="1084" y="726"/>
                    </a:lnTo>
                    <a:lnTo>
                      <a:pt x="858" y="979"/>
                    </a:lnTo>
                    <a:lnTo>
                      <a:pt x="644" y="1132"/>
                    </a:lnTo>
                    <a:lnTo>
                      <a:pt x="501" y="1245"/>
                    </a:lnTo>
                    <a:lnTo>
                      <a:pt x="366" y="1245"/>
                    </a:lnTo>
                    <a:lnTo>
                      <a:pt x="309" y="1227"/>
                    </a:lnTo>
                    <a:lnTo>
                      <a:pt x="309" y="1362"/>
                    </a:lnTo>
                    <a:lnTo>
                      <a:pt x="192" y="1515"/>
                    </a:lnTo>
                    <a:lnTo>
                      <a:pt x="96" y="1563"/>
                    </a:lnTo>
                    <a:lnTo>
                      <a:pt x="104" y="1649"/>
                    </a:lnTo>
                    <a:lnTo>
                      <a:pt x="9" y="1659"/>
                    </a:lnTo>
                    <a:lnTo>
                      <a:pt x="0" y="1532"/>
                    </a:lnTo>
                    <a:lnTo>
                      <a:pt x="79" y="1436"/>
                    </a:lnTo>
                    <a:lnTo>
                      <a:pt x="192" y="1350"/>
                    </a:lnTo>
                    <a:lnTo>
                      <a:pt x="240" y="1254"/>
                    </a:lnTo>
                    <a:lnTo>
                      <a:pt x="248" y="1132"/>
                    </a:lnTo>
                    <a:lnTo>
                      <a:pt x="240" y="1101"/>
                    </a:lnTo>
                    <a:lnTo>
                      <a:pt x="296" y="1061"/>
                    </a:lnTo>
                    <a:lnTo>
                      <a:pt x="344" y="1061"/>
                    </a:lnTo>
                    <a:lnTo>
                      <a:pt x="383" y="1132"/>
                    </a:lnTo>
                    <a:lnTo>
                      <a:pt x="453" y="1157"/>
                    </a:lnTo>
                    <a:lnTo>
                      <a:pt x="527" y="1132"/>
                    </a:lnTo>
                    <a:lnTo>
                      <a:pt x="623" y="1036"/>
                    </a:lnTo>
                    <a:lnTo>
                      <a:pt x="771" y="883"/>
                    </a:lnTo>
                    <a:lnTo>
                      <a:pt x="893" y="701"/>
                    </a:lnTo>
                    <a:lnTo>
                      <a:pt x="962" y="548"/>
                    </a:lnTo>
                    <a:lnTo>
                      <a:pt x="1010" y="41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 name="Freeform 14"/>
              <p:cNvSpPr>
                <a:spLocks/>
              </p:cNvSpPr>
              <p:nvPr/>
            </p:nvSpPr>
            <p:spPr bwMode="auto">
              <a:xfrm>
                <a:off x="3964" y="4957"/>
                <a:ext cx="727" cy="461"/>
              </a:xfrm>
              <a:custGeom>
                <a:avLst/>
                <a:gdLst>
                  <a:gd name="T0" fmla="*/ 19 w 1455"/>
                  <a:gd name="T1" fmla="*/ 161 h 923"/>
                  <a:gd name="T2" fmla="*/ 0 w 1455"/>
                  <a:gd name="T3" fmla="*/ 40 h 923"/>
                  <a:gd name="T4" fmla="*/ 71 w 1455"/>
                  <a:gd name="T5" fmla="*/ 0 h 923"/>
                  <a:gd name="T6" fmla="*/ 193 w 1455"/>
                  <a:gd name="T7" fmla="*/ 23 h 923"/>
                  <a:gd name="T8" fmla="*/ 358 w 1455"/>
                  <a:gd name="T9" fmla="*/ 184 h 923"/>
                  <a:gd name="T10" fmla="*/ 519 w 1455"/>
                  <a:gd name="T11" fmla="*/ 375 h 923"/>
                  <a:gd name="T12" fmla="*/ 693 w 1455"/>
                  <a:gd name="T13" fmla="*/ 540 h 923"/>
                  <a:gd name="T14" fmla="*/ 906 w 1455"/>
                  <a:gd name="T15" fmla="*/ 623 h 923"/>
                  <a:gd name="T16" fmla="*/ 1116 w 1455"/>
                  <a:gd name="T17" fmla="*/ 645 h 923"/>
                  <a:gd name="T18" fmla="*/ 1207 w 1455"/>
                  <a:gd name="T19" fmla="*/ 623 h 923"/>
                  <a:gd name="T20" fmla="*/ 1337 w 1455"/>
                  <a:gd name="T21" fmla="*/ 550 h 923"/>
                  <a:gd name="T22" fmla="*/ 1455 w 1455"/>
                  <a:gd name="T23" fmla="*/ 567 h 923"/>
                  <a:gd name="T24" fmla="*/ 1408 w 1455"/>
                  <a:gd name="T25" fmla="*/ 623 h 923"/>
                  <a:gd name="T26" fmla="*/ 1312 w 1455"/>
                  <a:gd name="T27" fmla="*/ 663 h 923"/>
                  <a:gd name="T28" fmla="*/ 1243 w 1455"/>
                  <a:gd name="T29" fmla="*/ 711 h 923"/>
                  <a:gd name="T30" fmla="*/ 1207 w 1455"/>
                  <a:gd name="T31" fmla="*/ 780 h 923"/>
                  <a:gd name="T32" fmla="*/ 1207 w 1455"/>
                  <a:gd name="T33" fmla="*/ 885 h 923"/>
                  <a:gd name="T34" fmla="*/ 1147 w 1455"/>
                  <a:gd name="T35" fmla="*/ 923 h 923"/>
                  <a:gd name="T36" fmla="*/ 1116 w 1455"/>
                  <a:gd name="T37" fmla="*/ 837 h 923"/>
                  <a:gd name="T38" fmla="*/ 1051 w 1455"/>
                  <a:gd name="T39" fmla="*/ 758 h 923"/>
                  <a:gd name="T40" fmla="*/ 946 w 1455"/>
                  <a:gd name="T41" fmla="*/ 732 h 923"/>
                  <a:gd name="T42" fmla="*/ 781 w 1455"/>
                  <a:gd name="T43" fmla="*/ 671 h 923"/>
                  <a:gd name="T44" fmla="*/ 588 w 1455"/>
                  <a:gd name="T45" fmla="*/ 588 h 923"/>
                  <a:gd name="T46" fmla="*/ 423 w 1455"/>
                  <a:gd name="T47" fmla="*/ 471 h 923"/>
                  <a:gd name="T48" fmla="*/ 253 w 1455"/>
                  <a:gd name="T49" fmla="*/ 336 h 923"/>
                  <a:gd name="T50" fmla="*/ 88 w 1455"/>
                  <a:gd name="T51" fmla="*/ 253 h 923"/>
                  <a:gd name="T52" fmla="*/ 19 w 1455"/>
                  <a:gd name="T53" fmla="*/ 161 h 9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55" h="923">
                    <a:moveTo>
                      <a:pt x="19" y="161"/>
                    </a:moveTo>
                    <a:lnTo>
                      <a:pt x="0" y="40"/>
                    </a:lnTo>
                    <a:lnTo>
                      <a:pt x="71" y="0"/>
                    </a:lnTo>
                    <a:lnTo>
                      <a:pt x="193" y="23"/>
                    </a:lnTo>
                    <a:lnTo>
                      <a:pt x="358" y="184"/>
                    </a:lnTo>
                    <a:lnTo>
                      <a:pt x="519" y="375"/>
                    </a:lnTo>
                    <a:lnTo>
                      <a:pt x="693" y="540"/>
                    </a:lnTo>
                    <a:lnTo>
                      <a:pt x="906" y="623"/>
                    </a:lnTo>
                    <a:lnTo>
                      <a:pt x="1116" y="645"/>
                    </a:lnTo>
                    <a:lnTo>
                      <a:pt x="1207" y="623"/>
                    </a:lnTo>
                    <a:lnTo>
                      <a:pt x="1337" y="550"/>
                    </a:lnTo>
                    <a:lnTo>
                      <a:pt x="1455" y="567"/>
                    </a:lnTo>
                    <a:lnTo>
                      <a:pt x="1408" y="623"/>
                    </a:lnTo>
                    <a:lnTo>
                      <a:pt x="1312" y="663"/>
                    </a:lnTo>
                    <a:lnTo>
                      <a:pt x="1243" y="711"/>
                    </a:lnTo>
                    <a:lnTo>
                      <a:pt x="1207" y="780"/>
                    </a:lnTo>
                    <a:lnTo>
                      <a:pt x="1207" y="885"/>
                    </a:lnTo>
                    <a:lnTo>
                      <a:pt x="1147" y="923"/>
                    </a:lnTo>
                    <a:lnTo>
                      <a:pt x="1116" y="837"/>
                    </a:lnTo>
                    <a:lnTo>
                      <a:pt x="1051" y="758"/>
                    </a:lnTo>
                    <a:lnTo>
                      <a:pt x="946" y="732"/>
                    </a:lnTo>
                    <a:lnTo>
                      <a:pt x="781" y="671"/>
                    </a:lnTo>
                    <a:lnTo>
                      <a:pt x="588" y="588"/>
                    </a:lnTo>
                    <a:lnTo>
                      <a:pt x="423" y="471"/>
                    </a:lnTo>
                    <a:lnTo>
                      <a:pt x="253" y="336"/>
                    </a:lnTo>
                    <a:lnTo>
                      <a:pt x="88" y="253"/>
                    </a:lnTo>
                    <a:lnTo>
                      <a:pt x="19" y="16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 name="Freeform 13"/>
              <p:cNvSpPr>
                <a:spLocks/>
              </p:cNvSpPr>
              <p:nvPr/>
            </p:nvSpPr>
            <p:spPr bwMode="auto">
              <a:xfrm>
                <a:off x="3960" y="4995"/>
                <a:ext cx="649" cy="486"/>
              </a:xfrm>
              <a:custGeom>
                <a:avLst/>
                <a:gdLst>
                  <a:gd name="T0" fmla="*/ 0 w 1298"/>
                  <a:gd name="T1" fmla="*/ 182 h 971"/>
                  <a:gd name="T2" fmla="*/ 21 w 1298"/>
                  <a:gd name="T3" fmla="*/ 17 h 971"/>
                  <a:gd name="T4" fmla="*/ 126 w 1298"/>
                  <a:gd name="T5" fmla="*/ 0 h 971"/>
                  <a:gd name="T6" fmla="*/ 192 w 1298"/>
                  <a:gd name="T7" fmla="*/ 69 h 971"/>
                  <a:gd name="T8" fmla="*/ 214 w 1298"/>
                  <a:gd name="T9" fmla="*/ 230 h 971"/>
                  <a:gd name="T10" fmla="*/ 318 w 1298"/>
                  <a:gd name="T11" fmla="*/ 479 h 971"/>
                  <a:gd name="T12" fmla="*/ 501 w 1298"/>
                  <a:gd name="T13" fmla="*/ 670 h 971"/>
                  <a:gd name="T14" fmla="*/ 653 w 1298"/>
                  <a:gd name="T15" fmla="*/ 778 h 971"/>
                  <a:gd name="T16" fmla="*/ 1011 w 1298"/>
                  <a:gd name="T17" fmla="*/ 788 h 971"/>
                  <a:gd name="T18" fmla="*/ 1172 w 1298"/>
                  <a:gd name="T19" fmla="*/ 718 h 971"/>
                  <a:gd name="T20" fmla="*/ 1241 w 1298"/>
                  <a:gd name="T21" fmla="*/ 636 h 971"/>
                  <a:gd name="T22" fmla="*/ 1298 w 1298"/>
                  <a:gd name="T23" fmla="*/ 644 h 971"/>
                  <a:gd name="T24" fmla="*/ 1289 w 1298"/>
                  <a:gd name="T25" fmla="*/ 740 h 971"/>
                  <a:gd name="T26" fmla="*/ 1241 w 1298"/>
                  <a:gd name="T27" fmla="*/ 923 h 971"/>
                  <a:gd name="T28" fmla="*/ 1289 w 1298"/>
                  <a:gd name="T29" fmla="*/ 971 h 971"/>
                  <a:gd name="T30" fmla="*/ 1154 w 1298"/>
                  <a:gd name="T31" fmla="*/ 949 h 971"/>
                  <a:gd name="T32" fmla="*/ 1124 w 1298"/>
                  <a:gd name="T33" fmla="*/ 901 h 971"/>
                  <a:gd name="T34" fmla="*/ 906 w 1298"/>
                  <a:gd name="T35" fmla="*/ 883 h 971"/>
                  <a:gd name="T36" fmla="*/ 653 w 1298"/>
                  <a:gd name="T37" fmla="*/ 875 h 971"/>
                  <a:gd name="T38" fmla="*/ 501 w 1298"/>
                  <a:gd name="T39" fmla="*/ 805 h 971"/>
                  <a:gd name="T40" fmla="*/ 404 w 1298"/>
                  <a:gd name="T41" fmla="*/ 732 h 971"/>
                  <a:gd name="T42" fmla="*/ 296 w 1298"/>
                  <a:gd name="T43" fmla="*/ 596 h 971"/>
                  <a:gd name="T44" fmla="*/ 126 w 1298"/>
                  <a:gd name="T45" fmla="*/ 431 h 971"/>
                  <a:gd name="T46" fmla="*/ 21 w 1298"/>
                  <a:gd name="T47" fmla="*/ 287 h 971"/>
                  <a:gd name="T48" fmla="*/ 0 w 1298"/>
                  <a:gd name="T49" fmla="*/ 182 h 9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98" h="971">
                    <a:moveTo>
                      <a:pt x="0" y="182"/>
                    </a:moveTo>
                    <a:lnTo>
                      <a:pt x="21" y="17"/>
                    </a:lnTo>
                    <a:lnTo>
                      <a:pt x="126" y="0"/>
                    </a:lnTo>
                    <a:lnTo>
                      <a:pt x="192" y="69"/>
                    </a:lnTo>
                    <a:lnTo>
                      <a:pt x="214" y="230"/>
                    </a:lnTo>
                    <a:lnTo>
                      <a:pt x="318" y="479"/>
                    </a:lnTo>
                    <a:lnTo>
                      <a:pt x="501" y="670"/>
                    </a:lnTo>
                    <a:lnTo>
                      <a:pt x="653" y="778"/>
                    </a:lnTo>
                    <a:lnTo>
                      <a:pt x="1011" y="788"/>
                    </a:lnTo>
                    <a:lnTo>
                      <a:pt x="1172" y="718"/>
                    </a:lnTo>
                    <a:lnTo>
                      <a:pt x="1241" y="636"/>
                    </a:lnTo>
                    <a:lnTo>
                      <a:pt x="1298" y="644"/>
                    </a:lnTo>
                    <a:lnTo>
                      <a:pt x="1289" y="740"/>
                    </a:lnTo>
                    <a:lnTo>
                      <a:pt x="1241" y="923"/>
                    </a:lnTo>
                    <a:lnTo>
                      <a:pt x="1289" y="971"/>
                    </a:lnTo>
                    <a:lnTo>
                      <a:pt x="1154" y="949"/>
                    </a:lnTo>
                    <a:lnTo>
                      <a:pt x="1124" y="901"/>
                    </a:lnTo>
                    <a:lnTo>
                      <a:pt x="906" y="883"/>
                    </a:lnTo>
                    <a:lnTo>
                      <a:pt x="653" y="875"/>
                    </a:lnTo>
                    <a:lnTo>
                      <a:pt x="501" y="805"/>
                    </a:lnTo>
                    <a:lnTo>
                      <a:pt x="404" y="732"/>
                    </a:lnTo>
                    <a:lnTo>
                      <a:pt x="296" y="596"/>
                    </a:lnTo>
                    <a:lnTo>
                      <a:pt x="126" y="431"/>
                    </a:lnTo>
                    <a:lnTo>
                      <a:pt x="21" y="287"/>
                    </a:lnTo>
                    <a:lnTo>
                      <a:pt x="0" y="18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19" name="Line 11"/>
            <p:cNvSpPr>
              <a:spLocks noChangeShapeType="1"/>
            </p:cNvSpPr>
            <p:nvPr/>
          </p:nvSpPr>
          <p:spPr bwMode="auto">
            <a:xfrm flipH="1">
              <a:off x="3390900" y="4973638"/>
              <a:ext cx="876300" cy="0"/>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Oval 10"/>
            <p:cNvSpPr>
              <a:spLocks noChangeArrowheads="1"/>
            </p:cNvSpPr>
            <p:nvPr/>
          </p:nvSpPr>
          <p:spPr bwMode="auto">
            <a:xfrm flipH="1">
              <a:off x="3467100" y="5011738"/>
              <a:ext cx="190500" cy="165100"/>
            </a:xfrm>
            <a:prstGeom prst="ellipse">
              <a:avLst/>
            </a:prstGeom>
            <a:solidFill>
              <a:srgbClr val="FFFFFF"/>
            </a:solid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 name="Oval 9"/>
            <p:cNvSpPr>
              <a:spLocks noChangeArrowheads="1"/>
            </p:cNvSpPr>
            <p:nvPr/>
          </p:nvSpPr>
          <p:spPr bwMode="auto">
            <a:xfrm flipH="1">
              <a:off x="3949700" y="5011738"/>
              <a:ext cx="190500" cy="165100"/>
            </a:xfrm>
            <a:prstGeom prst="ellipse">
              <a:avLst/>
            </a:prstGeom>
            <a:solidFill>
              <a:srgbClr val="FFFFFF"/>
            </a:solid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Line 8"/>
          <p:cNvSpPr>
            <a:spLocks noChangeShapeType="1"/>
          </p:cNvSpPr>
          <p:nvPr/>
        </p:nvSpPr>
        <p:spPr bwMode="auto">
          <a:xfrm>
            <a:off x="2895601" y="5745546"/>
            <a:ext cx="5960183"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Rectangle 29"/>
          <p:cNvSpPr>
            <a:spLocks noChangeArrowheads="1"/>
          </p:cNvSpPr>
          <p:nvPr/>
        </p:nvSpPr>
        <p:spPr bwMode="auto">
          <a:xfrm>
            <a:off x="1524001"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tabLst>
                <a:tab pos="0" algn="l"/>
                <a:tab pos="1371600" algn="l"/>
              </a:tabLst>
            </a:pPr>
            <a:endParaRPr lang="en-US">
              <a:latin typeface="Arial" pitchFamily="34" charset="0"/>
              <a:cs typeface="Arial" pitchFamily="34" charset="0"/>
            </a:endParaRPr>
          </a:p>
        </p:txBody>
      </p:sp>
      <p:sp>
        <p:nvSpPr>
          <p:cNvPr id="31" name="Rectangle 33"/>
          <p:cNvSpPr>
            <a:spLocks noChangeArrowheads="1"/>
          </p:cNvSpPr>
          <p:nvPr/>
        </p:nvSpPr>
        <p:spPr bwMode="auto">
          <a:xfrm>
            <a:off x="1524001" y="5011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tabLst>
                <a:tab pos="0" algn="l"/>
                <a:tab pos="1371600" algn="l"/>
              </a:tabLst>
            </a:pPr>
            <a:endParaRPr lang="en-US">
              <a:latin typeface="Arial" pitchFamily="34" charset="0"/>
              <a:cs typeface="Arial" pitchFamily="34" charset="0"/>
            </a:endParaRPr>
          </a:p>
        </p:txBody>
      </p:sp>
      <p:sp>
        <p:nvSpPr>
          <p:cNvPr id="23" name="Oval 22"/>
          <p:cNvSpPr/>
          <p:nvPr/>
        </p:nvSpPr>
        <p:spPr>
          <a:xfrm>
            <a:off x="4737482" y="4068743"/>
            <a:ext cx="332140" cy="300003"/>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4694936" y="4264073"/>
            <a:ext cx="332140" cy="300003"/>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4519555" y="4173432"/>
            <a:ext cx="332140" cy="300003"/>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5727856" y="4425142"/>
            <a:ext cx="332140" cy="300003"/>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6924092" y="4905165"/>
            <a:ext cx="332140" cy="300003"/>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p:nvPr/>
        </p:nvSpPr>
        <p:spPr>
          <a:xfrm>
            <a:off x="8032112" y="5469258"/>
            <a:ext cx="332140" cy="300003"/>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Slide Number Placeholder 1"/>
          <p:cNvSpPr>
            <a:spLocks noGrp="1"/>
          </p:cNvSpPr>
          <p:nvPr>
            <p:ph type="sldNum" sz="quarter" idx="12"/>
          </p:nvPr>
        </p:nvSpPr>
        <p:spPr/>
        <p:txBody>
          <a:bodyPr/>
          <a:lstStyle/>
          <a:p>
            <a:fld id="{E24C6404-DD52-4D30-ADD7-3912C3BB633F}" type="slidenum">
              <a:rPr lang="en-US" smtClean="0"/>
              <a:t>22</a:t>
            </a:fld>
            <a:endParaRPr lang="en-US"/>
          </a:p>
        </p:txBody>
      </p:sp>
      <p:sp>
        <p:nvSpPr>
          <p:cNvPr id="24" name="Rectangle 23">
            <a:extLst>
              <a:ext uri="{FF2B5EF4-FFF2-40B4-BE49-F238E27FC236}">
                <a16:creationId xmlns:a16="http://schemas.microsoft.com/office/drawing/2014/main" id="{27530218-F589-4664-9AF0-6BAAD70C4BA7}"/>
              </a:ext>
            </a:extLst>
          </p:cNvPr>
          <p:cNvSpPr/>
          <p:nvPr/>
        </p:nvSpPr>
        <p:spPr>
          <a:xfrm>
            <a:off x="2627327" y="224644"/>
            <a:ext cx="7290245" cy="646331"/>
          </a:xfrm>
          <a:prstGeom prst="rect">
            <a:avLst/>
          </a:prstGeom>
        </p:spPr>
        <p:txBody>
          <a:bodyPr wrap="square">
            <a:spAutoFit/>
          </a:bodyPr>
          <a:lstStyle/>
          <a:p>
            <a:pPr algn="ctr"/>
            <a:r>
              <a:rPr lang="en-US" sz="3600" dirty="0">
                <a:solidFill>
                  <a:srgbClr val="FF0000"/>
                </a:solidFill>
              </a:rPr>
              <a:t>Newton’s Third Law</a:t>
            </a:r>
          </a:p>
        </p:txBody>
      </p:sp>
      <p:sp>
        <p:nvSpPr>
          <p:cNvPr id="25" name="TextBox 24">
            <a:extLst>
              <a:ext uri="{FF2B5EF4-FFF2-40B4-BE49-F238E27FC236}">
                <a16:creationId xmlns:a16="http://schemas.microsoft.com/office/drawing/2014/main" id="{F3FA5A30-856D-4594-9828-433CD64F89FE}"/>
              </a:ext>
            </a:extLst>
          </p:cNvPr>
          <p:cNvSpPr txBox="1"/>
          <p:nvPr/>
        </p:nvSpPr>
        <p:spPr>
          <a:xfrm>
            <a:off x="1343472" y="1232757"/>
            <a:ext cx="9541059" cy="954107"/>
          </a:xfrm>
          <a:prstGeom prst="rect">
            <a:avLst/>
          </a:prstGeom>
          <a:noFill/>
        </p:spPr>
        <p:txBody>
          <a:bodyPr wrap="square" rtlCol="0">
            <a:spAutoFit/>
          </a:bodyPr>
          <a:lstStyle/>
          <a:p>
            <a:r>
              <a:rPr lang="en-US" sz="2800" dirty="0">
                <a:solidFill>
                  <a:srgbClr val="FF0000"/>
                </a:solidFill>
              </a:rPr>
              <a:t>Newton’s Third Law </a:t>
            </a:r>
            <a:r>
              <a:rPr lang="en-US" sz="2800" dirty="0"/>
              <a:t>implies that if Sally were to push on (throw) bowling balls, she could get herself to move…</a:t>
            </a:r>
          </a:p>
        </p:txBody>
      </p:sp>
    </p:spTree>
    <p:extLst>
      <p:ext uri="{BB962C8B-B14F-4D97-AF65-F5344CB8AC3E}">
        <p14:creationId xmlns:p14="http://schemas.microsoft.com/office/powerpoint/2010/main" val="2252859726"/>
      </p:ext>
    </p:extLst>
  </p:cSld>
  <p:clrMapOvr>
    <a:masterClrMapping/>
  </p:clrMapOvr>
  <mc:AlternateContent xmlns:mc="http://schemas.openxmlformats.org/markup-compatibility/2006" xmlns:p14="http://schemas.microsoft.com/office/powerpoint/2010/main">
    <mc:Choice Requires="p14">
      <p:transition p14:dur="10" advClick="0" advTm="1000"/>
    </mc:Choice>
    <mc:Fallback xmlns="">
      <p:transition advClick="0" advTm="1000"/>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Group 32"/>
          <p:cNvGrpSpPr/>
          <p:nvPr/>
        </p:nvGrpSpPr>
        <p:grpSpPr>
          <a:xfrm>
            <a:off x="4079776" y="3894213"/>
            <a:ext cx="1543878" cy="1844561"/>
            <a:chOff x="3390900" y="3879850"/>
            <a:chExt cx="1138238" cy="1296988"/>
          </a:xfrm>
        </p:grpSpPr>
        <p:grpSp>
          <p:nvGrpSpPr>
            <p:cNvPr id="12" name="Group 12"/>
            <p:cNvGrpSpPr>
              <a:grpSpLocks/>
            </p:cNvGrpSpPr>
            <p:nvPr/>
          </p:nvGrpSpPr>
          <p:grpSpPr bwMode="auto">
            <a:xfrm>
              <a:off x="3517900" y="3879850"/>
              <a:ext cx="1011238" cy="1076325"/>
              <a:chOff x="3099" y="4625"/>
              <a:chExt cx="1592" cy="1694"/>
            </a:xfrm>
          </p:grpSpPr>
          <p:sp>
            <p:nvSpPr>
              <p:cNvPr id="13" name="Freeform 18"/>
              <p:cNvSpPr>
                <a:spLocks/>
              </p:cNvSpPr>
              <p:nvPr/>
            </p:nvSpPr>
            <p:spPr bwMode="auto">
              <a:xfrm>
                <a:off x="4067" y="4625"/>
                <a:ext cx="287" cy="309"/>
              </a:xfrm>
              <a:custGeom>
                <a:avLst/>
                <a:gdLst>
                  <a:gd name="T0" fmla="*/ 456 w 574"/>
                  <a:gd name="T1" fmla="*/ 427 h 619"/>
                  <a:gd name="T2" fmla="*/ 509 w 574"/>
                  <a:gd name="T3" fmla="*/ 331 h 619"/>
                  <a:gd name="T4" fmla="*/ 534 w 574"/>
                  <a:gd name="T5" fmla="*/ 240 h 619"/>
                  <a:gd name="T6" fmla="*/ 525 w 574"/>
                  <a:gd name="T7" fmla="*/ 136 h 619"/>
                  <a:gd name="T8" fmla="*/ 460 w 574"/>
                  <a:gd name="T9" fmla="*/ 40 h 619"/>
                  <a:gd name="T10" fmla="*/ 383 w 574"/>
                  <a:gd name="T11" fmla="*/ 0 h 619"/>
                  <a:gd name="T12" fmla="*/ 265 w 574"/>
                  <a:gd name="T13" fmla="*/ 17 h 619"/>
                  <a:gd name="T14" fmla="*/ 125 w 574"/>
                  <a:gd name="T15" fmla="*/ 96 h 619"/>
                  <a:gd name="T16" fmla="*/ 48 w 574"/>
                  <a:gd name="T17" fmla="*/ 192 h 619"/>
                  <a:gd name="T18" fmla="*/ 0 w 574"/>
                  <a:gd name="T19" fmla="*/ 374 h 619"/>
                  <a:gd name="T20" fmla="*/ 8 w 574"/>
                  <a:gd name="T21" fmla="*/ 493 h 619"/>
                  <a:gd name="T22" fmla="*/ 56 w 574"/>
                  <a:gd name="T23" fmla="*/ 588 h 619"/>
                  <a:gd name="T24" fmla="*/ 125 w 574"/>
                  <a:gd name="T25" fmla="*/ 610 h 619"/>
                  <a:gd name="T26" fmla="*/ 217 w 574"/>
                  <a:gd name="T27" fmla="*/ 610 h 619"/>
                  <a:gd name="T28" fmla="*/ 318 w 574"/>
                  <a:gd name="T29" fmla="*/ 562 h 619"/>
                  <a:gd name="T30" fmla="*/ 360 w 574"/>
                  <a:gd name="T31" fmla="*/ 540 h 619"/>
                  <a:gd name="T32" fmla="*/ 391 w 574"/>
                  <a:gd name="T33" fmla="*/ 502 h 619"/>
                  <a:gd name="T34" fmla="*/ 534 w 574"/>
                  <a:gd name="T35" fmla="*/ 619 h 619"/>
                  <a:gd name="T36" fmla="*/ 574 w 574"/>
                  <a:gd name="T37" fmla="*/ 610 h 619"/>
                  <a:gd name="T38" fmla="*/ 557 w 574"/>
                  <a:gd name="T39" fmla="*/ 571 h 619"/>
                  <a:gd name="T40" fmla="*/ 456 w 574"/>
                  <a:gd name="T41" fmla="*/ 427 h 6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74" h="619">
                    <a:moveTo>
                      <a:pt x="456" y="427"/>
                    </a:moveTo>
                    <a:lnTo>
                      <a:pt x="509" y="331"/>
                    </a:lnTo>
                    <a:lnTo>
                      <a:pt x="534" y="240"/>
                    </a:lnTo>
                    <a:lnTo>
                      <a:pt x="525" y="136"/>
                    </a:lnTo>
                    <a:lnTo>
                      <a:pt x="460" y="40"/>
                    </a:lnTo>
                    <a:lnTo>
                      <a:pt x="383" y="0"/>
                    </a:lnTo>
                    <a:lnTo>
                      <a:pt x="265" y="17"/>
                    </a:lnTo>
                    <a:lnTo>
                      <a:pt x="125" y="96"/>
                    </a:lnTo>
                    <a:lnTo>
                      <a:pt x="48" y="192"/>
                    </a:lnTo>
                    <a:lnTo>
                      <a:pt x="0" y="374"/>
                    </a:lnTo>
                    <a:lnTo>
                      <a:pt x="8" y="493"/>
                    </a:lnTo>
                    <a:lnTo>
                      <a:pt x="56" y="588"/>
                    </a:lnTo>
                    <a:lnTo>
                      <a:pt x="125" y="610"/>
                    </a:lnTo>
                    <a:lnTo>
                      <a:pt x="217" y="610"/>
                    </a:lnTo>
                    <a:lnTo>
                      <a:pt x="318" y="562"/>
                    </a:lnTo>
                    <a:lnTo>
                      <a:pt x="360" y="540"/>
                    </a:lnTo>
                    <a:lnTo>
                      <a:pt x="391" y="502"/>
                    </a:lnTo>
                    <a:lnTo>
                      <a:pt x="534" y="619"/>
                    </a:lnTo>
                    <a:lnTo>
                      <a:pt x="574" y="610"/>
                    </a:lnTo>
                    <a:lnTo>
                      <a:pt x="557" y="571"/>
                    </a:lnTo>
                    <a:lnTo>
                      <a:pt x="456" y="42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Freeform 17"/>
              <p:cNvSpPr>
                <a:spLocks/>
              </p:cNvSpPr>
              <p:nvPr/>
            </p:nvSpPr>
            <p:spPr bwMode="auto">
              <a:xfrm>
                <a:off x="3667" y="4909"/>
                <a:ext cx="437" cy="655"/>
              </a:xfrm>
              <a:custGeom>
                <a:avLst/>
                <a:gdLst>
                  <a:gd name="T0" fmla="*/ 452 w 875"/>
                  <a:gd name="T1" fmla="*/ 387 h 1310"/>
                  <a:gd name="T2" fmla="*/ 470 w 875"/>
                  <a:gd name="T3" fmla="*/ 239 h 1310"/>
                  <a:gd name="T4" fmla="*/ 492 w 875"/>
                  <a:gd name="T5" fmla="*/ 57 h 1310"/>
                  <a:gd name="T6" fmla="*/ 575 w 875"/>
                  <a:gd name="T7" fmla="*/ 0 h 1310"/>
                  <a:gd name="T8" fmla="*/ 661 w 875"/>
                  <a:gd name="T9" fmla="*/ 0 h 1310"/>
                  <a:gd name="T10" fmla="*/ 762 w 875"/>
                  <a:gd name="T11" fmla="*/ 78 h 1310"/>
                  <a:gd name="T12" fmla="*/ 835 w 875"/>
                  <a:gd name="T13" fmla="*/ 261 h 1310"/>
                  <a:gd name="T14" fmla="*/ 875 w 875"/>
                  <a:gd name="T15" fmla="*/ 509 h 1310"/>
                  <a:gd name="T16" fmla="*/ 835 w 875"/>
                  <a:gd name="T17" fmla="*/ 787 h 1310"/>
                  <a:gd name="T18" fmla="*/ 762 w 875"/>
                  <a:gd name="T19" fmla="*/ 954 h 1310"/>
                  <a:gd name="T20" fmla="*/ 622 w 875"/>
                  <a:gd name="T21" fmla="*/ 1145 h 1310"/>
                  <a:gd name="T22" fmla="*/ 470 w 875"/>
                  <a:gd name="T23" fmla="*/ 1262 h 1310"/>
                  <a:gd name="T24" fmla="*/ 287 w 875"/>
                  <a:gd name="T25" fmla="*/ 1310 h 1310"/>
                  <a:gd name="T26" fmla="*/ 135 w 875"/>
                  <a:gd name="T27" fmla="*/ 1270 h 1310"/>
                  <a:gd name="T28" fmla="*/ 39 w 875"/>
                  <a:gd name="T29" fmla="*/ 1197 h 1310"/>
                  <a:gd name="T30" fmla="*/ 0 w 875"/>
                  <a:gd name="T31" fmla="*/ 1080 h 1310"/>
                  <a:gd name="T32" fmla="*/ 21 w 875"/>
                  <a:gd name="T33" fmla="*/ 975 h 1310"/>
                  <a:gd name="T34" fmla="*/ 69 w 875"/>
                  <a:gd name="T35" fmla="*/ 879 h 1310"/>
                  <a:gd name="T36" fmla="*/ 144 w 875"/>
                  <a:gd name="T37" fmla="*/ 835 h 1310"/>
                  <a:gd name="T38" fmla="*/ 253 w 875"/>
                  <a:gd name="T39" fmla="*/ 810 h 1310"/>
                  <a:gd name="T40" fmla="*/ 347 w 875"/>
                  <a:gd name="T41" fmla="*/ 741 h 1310"/>
                  <a:gd name="T42" fmla="*/ 422 w 875"/>
                  <a:gd name="T43" fmla="*/ 596 h 1310"/>
                  <a:gd name="T44" fmla="*/ 452 w 875"/>
                  <a:gd name="T45" fmla="*/ 387 h 13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75" h="1310">
                    <a:moveTo>
                      <a:pt x="452" y="387"/>
                    </a:moveTo>
                    <a:lnTo>
                      <a:pt x="470" y="239"/>
                    </a:lnTo>
                    <a:lnTo>
                      <a:pt x="492" y="57"/>
                    </a:lnTo>
                    <a:lnTo>
                      <a:pt x="575" y="0"/>
                    </a:lnTo>
                    <a:lnTo>
                      <a:pt x="661" y="0"/>
                    </a:lnTo>
                    <a:lnTo>
                      <a:pt x="762" y="78"/>
                    </a:lnTo>
                    <a:lnTo>
                      <a:pt x="835" y="261"/>
                    </a:lnTo>
                    <a:lnTo>
                      <a:pt x="875" y="509"/>
                    </a:lnTo>
                    <a:lnTo>
                      <a:pt x="835" y="787"/>
                    </a:lnTo>
                    <a:lnTo>
                      <a:pt x="762" y="954"/>
                    </a:lnTo>
                    <a:lnTo>
                      <a:pt x="622" y="1145"/>
                    </a:lnTo>
                    <a:lnTo>
                      <a:pt x="470" y="1262"/>
                    </a:lnTo>
                    <a:lnTo>
                      <a:pt x="287" y="1310"/>
                    </a:lnTo>
                    <a:lnTo>
                      <a:pt x="135" y="1270"/>
                    </a:lnTo>
                    <a:lnTo>
                      <a:pt x="39" y="1197"/>
                    </a:lnTo>
                    <a:lnTo>
                      <a:pt x="0" y="1080"/>
                    </a:lnTo>
                    <a:lnTo>
                      <a:pt x="21" y="975"/>
                    </a:lnTo>
                    <a:lnTo>
                      <a:pt x="69" y="879"/>
                    </a:lnTo>
                    <a:lnTo>
                      <a:pt x="144" y="835"/>
                    </a:lnTo>
                    <a:lnTo>
                      <a:pt x="253" y="810"/>
                    </a:lnTo>
                    <a:lnTo>
                      <a:pt x="347" y="741"/>
                    </a:lnTo>
                    <a:lnTo>
                      <a:pt x="422" y="596"/>
                    </a:lnTo>
                    <a:lnTo>
                      <a:pt x="452" y="38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 name="Freeform 16"/>
              <p:cNvSpPr>
                <a:spLocks/>
              </p:cNvSpPr>
              <p:nvPr/>
            </p:nvSpPr>
            <p:spPr bwMode="auto">
              <a:xfrm>
                <a:off x="3566" y="5418"/>
                <a:ext cx="562" cy="901"/>
              </a:xfrm>
              <a:custGeom>
                <a:avLst/>
                <a:gdLst>
                  <a:gd name="T0" fmla="*/ 365 w 1124"/>
                  <a:gd name="T1" fmla="*/ 58 h 1802"/>
                  <a:gd name="T2" fmla="*/ 413 w 1124"/>
                  <a:gd name="T3" fmla="*/ 0 h 1802"/>
                  <a:gd name="T4" fmla="*/ 509 w 1124"/>
                  <a:gd name="T5" fmla="*/ 0 h 1802"/>
                  <a:gd name="T6" fmla="*/ 557 w 1124"/>
                  <a:gd name="T7" fmla="*/ 79 h 1802"/>
                  <a:gd name="T8" fmla="*/ 645 w 1124"/>
                  <a:gd name="T9" fmla="*/ 270 h 1802"/>
                  <a:gd name="T10" fmla="*/ 767 w 1124"/>
                  <a:gd name="T11" fmla="*/ 479 h 1802"/>
                  <a:gd name="T12" fmla="*/ 957 w 1124"/>
                  <a:gd name="T13" fmla="*/ 644 h 1802"/>
                  <a:gd name="T14" fmla="*/ 1106 w 1124"/>
                  <a:gd name="T15" fmla="*/ 767 h 1802"/>
                  <a:gd name="T16" fmla="*/ 1124 w 1124"/>
                  <a:gd name="T17" fmla="*/ 824 h 1802"/>
                  <a:gd name="T18" fmla="*/ 1124 w 1124"/>
                  <a:gd name="T19" fmla="*/ 885 h 1802"/>
                  <a:gd name="T20" fmla="*/ 915 w 1124"/>
                  <a:gd name="T21" fmla="*/ 1063 h 1802"/>
                  <a:gd name="T22" fmla="*/ 679 w 1124"/>
                  <a:gd name="T23" fmla="*/ 1245 h 1802"/>
                  <a:gd name="T24" fmla="*/ 501 w 1124"/>
                  <a:gd name="T25" fmla="*/ 1324 h 1802"/>
                  <a:gd name="T26" fmla="*/ 309 w 1124"/>
                  <a:gd name="T27" fmla="*/ 1341 h 1802"/>
                  <a:gd name="T28" fmla="*/ 213 w 1124"/>
                  <a:gd name="T29" fmla="*/ 1349 h 1802"/>
                  <a:gd name="T30" fmla="*/ 166 w 1124"/>
                  <a:gd name="T31" fmla="*/ 1446 h 1802"/>
                  <a:gd name="T32" fmla="*/ 126 w 1124"/>
                  <a:gd name="T33" fmla="*/ 1554 h 1802"/>
                  <a:gd name="T34" fmla="*/ 152 w 1124"/>
                  <a:gd name="T35" fmla="*/ 1676 h 1802"/>
                  <a:gd name="T36" fmla="*/ 213 w 1124"/>
                  <a:gd name="T37" fmla="*/ 1698 h 1802"/>
                  <a:gd name="T38" fmla="*/ 213 w 1124"/>
                  <a:gd name="T39" fmla="*/ 1745 h 1802"/>
                  <a:gd name="T40" fmla="*/ 70 w 1124"/>
                  <a:gd name="T41" fmla="*/ 1802 h 1802"/>
                  <a:gd name="T42" fmla="*/ 22 w 1124"/>
                  <a:gd name="T43" fmla="*/ 1732 h 1802"/>
                  <a:gd name="T44" fmla="*/ 0 w 1124"/>
                  <a:gd name="T45" fmla="*/ 1611 h 1802"/>
                  <a:gd name="T46" fmla="*/ 47 w 1124"/>
                  <a:gd name="T47" fmla="*/ 1467 h 1802"/>
                  <a:gd name="T48" fmla="*/ 118 w 1124"/>
                  <a:gd name="T49" fmla="*/ 1341 h 1802"/>
                  <a:gd name="T50" fmla="*/ 213 w 1124"/>
                  <a:gd name="T51" fmla="*/ 1228 h 1802"/>
                  <a:gd name="T52" fmla="*/ 309 w 1124"/>
                  <a:gd name="T53" fmla="*/ 1197 h 1802"/>
                  <a:gd name="T54" fmla="*/ 405 w 1124"/>
                  <a:gd name="T55" fmla="*/ 1245 h 1802"/>
                  <a:gd name="T56" fmla="*/ 574 w 1124"/>
                  <a:gd name="T57" fmla="*/ 1171 h 1802"/>
                  <a:gd name="T58" fmla="*/ 719 w 1124"/>
                  <a:gd name="T59" fmla="*/ 1054 h 1802"/>
                  <a:gd name="T60" fmla="*/ 884 w 1124"/>
                  <a:gd name="T61" fmla="*/ 910 h 1802"/>
                  <a:gd name="T62" fmla="*/ 940 w 1124"/>
                  <a:gd name="T63" fmla="*/ 845 h 1802"/>
                  <a:gd name="T64" fmla="*/ 932 w 1124"/>
                  <a:gd name="T65" fmla="*/ 788 h 1802"/>
                  <a:gd name="T66" fmla="*/ 740 w 1124"/>
                  <a:gd name="T67" fmla="*/ 680 h 1802"/>
                  <a:gd name="T68" fmla="*/ 574 w 1124"/>
                  <a:gd name="T69" fmla="*/ 535 h 1802"/>
                  <a:gd name="T70" fmla="*/ 384 w 1124"/>
                  <a:gd name="T71" fmla="*/ 345 h 1802"/>
                  <a:gd name="T72" fmla="*/ 317 w 1124"/>
                  <a:gd name="T73" fmla="*/ 175 h 1802"/>
                  <a:gd name="T74" fmla="*/ 365 w 1124"/>
                  <a:gd name="T75" fmla="*/ 58 h 18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124" h="1802">
                    <a:moveTo>
                      <a:pt x="365" y="58"/>
                    </a:moveTo>
                    <a:lnTo>
                      <a:pt x="413" y="0"/>
                    </a:lnTo>
                    <a:lnTo>
                      <a:pt x="509" y="0"/>
                    </a:lnTo>
                    <a:lnTo>
                      <a:pt x="557" y="79"/>
                    </a:lnTo>
                    <a:lnTo>
                      <a:pt x="645" y="270"/>
                    </a:lnTo>
                    <a:lnTo>
                      <a:pt x="767" y="479"/>
                    </a:lnTo>
                    <a:lnTo>
                      <a:pt x="957" y="644"/>
                    </a:lnTo>
                    <a:lnTo>
                      <a:pt x="1106" y="767"/>
                    </a:lnTo>
                    <a:lnTo>
                      <a:pt x="1124" y="824"/>
                    </a:lnTo>
                    <a:lnTo>
                      <a:pt x="1124" y="885"/>
                    </a:lnTo>
                    <a:lnTo>
                      <a:pt x="915" y="1063"/>
                    </a:lnTo>
                    <a:lnTo>
                      <a:pt x="679" y="1245"/>
                    </a:lnTo>
                    <a:lnTo>
                      <a:pt x="501" y="1324"/>
                    </a:lnTo>
                    <a:lnTo>
                      <a:pt x="309" y="1341"/>
                    </a:lnTo>
                    <a:lnTo>
                      <a:pt x="213" y="1349"/>
                    </a:lnTo>
                    <a:lnTo>
                      <a:pt x="166" y="1446"/>
                    </a:lnTo>
                    <a:lnTo>
                      <a:pt x="126" y="1554"/>
                    </a:lnTo>
                    <a:lnTo>
                      <a:pt x="152" y="1676"/>
                    </a:lnTo>
                    <a:lnTo>
                      <a:pt x="213" y="1698"/>
                    </a:lnTo>
                    <a:lnTo>
                      <a:pt x="213" y="1745"/>
                    </a:lnTo>
                    <a:lnTo>
                      <a:pt x="70" y="1802"/>
                    </a:lnTo>
                    <a:lnTo>
                      <a:pt x="22" y="1732"/>
                    </a:lnTo>
                    <a:lnTo>
                      <a:pt x="0" y="1611"/>
                    </a:lnTo>
                    <a:lnTo>
                      <a:pt x="47" y="1467"/>
                    </a:lnTo>
                    <a:lnTo>
                      <a:pt x="118" y="1341"/>
                    </a:lnTo>
                    <a:lnTo>
                      <a:pt x="213" y="1228"/>
                    </a:lnTo>
                    <a:lnTo>
                      <a:pt x="309" y="1197"/>
                    </a:lnTo>
                    <a:lnTo>
                      <a:pt x="405" y="1245"/>
                    </a:lnTo>
                    <a:lnTo>
                      <a:pt x="574" y="1171"/>
                    </a:lnTo>
                    <a:lnTo>
                      <a:pt x="719" y="1054"/>
                    </a:lnTo>
                    <a:lnTo>
                      <a:pt x="884" y="910"/>
                    </a:lnTo>
                    <a:lnTo>
                      <a:pt x="940" y="845"/>
                    </a:lnTo>
                    <a:lnTo>
                      <a:pt x="932" y="788"/>
                    </a:lnTo>
                    <a:lnTo>
                      <a:pt x="740" y="680"/>
                    </a:lnTo>
                    <a:lnTo>
                      <a:pt x="574" y="535"/>
                    </a:lnTo>
                    <a:lnTo>
                      <a:pt x="384" y="345"/>
                    </a:lnTo>
                    <a:lnTo>
                      <a:pt x="317" y="175"/>
                    </a:lnTo>
                    <a:lnTo>
                      <a:pt x="365" y="5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 name="Freeform 15"/>
              <p:cNvSpPr>
                <a:spLocks/>
              </p:cNvSpPr>
              <p:nvPr/>
            </p:nvSpPr>
            <p:spPr bwMode="auto">
              <a:xfrm>
                <a:off x="3099" y="5420"/>
                <a:ext cx="740" cy="830"/>
              </a:xfrm>
              <a:custGeom>
                <a:avLst/>
                <a:gdLst>
                  <a:gd name="T0" fmla="*/ 1010 w 1480"/>
                  <a:gd name="T1" fmla="*/ 413 h 1659"/>
                  <a:gd name="T2" fmla="*/ 1180 w 1480"/>
                  <a:gd name="T3" fmla="*/ 126 h 1659"/>
                  <a:gd name="T4" fmla="*/ 1320 w 1480"/>
                  <a:gd name="T5" fmla="*/ 0 h 1659"/>
                  <a:gd name="T6" fmla="*/ 1441 w 1480"/>
                  <a:gd name="T7" fmla="*/ 21 h 1659"/>
                  <a:gd name="T8" fmla="*/ 1480 w 1480"/>
                  <a:gd name="T9" fmla="*/ 151 h 1659"/>
                  <a:gd name="T10" fmla="*/ 1297 w 1480"/>
                  <a:gd name="T11" fmla="*/ 440 h 1659"/>
                  <a:gd name="T12" fmla="*/ 1084 w 1480"/>
                  <a:gd name="T13" fmla="*/ 726 h 1659"/>
                  <a:gd name="T14" fmla="*/ 858 w 1480"/>
                  <a:gd name="T15" fmla="*/ 979 h 1659"/>
                  <a:gd name="T16" fmla="*/ 644 w 1480"/>
                  <a:gd name="T17" fmla="*/ 1132 h 1659"/>
                  <a:gd name="T18" fmla="*/ 501 w 1480"/>
                  <a:gd name="T19" fmla="*/ 1245 h 1659"/>
                  <a:gd name="T20" fmla="*/ 366 w 1480"/>
                  <a:gd name="T21" fmla="*/ 1245 h 1659"/>
                  <a:gd name="T22" fmla="*/ 309 w 1480"/>
                  <a:gd name="T23" fmla="*/ 1227 h 1659"/>
                  <a:gd name="T24" fmla="*/ 309 w 1480"/>
                  <a:gd name="T25" fmla="*/ 1362 h 1659"/>
                  <a:gd name="T26" fmla="*/ 192 w 1480"/>
                  <a:gd name="T27" fmla="*/ 1515 h 1659"/>
                  <a:gd name="T28" fmla="*/ 96 w 1480"/>
                  <a:gd name="T29" fmla="*/ 1563 h 1659"/>
                  <a:gd name="T30" fmla="*/ 104 w 1480"/>
                  <a:gd name="T31" fmla="*/ 1649 h 1659"/>
                  <a:gd name="T32" fmla="*/ 9 w 1480"/>
                  <a:gd name="T33" fmla="*/ 1659 h 1659"/>
                  <a:gd name="T34" fmla="*/ 0 w 1480"/>
                  <a:gd name="T35" fmla="*/ 1532 h 1659"/>
                  <a:gd name="T36" fmla="*/ 79 w 1480"/>
                  <a:gd name="T37" fmla="*/ 1436 h 1659"/>
                  <a:gd name="T38" fmla="*/ 192 w 1480"/>
                  <a:gd name="T39" fmla="*/ 1350 h 1659"/>
                  <a:gd name="T40" fmla="*/ 240 w 1480"/>
                  <a:gd name="T41" fmla="*/ 1254 h 1659"/>
                  <a:gd name="T42" fmla="*/ 248 w 1480"/>
                  <a:gd name="T43" fmla="*/ 1132 h 1659"/>
                  <a:gd name="T44" fmla="*/ 240 w 1480"/>
                  <a:gd name="T45" fmla="*/ 1101 h 1659"/>
                  <a:gd name="T46" fmla="*/ 296 w 1480"/>
                  <a:gd name="T47" fmla="*/ 1061 h 1659"/>
                  <a:gd name="T48" fmla="*/ 344 w 1480"/>
                  <a:gd name="T49" fmla="*/ 1061 h 1659"/>
                  <a:gd name="T50" fmla="*/ 383 w 1480"/>
                  <a:gd name="T51" fmla="*/ 1132 h 1659"/>
                  <a:gd name="T52" fmla="*/ 453 w 1480"/>
                  <a:gd name="T53" fmla="*/ 1157 h 1659"/>
                  <a:gd name="T54" fmla="*/ 527 w 1480"/>
                  <a:gd name="T55" fmla="*/ 1132 h 1659"/>
                  <a:gd name="T56" fmla="*/ 623 w 1480"/>
                  <a:gd name="T57" fmla="*/ 1036 h 1659"/>
                  <a:gd name="T58" fmla="*/ 771 w 1480"/>
                  <a:gd name="T59" fmla="*/ 883 h 1659"/>
                  <a:gd name="T60" fmla="*/ 893 w 1480"/>
                  <a:gd name="T61" fmla="*/ 701 h 1659"/>
                  <a:gd name="T62" fmla="*/ 962 w 1480"/>
                  <a:gd name="T63" fmla="*/ 548 h 1659"/>
                  <a:gd name="T64" fmla="*/ 1010 w 1480"/>
                  <a:gd name="T65" fmla="*/ 413 h 16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480" h="1659">
                    <a:moveTo>
                      <a:pt x="1010" y="413"/>
                    </a:moveTo>
                    <a:lnTo>
                      <a:pt x="1180" y="126"/>
                    </a:lnTo>
                    <a:lnTo>
                      <a:pt x="1320" y="0"/>
                    </a:lnTo>
                    <a:lnTo>
                      <a:pt x="1441" y="21"/>
                    </a:lnTo>
                    <a:lnTo>
                      <a:pt x="1480" y="151"/>
                    </a:lnTo>
                    <a:lnTo>
                      <a:pt x="1297" y="440"/>
                    </a:lnTo>
                    <a:lnTo>
                      <a:pt x="1084" y="726"/>
                    </a:lnTo>
                    <a:lnTo>
                      <a:pt x="858" y="979"/>
                    </a:lnTo>
                    <a:lnTo>
                      <a:pt x="644" y="1132"/>
                    </a:lnTo>
                    <a:lnTo>
                      <a:pt x="501" y="1245"/>
                    </a:lnTo>
                    <a:lnTo>
                      <a:pt x="366" y="1245"/>
                    </a:lnTo>
                    <a:lnTo>
                      <a:pt x="309" y="1227"/>
                    </a:lnTo>
                    <a:lnTo>
                      <a:pt x="309" y="1362"/>
                    </a:lnTo>
                    <a:lnTo>
                      <a:pt x="192" y="1515"/>
                    </a:lnTo>
                    <a:lnTo>
                      <a:pt x="96" y="1563"/>
                    </a:lnTo>
                    <a:lnTo>
                      <a:pt x="104" y="1649"/>
                    </a:lnTo>
                    <a:lnTo>
                      <a:pt x="9" y="1659"/>
                    </a:lnTo>
                    <a:lnTo>
                      <a:pt x="0" y="1532"/>
                    </a:lnTo>
                    <a:lnTo>
                      <a:pt x="79" y="1436"/>
                    </a:lnTo>
                    <a:lnTo>
                      <a:pt x="192" y="1350"/>
                    </a:lnTo>
                    <a:lnTo>
                      <a:pt x="240" y="1254"/>
                    </a:lnTo>
                    <a:lnTo>
                      <a:pt x="248" y="1132"/>
                    </a:lnTo>
                    <a:lnTo>
                      <a:pt x="240" y="1101"/>
                    </a:lnTo>
                    <a:lnTo>
                      <a:pt x="296" y="1061"/>
                    </a:lnTo>
                    <a:lnTo>
                      <a:pt x="344" y="1061"/>
                    </a:lnTo>
                    <a:lnTo>
                      <a:pt x="383" y="1132"/>
                    </a:lnTo>
                    <a:lnTo>
                      <a:pt x="453" y="1157"/>
                    </a:lnTo>
                    <a:lnTo>
                      <a:pt x="527" y="1132"/>
                    </a:lnTo>
                    <a:lnTo>
                      <a:pt x="623" y="1036"/>
                    </a:lnTo>
                    <a:lnTo>
                      <a:pt x="771" y="883"/>
                    </a:lnTo>
                    <a:lnTo>
                      <a:pt x="893" y="701"/>
                    </a:lnTo>
                    <a:lnTo>
                      <a:pt x="962" y="548"/>
                    </a:lnTo>
                    <a:lnTo>
                      <a:pt x="1010" y="41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 name="Freeform 14"/>
              <p:cNvSpPr>
                <a:spLocks/>
              </p:cNvSpPr>
              <p:nvPr/>
            </p:nvSpPr>
            <p:spPr bwMode="auto">
              <a:xfrm>
                <a:off x="3964" y="4957"/>
                <a:ext cx="727" cy="461"/>
              </a:xfrm>
              <a:custGeom>
                <a:avLst/>
                <a:gdLst>
                  <a:gd name="T0" fmla="*/ 19 w 1455"/>
                  <a:gd name="T1" fmla="*/ 161 h 923"/>
                  <a:gd name="T2" fmla="*/ 0 w 1455"/>
                  <a:gd name="T3" fmla="*/ 40 h 923"/>
                  <a:gd name="T4" fmla="*/ 71 w 1455"/>
                  <a:gd name="T5" fmla="*/ 0 h 923"/>
                  <a:gd name="T6" fmla="*/ 193 w 1455"/>
                  <a:gd name="T7" fmla="*/ 23 h 923"/>
                  <a:gd name="T8" fmla="*/ 358 w 1455"/>
                  <a:gd name="T9" fmla="*/ 184 h 923"/>
                  <a:gd name="T10" fmla="*/ 519 w 1455"/>
                  <a:gd name="T11" fmla="*/ 375 h 923"/>
                  <a:gd name="T12" fmla="*/ 693 w 1455"/>
                  <a:gd name="T13" fmla="*/ 540 h 923"/>
                  <a:gd name="T14" fmla="*/ 906 w 1455"/>
                  <a:gd name="T15" fmla="*/ 623 h 923"/>
                  <a:gd name="T16" fmla="*/ 1116 w 1455"/>
                  <a:gd name="T17" fmla="*/ 645 h 923"/>
                  <a:gd name="T18" fmla="*/ 1207 w 1455"/>
                  <a:gd name="T19" fmla="*/ 623 h 923"/>
                  <a:gd name="T20" fmla="*/ 1337 w 1455"/>
                  <a:gd name="T21" fmla="*/ 550 h 923"/>
                  <a:gd name="T22" fmla="*/ 1455 w 1455"/>
                  <a:gd name="T23" fmla="*/ 567 h 923"/>
                  <a:gd name="T24" fmla="*/ 1408 w 1455"/>
                  <a:gd name="T25" fmla="*/ 623 h 923"/>
                  <a:gd name="T26" fmla="*/ 1312 w 1455"/>
                  <a:gd name="T27" fmla="*/ 663 h 923"/>
                  <a:gd name="T28" fmla="*/ 1243 w 1455"/>
                  <a:gd name="T29" fmla="*/ 711 h 923"/>
                  <a:gd name="T30" fmla="*/ 1207 w 1455"/>
                  <a:gd name="T31" fmla="*/ 780 h 923"/>
                  <a:gd name="T32" fmla="*/ 1207 w 1455"/>
                  <a:gd name="T33" fmla="*/ 885 h 923"/>
                  <a:gd name="T34" fmla="*/ 1147 w 1455"/>
                  <a:gd name="T35" fmla="*/ 923 h 923"/>
                  <a:gd name="T36" fmla="*/ 1116 w 1455"/>
                  <a:gd name="T37" fmla="*/ 837 h 923"/>
                  <a:gd name="T38" fmla="*/ 1051 w 1455"/>
                  <a:gd name="T39" fmla="*/ 758 h 923"/>
                  <a:gd name="T40" fmla="*/ 946 w 1455"/>
                  <a:gd name="T41" fmla="*/ 732 h 923"/>
                  <a:gd name="T42" fmla="*/ 781 w 1455"/>
                  <a:gd name="T43" fmla="*/ 671 h 923"/>
                  <a:gd name="T44" fmla="*/ 588 w 1455"/>
                  <a:gd name="T45" fmla="*/ 588 h 923"/>
                  <a:gd name="T46" fmla="*/ 423 w 1455"/>
                  <a:gd name="T47" fmla="*/ 471 h 923"/>
                  <a:gd name="T48" fmla="*/ 253 w 1455"/>
                  <a:gd name="T49" fmla="*/ 336 h 923"/>
                  <a:gd name="T50" fmla="*/ 88 w 1455"/>
                  <a:gd name="T51" fmla="*/ 253 h 923"/>
                  <a:gd name="T52" fmla="*/ 19 w 1455"/>
                  <a:gd name="T53" fmla="*/ 161 h 9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55" h="923">
                    <a:moveTo>
                      <a:pt x="19" y="161"/>
                    </a:moveTo>
                    <a:lnTo>
                      <a:pt x="0" y="40"/>
                    </a:lnTo>
                    <a:lnTo>
                      <a:pt x="71" y="0"/>
                    </a:lnTo>
                    <a:lnTo>
                      <a:pt x="193" y="23"/>
                    </a:lnTo>
                    <a:lnTo>
                      <a:pt x="358" y="184"/>
                    </a:lnTo>
                    <a:lnTo>
                      <a:pt x="519" y="375"/>
                    </a:lnTo>
                    <a:lnTo>
                      <a:pt x="693" y="540"/>
                    </a:lnTo>
                    <a:lnTo>
                      <a:pt x="906" y="623"/>
                    </a:lnTo>
                    <a:lnTo>
                      <a:pt x="1116" y="645"/>
                    </a:lnTo>
                    <a:lnTo>
                      <a:pt x="1207" y="623"/>
                    </a:lnTo>
                    <a:lnTo>
                      <a:pt x="1337" y="550"/>
                    </a:lnTo>
                    <a:lnTo>
                      <a:pt x="1455" y="567"/>
                    </a:lnTo>
                    <a:lnTo>
                      <a:pt x="1408" y="623"/>
                    </a:lnTo>
                    <a:lnTo>
                      <a:pt x="1312" y="663"/>
                    </a:lnTo>
                    <a:lnTo>
                      <a:pt x="1243" y="711"/>
                    </a:lnTo>
                    <a:lnTo>
                      <a:pt x="1207" y="780"/>
                    </a:lnTo>
                    <a:lnTo>
                      <a:pt x="1207" y="885"/>
                    </a:lnTo>
                    <a:lnTo>
                      <a:pt x="1147" y="923"/>
                    </a:lnTo>
                    <a:lnTo>
                      <a:pt x="1116" y="837"/>
                    </a:lnTo>
                    <a:lnTo>
                      <a:pt x="1051" y="758"/>
                    </a:lnTo>
                    <a:lnTo>
                      <a:pt x="946" y="732"/>
                    </a:lnTo>
                    <a:lnTo>
                      <a:pt x="781" y="671"/>
                    </a:lnTo>
                    <a:lnTo>
                      <a:pt x="588" y="588"/>
                    </a:lnTo>
                    <a:lnTo>
                      <a:pt x="423" y="471"/>
                    </a:lnTo>
                    <a:lnTo>
                      <a:pt x="253" y="336"/>
                    </a:lnTo>
                    <a:lnTo>
                      <a:pt x="88" y="253"/>
                    </a:lnTo>
                    <a:lnTo>
                      <a:pt x="19" y="16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 name="Freeform 13"/>
              <p:cNvSpPr>
                <a:spLocks/>
              </p:cNvSpPr>
              <p:nvPr/>
            </p:nvSpPr>
            <p:spPr bwMode="auto">
              <a:xfrm>
                <a:off x="3960" y="4995"/>
                <a:ext cx="649" cy="486"/>
              </a:xfrm>
              <a:custGeom>
                <a:avLst/>
                <a:gdLst>
                  <a:gd name="T0" fmla="*/ 0 w 1298"/>
                  <a:gd name="T1" fmla="*/ 182 h 971"/>
                  <a:gd name="T2" fmla="*/ 21 w 1298"/>
                  <a:gd name="T3" fmla="*/ 17 h 971"/>
                  <a:gd name="T4" fmla="*/ 126 w 1298"/>
                  <a:gd name="T5" fmla="*/ 0 h 971"/>
                  <a:gd name="T6" fmla="*/ 192 w 1298"/>
                  <a:gd name="T7" fmla="*/ 69 h 971"/>
                  <a:gd name="T8" fmla="*/ 214 w 1298"/>
                  <a:gd name="T9" fmla="*/ 230 h 971"/>
                  <a:gd name="T10" fmla="*/ 318 w 1298"/>
                  <a:gd name="T11" fmla="*/ 479 h 971"/>
                  <a:gd name="T12" fmla="*/ 501 w 1298"/>
                  <a:gd name="T13" fmla="*/ 670 h 971"/>
                  <a:gd name="T14" fmla="*/ 653 w 1298"/>
                  <a:gd name="T15" fmla="*/ 778 h 971"/>
                  <a:gd name="T16" fmla="*/ 1011 w 1298"/>
                  <a:gd name="T17" fmla="*/ 788 h 971"/>
                  <a:gd name="T18" fmla="*/ 1172 w 1298"/>
                  <a:gd name="T19" fmla="*/ 718 h 971"/>
                  <a:gd name="T20" fmla="*/ 1241 w 1298"/>
                  <a:gd name="T21" fmla="*/ 636 h 971"/>
                  <a:gd name="T22" fmla="*/ 1298 w 1298"/>
                  <a:gd name="T23" fmla="*/ 644 h 971"/>
                  <a:gd name="T24" fmla="*/ 1289 w 1298"/>
                  <a:gd name="T25" fmla="*/ 740 h 971"/>
                  <a:gd name="T26" fmla="*/ 1241 w 1298"/>
                  <a:gd name="T27" fmla="*/ 923 h 971"/>
                  <a:gd name="T28" fmla="*/ 1289 w 1298"/>
                  <a:gd name="T29" fmla="*/ 971 h 971"/>
                  <a:gd name="T30" fmla="*/ 1154 w 1298"/>
                  <a:gd name="T31" fmla="*/ 949 h 971"/>
                  <a:gd name="T32" fmla="*/ 1124 w 1298"/>
                  <a:gd name="T33" fmla="*/ 901 h 971"/>
                  <a:gd name="T34" fmla="*/ 906 w 1298"/>
                  <a:gd name="T35" fmla="*/ 883 h 971"/>
                  <a:gd name="T36" fmla="*/ 653 w 1298"/>
                  <a:gd name="T37" fmla="*/ 875 h 971"/>
                  <a:gd name="T38" fmla="*/ 501 w 1298"/>
                  <a:gd name="T39" fmla="*/ 805 h 971"/>
                  <a:gd name="T40" fmla="*/ 404 w 1298"/>
                  <a:gd name="T41" fmla="*/ 732 h 971"/>
                  <a:gd name="T42" fmla="*/ 296 w 1298"/>
                  <a:gd name="T43" fmla="*/ 596 h 971"/>
                  <a:gd name="T44" fmla="*/ 126 w 1298"/>
                  <a:gd name="T45" fmla="*/ 431 h 971"/>
                  <a:gd name="T46" fmla="*/ 21 w 1298"/>
                  <a:gd name="T47" fmla="*/ 287 h 971"/>
                  <a:gd name="T48" fmla="*/ 0 w 1298"/>
                  <a:gd name="T49" fmla="*/ 182 h 9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98" h="971">
                    <a:moveTo>
                      <a:pt x="0" y="182"/>
                    </a:moveTo>
                    <a:lnTo>
                      <a:pt x="21" y="17"/>
                    </a:lnTo>
                    <a:lnTo>
                      <a:pt x="126" y="0"/>
                    </a:lnTo>
                    <a:lnTo>
                      <a:pt x="192" y="69"/>
                    </a:lnTo>
                    <a:lnTo>
                      <a:pt x="214" y="230"/>
                    </a:lnTo>
                    <a:lnTo>
                      <a:pt x="318" y="479"/>
                    </a:lnTo>
                    <a:lnTo>
                      <a:pt x="501" y="670"/>
                    </a:lnTo>
                    <a:lnTo>
                      <a:pt x="653" y="778"/>
                    </a:lnTo>
                    <a:lnTo>
                      <a:pt x="1011" y="788"/>
                    </a:lnTo>
                    <a:lnTo>
                      <a:pt x="1172" y="718"/>
                    </a:lnTo>
                    <a:lnTo>
                      <a:pt x="1241" y="636"/>
                    </a:lnTo>
                    <a:lnTo>
                      <a:pt x="1298" y="644"/>
                    </a:lnTo>
                    <a:lnTo>
                      <a:pt x="1289" y="740"/>
                    </a:lnTo>
                    <a:lnTo>
                      <a:pt x="1241" y="923"/>
                    </a:lnTo>
                    <a:lnTo>
                      <a:pt x="1289" y="971"/>
                    </a:lnTo>
                    <a:lnTo>
                      <a:pt x="1154" y="949"/>
                    </a:lnTo>
                    <a:lnTo>
                      <a:pt x="1124" y="901"/>
                    </a:lnTo>
                    <a:lnTo>
                      <a:pt x="906" y="883"/>
                    </a:lnTo>
                    <a:lnTo>
                      <a:pt x="653" y="875"/>
                    </a:lnTo>
                    <a:lnTo>
                      <a:pt x="501" y="805"/>
                    </a:lnTo>
                    <a:lnTo>
                      <a:pt x="404" y="732"/>
                    </a:lnTo>
                    <a:lnTo>
                      <a:pt x="296" y="596"/>
                    </a:lnTo>
                    <a:lnTo>
                      <a:pt x="126" y="431"/>
                    </a:lnTo>
                    <a:lnTo>
                      <a:pt x="21" y="287"/>
                    </a:lnTo>
                    <a:lnTo>
                      <a:pt x="0" y="18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19" name="Line 11"/>
            <p:cNvSpPr>
              <a:spLocks noChangeShapeType="1"/>
            </p:cNvSpPr>
            <p:nvPr/>
          </p:nvSpPr>
          <p:spPr bwMode="auto">
            <a:xfrm flipH="1">
              <a:off x="3390900" y="4973638"/>
              <a:ext cx="876300" cy="0"/>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Oval 10"/>
            <p:cNvSpPr>
              <a:spLocks noChangeArrowheads="1"/>
            </p:cNvSpPr>
            <p:nvPr/>
          </p:nvSpPr>
          <p:spPr bwMode="auto">
            <a:xfrm flipH="1">
              <a:off x="3467100" y="5011738"/>
              <a:ext cx="190500" cy="165100"/>
            </a:xfrm>
            <a:prstGeom prst="ellipse">
              <a:avLst/>
            </a:prstGeom>
            <a:solidFill>
              <a:srgbClr val="FFFFFF"/>
            </a:solid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 name="Oval 9"/>
            <p:cNvSpPr>
              <a:spLocks noChangeArrowheads="1"/>
            </p:cNvSpPr>
            <p:nvPr/>
          </p:nvSpPr>
          <p:spPr bwMode="auto">
            <a:xfrm flipH="1">
              <a:off x="3949700" y="5011738"/>
              <a:ext cx="190500" cy="165100"/>
            </a:xfrm>
            <a:prstGeom prst="ellipse">
              <a:avLst/>
            </a:prstGeom>
            <a:solidFill>
              <a:srgbClr val="FFFFFF"/>
            </a:solid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Line 8"/>
          <p:cNvSpPr>
            <a:spLocks noChangeShapeType="1"/>
          </p:cNvSpPr>
          <p:nvPr/>
        </p:nvSpPr>
        <p:spPr bwMode="auto">
          <a:xfrm>
            <a:off x="2895601" y="5745546"/>
            <a:ext cx="5960183"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Rectangle 29"/>
          <p:cNvSpPr>
            <a:spLocks noChangeArrowheads="1"/>
          </p:cNvSpPr>
          <p:nvPr/>
        </p:nvSpPr>
        <p:spPr bwMode="auto">
          <a:xfrm>
            <a:off x="1524001"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tabLst>
                <a:tab pos="0" algn="l"/>
                <a:tab pos="1371600" algn="l"/>
              </a:tabLst>
            </a:pPr>
            <a:endParaRPr lang="en-US">
              <a:latin typeface="Arial" pitchFamily="34" charset="0"/>
              <a:cs typeface="Arial" pitchFamily="34" charset="0"/>
            </a:endParaRPr>
          </a:p>
        </p:txBody>
      </p:sp>
      <p:sp>
        <p:nvSpPr>
          <p:cNvPr id="31" name="Rectangle 33"/>
          <p:cNvSpPr>
            <a:spLocks noChangeArrowheads="1"/>
          </p:cNvSpPr>
          <p:nvPr/>
        </p:nvSpPr>
        <p:spPr bwMode="auto">
          <a:xfrm>
            <a:off x="1524001" y="5011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tabLst>
                <a:tab pos="0" algn="l"/>
                <a:tab pos="1371600" algn="l"/>
              </a:tabLst>
            </a:pPr>
            <a:endParaRPr lang="en-US">
              <a:latin typeface="Arial" pitchFamily="34" charset="0"/>
              <a:cs typeface="Arial" pitchFamily="34" charset="0"/>
            </a:endParaRPr>
          </a:p>
        </p:txBody>
      </p:sp>
      <p:sp>
        <p:nvSpPr>
          <p:cNvPr id="23" name="Oval 22"/>
          <p:cNvSpPr/>
          <p:nvPr/>
        </p:nvSpPr>
        <p:spPr>
          <a:xfrm>
            <a:off x="4593466" y="4068743"/>
            <a:ext cx="332140" cy="300003"/>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4550920" y="4264073"/>
            <a:ext cx="332140" cy="300003"/>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4375539" y="4173432"/>
            <a:ext cx="332140" cy="300003"/>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5871872" y="4497150"/>
            <a:ext cx="332140" cy="300003"/>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7140116" y="5157193"/>
            <a:ext cx="332140" cy="300003"/>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p:nvPr/>
        </p:nvSpPr>
        <p:spPr>
          <a:xfrm>
            <a:off x="8176128" y="5469258"/>
            <a:ext cx="332140" cy="300003"/>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Slide Number Placeholder 1"/>
          <p:cNvSpPr>
            <a:spLocks noGrp="1"/>
          </p:cNvSpPr>
          <p:nvPr>
            <p:ph type="sldNum" sz="quarter" idx="12"/>
          </p:nvPr>
        </p:nvSpPr>
        <p:spPr/>
        <p:txBody>
          <a:bodyPr/>
          <a:lstStyle/>
          <a:p>
            <a:fld id="{E24C6404-DD52-4D30-ADD7-3912C3BB633F}" type="slidenum">
              <a:rPr lang="en-US" smtClean="0"/>
              <a:t>23</a:t>
            </a:fld>
            <a:endParaRPr lang="en-US"/>
          </a:p>
        </p:txBody>
      </p:sp>
      <p:sp>
        <p:nvSpPr>
          <p:cNvPr id="24" name="Rectangle 23">
            <a:extLst>
              <a:ext uri="{FF2B5EF4-FFF2-40B4-BE49-F238E27FC236}">
                <a16:creationId xmlns:a16="http://schemas.microsoft.com/office/drawing/2014/main" id="{6702545B-C19E-4C34-B9A2-B92D296683B4}"/>
              </a:ext>
            </a:extLst>
          </p:cNvPr>
          <p:cNvSpPr/>
          <p:nvPr/>
        </p:nvSpPr>
        <p:spPr>
          <a:xfrm>
            <a:off x="2627327" y="224644"/>
            <a:ext cx="7290245" cy="646331"/>
          </a:xfrm>
          <a:prstGeom prst="rect">
            <a:avLst/>
          </a:prstGeom>
        </p:spPr>
        <p:txBody>
          <a:bodyPr wrap="square">
            <a:spAutoFit/>
          </a:bodyPr>
          <a:lstStyle/>
          <a:p>
            <a:pPr algn="ctr"/>
            <a:r>
              <a:rPr lang="en-US" sz="3600" dirty="0">
                <a:solidFill>
                  <a:srgbClr val="FF0000"/>
                </a:solidFill>
              </a:rPr>
              <a:t>Newton’s Third Law</a:t>
            </a:r>
          </a:p>
        </p:txBody>
      </p:sp>
      <p:sp>
        <p:nvSpPr>
          <p:cNvPr id="25" name="TextBox 24">
            <a:extLst>
              <a:ext uri="{FF2B5EF4-FFF2-40B4-BE49-F238E27FC236}">
                <a16:creationId xmlns:a16="http://schemas.microsoft.com/office/drawing/2014/main" id="{8964D4B2-1C94-43F2-8E5B-A010912AB1EF}"/>
              </a:ext>
            </a:extLst>
          </p:cNvPr>
          <p:cNvSpPr txBox="1"/>
          <p:nvPr/>
        </p:nvSpPr>
        <p:spPr>
          <a:xfrm>
            <a:off x="1343472" y="1232757"/>
            <a:ext cx="9541059" cy="954107"/>
          </a:xfrm>
          <a:prstGeom prst="rect">
            <a:avLst/>
          </a:prstGeom>
          <a:noFill/>
        </p:spPr>
        <p:txBody>
          <a:bodyPr wrap="square" rtlCol="0">
            <a:spAutoFit/>
          </a:bodyPr>
          <a:lstStyle/>
          <a:p>
            <a:r>
              <a:rPr lang="en-US" sz="2800" dirty="0">
                <a:solidFill>
                  <a:srgbClr val="FF0000"/>
                </a:solidFill>
              </a:rPr>
              <a:t>Newton’s Third Law </a:t>
            </a:r>
            <a:r>
              <a:rPr lang="en-US" sz="2800" dirty="0"/>
              <a:t>implies that if Sally were to push on (throw) bowling balls, she could get herself to move…</a:t>
            </a:r>
          </a:p>
        </p:txBody>
      </p:sp>
    </p:spTree>
    <p:extLst>
      <p:ext uri="{BB962C8B-B14F-4D97-AF65-F5344CB8AC3E}">
        <p14:creationId xmlns:p14="http://schemas.microsoft.com/office/powerpoint/2010/main" val="2333267983"/>
      </p:ext>
    </p:extLst>
  </p:cSld>
  <p:clrMapOvr>
    <a:masterClrMapping/>
  </p:clrMapOvr>
  <mc:AlternateContent xmlns:mc="http://schemas.openxmlformats.org/markup-compatibility/2006" xmlns:p14="http://schemas.microsoft.com/office/powerpoint/2010/main">
    <mc:Choice Requires="p14">
      <p:transition p14:dur="10" advClick="0" advTm="1000"/>
    </mc:Choice>
    <mc:Fallback xmlns="">
      <p:transition advClick="0" advTm="1000"/>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Group 32"/>
          <p:cNvGrpSpPr/>
          <p:nvPr/>
        </p:nvGrpSpPr>
        <p:grpSpPr>
          <a:xfrm>
            <a:off x="3935760" y="3894213"/>
            <a:ext cx="1543878" cy="1844561"/>
            <a:chOff x="3390900" y="3879850"/>
            <a:chExt cx="1138238" cy="1296988"/>
          </a:xfrm>
        </p:grpSpPr>
        <p:grpSp>
          <p:nvGrpSpPr>
            <p:cNvPr id="12" name="Group 12"/>
            <p:cNvGrpSpPr>
              <a:grpSpLocks/>
            </p:cNvGrpSpPr>
            <p:nvPr/>
          </p:nvGrpSpPr>
          <p:grpSpPr bwMode="auto">
            <a:xfrm>
              <a:off x="3517900" y="3879850"/>
              <a:ext cx="1011238" cy="1076325"/>
              <a:chOff x="3099" y="4625"/>
              <a:chExt cx="1592" cy="1694"/>
            </a:xfrm>
          </p:grpSpPr>
          <p:sp>
            <p:nvSpPr>
              <p:cNvPr id="13" name="Freeform 18"/>
              <p:cNvSpPr>
                <a:spLocks/>
              </p:cNvSpPr>
              <p:nvPr/>
            </p:nvSpPr>
            <p:spPr bwMode="auto">
              <a:xfrm>
                <a:off x="4067" y="4625"/>
                <a:ext cx="287" cy="309"/>
              </a:xfrm>
              <a:custGeom>
                <a:avLst/>
                <a:gdLst>
                  <a:gd name="T0" fmla="*/ 456 w 574"/>
                  <a:gd name="T1" fmla="*/ 427 h 619"/>
                  <a:gd name="T2" fmla="*/ 509 w 574"/>
                  <a:gd name="T3" fmla="*/ 331 h 619"/>
                  <a:gd name="T4" fmla="*/ 534 w 574"/>
                  <a:gd name="T5" fmla="*/ 240 h 619"/>
                  <a:gd name="T6" fmla="*/ 525 w 574"/>
                  <a:gd name="T7" fmla="*/ 136 h 619"/>
                  <a:gd name="T8" fmla="*/ 460 w 574"/>
                  <a:gd name="T9" fmla="*/ 40 h 619"/>
                  <a:gd name="T10" fmla="*/ 383 w 574"/>
                  <a:gd name="T11" fmla="*/ 0 h 619"/>
                  <a:gd name="T12" fmla="*/ 265 w 574"/>
                  <a:gd name="T13" fmla="*/ 17 h 619"/>
                  <a:gd name="T14" fmla="*/ 125 w 574"/>
                  <a:gd name="T15" fmla="*/ 96 h 619"/>
                  <a:gd name="T16" fmla="*/ 48 w 574"/>
                  <a:gd name="T17" fmla="*/ 192 h 619"/>
                  <a:gd name="T18" fmla="*/ 0 w 574"/>
                  <a:gd name="T19" fmla="*/ 374 h 619"/>
                  <a:gd name="T20" fmla="*/ 8 w 574"/>
                  <a:gd name="T21" fmla="*/ 493 h 619"/>
                  <a:gd name="T22" fmla="*/ 56 w 574"/>
                  <a:gd name="T23" fmla="*/ 588 h 619"/>
                  <a:gd name="T24" fmla="*/ 125 w 574"/>
                  <a:gd name="T25" fmla="*/ 610 h 619"/>
                  <a:gd name="T26" fmla="*/ 217 w 574"/>
                  <a:gd name="T27" fmla="*/ 610 h 619"/>
                  <a:gd name="T28" fmla="*/ 318 w 574"/>
                  <a:gd name="T29" fmla="*/ 562 h 619"/>
                  <a:gd name="T30" fmla="*/ 360 w 574"/>
                  <a:gd name="T31" fmla="*/ 540 h 619"/>
                  <a:gd name="T32" fmla="*/ 391 w 574"/>
                  <a:gd name="T33" fmla="*/ 502 h 619"/>
                  <a:gd name="T34" fmla="*/ 534 w 574"/>
                  <a:gd name="T35" fmla="*/ 619 h 619"/>
                  <a:gd name="T36" fmla="*/ 574 w 574"/>
                  <a:gd name="T37" fmla="*/ 610 h 619"/>
                  <a:gd name="T38" fmla="*/ 557 w 574"/>
                  <a:gd name="T39" fmla="*/ 571 h 619"/>
                  <a:gd name="T40" fmla="*/ 456 w 574"/>
                  <a:gd name="T41" fmla="*/ 427 h 6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74" h="619">
                    <a:moveTo>
                      <a:pt x="456" y="427"/>
                    </a:moveTo>
                    <a:lnTo>
                      <a:pt x="509" y="331"/>
                    </a:lnTo>
                    <a:lnTo>
                      <a:pt x="534" y="240"/>
                    </a:lnTo>
                    <a:lnTo>
                      <a:pt x="525" y="136"/>
                    </a:lnTo>
                    <a:lnTo>
                      <a:pt x="460" y="40"/>
                    </a:lnTo>
                    <a:lnTo>
                      <a:pt x="383" y="0"/>
                    </a:lnTo>
                    <a:lnTo>
                      <a:pt x="265" y="17"/>
                    </a:lnTo>
                    <a:lnTo>
                      <a:pt x="125" y="96"/>
                    </a:lnTo>
                    <a:lnTo>
                      <a:pt x="48" y="192"/>
                    </a:lnTo>
                    <a:lnTo>
                      <a:pt x="0" y="374"/>
                    </a:lnTo>
                    <a:lnTo>
                      <a:pt x="8" y="493"/>
                    </a:lnTo>
                    <a:lnTo>
                      <a:pt x="56" y="588"/>
                    </a:lnTo>
                    <a:lnTo>
                      <a:pt x="125" y="610"/>
                    </a:lnTo>
                    <a:lnTo>
                      <a:pt x="217" y="610"/>
                    </a:lnTo>
                    <a:lnTo>
                      <a:pt x="318" y="562"/>
                    </a:lnTo>
                    <a:lnTo>
                      <a:pt x="360" y="540"/>
                    </a:lnTo>
                    <a:lnTo>
                      <a:pt x="391" y="502"/>
                    </a:lnTo>
                    <a:lnTo>
                      <a:pt x="534" y="619"/>
                    </a:lnTo>
                    <a:lnTo>
                      <a:pt x="574" y="610"/>
                    </a:lnTo>
                    <a:lnTo>
                      <a:pt x="557" y="571"/>
                    </a:lnTo>
                    <a:lnTo>
                      <a:pt x="456" y="42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Freeform 17"/>
              <p:cNvSpPr>
                <a:spLocks/>
              </p:cNvSpPr>
              <p:nvPr/>
            </p:nvSpPr>
            <p:spPr bwMode="auto">
              <a:xfrm>
                <a:off x="3667" y="4909"/>
                <a:ext cx="437" cy="655"/>
              </a:xfrm>
              <a:custGeom>
                <a:avLst/>
                <a:gdLst>
                  <a:gd name="T0" fmla="*/ 452 w 875"/>
                  <a:gd name="T1" fmla="*/ 387 h 1310"/>
                  <a:gd name="T2" fmla="*/ 470 w 875"/>
                  <a:gd name="T3" fmla="*/ 239 h 1310"/>
                  <a:gd name="T4" fmla="*/ 492 w 875"/>
                  <a:gd name="T5" fmla="*/ 57 h 1310"/>
                  <a:gd name="T6" fmla="*/ 575 w 875"/>
                  <a:gd name="T7" fmla="*/ 0 h 1310"/>
                  <a:gd name="T8" fmla="*/ 661 w 875"/>
                  <a:gd name="T9" fmla="*/ 0 h 1310"/>
                  <a:gd name="T10" fmla="*/ 762 w 875"/>
                  <a:gd name="T11" fmla="*/ 78 h 1310"/>
                  <a:gd name="T12" fmla="*/ 835 w 875"/>
                  <a:gd name="T13" fmla="*/ 261 h 1310"/>
                  <a:gd name="T14" fmla="*/ 875 w 875"/>
                  <a:gd name="T15" fmla="*/ 509 h 1310"/>
                  <a:gd name="T16" fmla="*/ 835 w 875"/>
                  <a:gd name="T17" fmla="*/ 787 h 1310"/>
                  <a:gd name="T18" fmla="*/ 762 w 875"/>
                  <a:gd name="T19" fmla="*/ 954 h 1310"/>
                  <a:gd name="T20" fmla="*/ 622 w 875"/>
                  <a:gd name="T21" fmla="*/ 1145 h 1310"/>
                  <a:gd name="T22" fmla="*/ 470 w 875"/>
                  <a:gd name="T23" fmla="*/ 1262 h 1310"/>
                  <a:gd name="T24" fmla="*/ 287 w 875"/>
                  <a:gd name="T25" fmla="*/ 1310 h 1310"/>
                  <a:gd name="T26" fmla="*/ 135 w 875"/>
                  <a:gd name="T27" fmla="*/ 1270 h 1310"/>
                  <a:gd name="T28" fmla="*/ 39 w 875"/>
                  <a:gd name="T29" fmla="*/ 1197 h 1310"/>
                  <a:gd name="T30" fmla="*/ 0 w 875"/>
                  <a:gd name="T31" fmla="*/ 1080 h 1310"/>
                  <a:gd name="T32" fmla="*/ 21 w 875"/>
                  <a:gd name="T33" fmla="*/ 975 h 1310"/>
                  <a:gd name="T34" fmla="*/ 69 w 875"/>
                  <a:gd name="T35" fmla="*/ 879 h 1310"/>
                  <a:gd name="T36" fmla="*/ 144 w 875"/>
                  <a:gd name="T37" fmla="*/ 835 h 1310"/>
                  <a:gd name="T38" fmla="*/ 253 w 875"/>
                  <a:gd name="T39" fmla="*/ 810 h 1310"/>
                  <a:gd name="T40" fmla="*/ 347 w 875"/>
                  <a:gd name="T41" fmla="*/ 741 h 1310"/>
                  <a:gd name="T42" fmla="*/ 422 w 875"/>
                  <a:gd name="T43" fmla="*/ 596 h 1310"/>
                  <a:gd name="T44" fmla="*/ 452 w 875"/>
                  <a:gd name="T45" fmla="*/ 387 h 13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75" h="1310">
                    <a:moveTo>
                      <a:pt x="452" y="387"/>
                    </a:moveTo>
                    <a:lnTo>
                      <a:pt x="470" y="239"/>
                    </a:lnTo>
                    <a:lnTo>
                      <a:pt x="492" y="57"/>
                    </a:lnTo>
                    <a:lnTo>
                      <a:pt x="575" y="0"/>
                    </a:lnTo>
                    <a:lnTo>
                      <a:pt x="661" y="0"/>
                    </a:lnTo>
                    <a:lnTo>
                      <a:pt x="762" y="78"/>
                    </a:lnTo>
                    <a:lnTo>
                      <a:pt x="835" y="261"/>
                    </a:lnTo>
                    <a:lnTo>
                      <a:pt x="875" y="509"/>
                    </a:lnTo>
                    <a:lnTo>
                      <a:pt x="835" y="787"/>
                    </a:lnTo>
                    <a:lnTo>
                      <a:pt x="762" y="954"/>
                    </a:lnTo>
                    <a:lnTo>
                      <a:pt x="622" y="1145"/>
                    </a:lnTo>
                    <a:lnTo>
                      <a:pt x="470" y="1262"/>
                    </a:lnTo>
                    <a:lnTo>
                      <a:pt x="287" y="1310"/>
                    </a:lnTo>
                    <a:lnTo>
                      <a:pt x="135" y="1270"/>
                    </a:lnTo>
                    <a:lnTo>
                      <a:pt x="39" y="1197"/>
                    </a:lnTo>
                    <a:lnTo>
                      <a:pt x="0" y="1080"/>
                    </a:lnTo>
                    <a:lnTo>
                      <a:pt x="21" y="975"/>
                    </a:lnTo>
                    <a:lnTo>
                      <a:pt x="69" y="879"/>
                    </a:lnTo>
                    <a:lnTo>
                      <a:pt x="144" y="835"/>
                    </a:lnTo>
                    <a:lnTo>
                      <a:pt x="253" y="810"/>
                    </a:lnTo>
                    <a:lnTo>
                      <a:pt x="347" y="741"/>
                    </a:lnTo>
                    <a:lnTo>
                      <a:pt x="422" y="596"/>
                    </a:lnTo>
                    <a:lnTo>
                      <a:pt x="452" y="38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 name="Freeform 16"/>
              <p:cNvSpPr>
                <a:spLocks/>
              </p:cNvSpPr>
              <p:nvPr/>
            </p:nvSpPr>
            <p:spPr bwMode="auto">
              <a:xfrm>
                <a:off x="3566" y="5418"/>
                <a:ext cx="562" cy="901"/>
              </a:xfrm>
              <a:custGeom>
                <a:avLst/>
                <a:gdLst>
                  <a:gd name="T0" fmla="*/ 365 w 1124"/>
                  <a:gd name="T1" fmla="*/ 58 h 1802"/>
                  <a:gd name="T2" fmla="*/ 413 w 1124"/>
                  <a:gd name="T3" fmla="*/ 0 h 1802"/>
                  <a:gd name="T4" fmla="*/ 509 w 1124"/>
                  <a:gd name="T5" fmla="*/ 0 h 1802"/>
                  <a:gd name="T6" fmla="*/ 557 w 1124"/>
                  <a:gd name="T7" fmla="*/ 79 h 1802"/>
                  <a:gd name="T8" fmla="*/ 645 w 1124"/>
                  <a:gd name="T9" fmla="*/ 270 h 1802"/>
                  <a:gd name="T10" fmla="*/ 767 w 1124"/>
                  <a:gd name="T11" fmla="*/ 479 h 1802"/>
                  <a:gd name="T12" fmla="*/ 957 w 1124"/>
                  <a:gd name="T13" fmla="*/ 644 h 1802"/>
                  <a:gd name="T14" fmla="*/ 1106 w 1124"/>
                  <a:gd name="T15" fmla="*/ 767 h 1802"/>
                  <a:gd name="T16" fmla="*/ 1124 w 1124"/>
                  <a:gd name="T17" fmla="*/ 824 h 1802"/>
                  <a:gd name="T18" fmla="*/ 1124 w 1124"/>
                  <a:gd name="T19" fmla="*/ 885 h 1802"/>
                  <a:gd name="T20" fmla="*/ 915 w 1124"/>
                  <a:gd name="T21" fmla="*/ 1063 h 1802"/>
                  <a:gd name="T22" fmla="*/ 679 w 1124"/>
                  <a:gd name="T23" fmla="*/ 1245 h 1802"/>
                  <a:gd name="T24" fmla="*/ 501 w 1124"/>
                  <a:gd name="T25" fmla="*/ 1324 h 1802"/>
                  <a:gd name="T26" fmla="*/ 309 w 1124"/>
                  <a:gd name="T27" fmla="*/ 1341 h 1802"/>
                  <a:gd name="T28" fmla="*/ 213 w 1124"/>
                  <a:gd name="T29" fmla="*/ 1349 h 1802"/>
                  <a:gd name="T30" fmla="*/ 166 w 1124"/>
                  <a:gd name="T31" fmla="*/ 1446 h 1802"/>
                  <a:gd name="T32" fmla="*/ 126 w 1124"/>
                  <a:gd name="T33" fmla="*/ 1554 h 1802"/>
                  <a:gd name="T34" fmla="*/ 152 w 1124"/>
                  <a:gd name="T35" fmla="*/ 1676 h 1802"/>
                  <a:gd name="T36" fmla="*/ 213 w 1124"/>
                  <a:gd name="T37" fmla="*/ 1698 h 1802"/>
                  <a:gd name="T38" fmla="*/ 213 w 1124"/>
                  <a:gd name="T39" fmla="*/ 1745 h 1802"/>
                  <a:gd name="T40" fmla="*/ 70 w 1124"/>
                  <a:gd name="T41" fmla="*/ 1802 h 1802"/>
                  <a:gd name="T42" fmla="*/ 22 w 1124"/>
                  <a:gd name="T43" fmla="*/ 1732 h 1802"/>
                  <a:gd name="T44" fmla="*/ 0 w 1124"/>
                  <a:gd name="T45" fmla="*/ 1611 h 1802"/>
                  <a:gd name="T46" fmla="*/ 47 w 1124"/>
                  <a:gd name="T47" fmla="*/ 1467 h 1802"/>
                  <a:gd name="T48" fmla="*/ 118 w 1124"/>
                  <a:gd name="T49" fmla="*/ 1341 h 1802"/>
                  <a:gd name="T50" fmla="*/ 213 w 1124"/>
                  <a:gd name="T51" fmla="*/ 1228 h 1802"/>
                  <a:gd name="T52" fmla="*/ 309 w 1124"/>
                  <a:gd name="T53" fmla="*/ 1197 h 1802"/>
                  <a:gd name="T54" fmla="*/ 405 w 1124"/>
                  <a:gd name="T55" fmla="*/ 1245 h 1802"/>
                  <a:gd name="T56" fmla="*/ 574 w 1124"/>
                  <a:gd name="T57" fmla="*/ 1171 h 1802"/>
                  <a:gd name="T58" fmla="*/ 719 w 1124"/>
                  <a:gd name="T59" fmla="*/ 1054 h 1802"/>
                  <a:gd name="T60" fmla="*/ 884 w 1124"/>
                  <a:gd name="T61" fmla="*/ 910 h 1802"/>
                  <a:gd name="T62" fmla="*/ 940 w 1124"/>
                  <a:gd name="T63" fmla="*/ 845 h 1802"/>
                  <a:gd name="T64" fmla="*/ 932 w 1124"/>
                  <a:gd name="T65" fmla="*/ 788 h 1802"/>
                  <a:gd name="T66" fmla="*/ 740 w 1124"/>
                  <a:gd name="T67" fmla="*/ 680 h 1802"/>
                  <a:gd name="T68" fmla="*/ 574 w 1124"/>
                  <a:gd name="T69" fmla="*/ 535 h 1802"/>
                  <a:gd name="T70" fmla="*/ 384 w 1124"/>
                  <a:gd name="T71" fmla="*/ 345 h 1802"/>
                  <a:gd name="T72" fmla="*/ 317 w 1124"/>
                  <a:gd name="T73" fmla="*/ 175 h 1802"/>
                  <a:gd name="T74" fmla="*/ 365 w 1124"/>
                  <a:gd name="T75" fmla="*/ 58 h 18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124" h="1802">
                    <a:moveTo>
                      <a:pt x="365" y="58"/>
                    </a:moveTo>
                    <a:lnTo>
                      <a:pt x="413" y="0"/>
                    </a:lnTo>
                    <a:lnTo>
                      <a:pt x="509" y="0"/>
                    </a:lnTo>
                    <a:lnTo>
                      <a:pt x="557" y="79"/>
                    </a:lnTo>
                    <a:lnTo>
                      <a:pt x="645" y="270"/>
                    </a:lnTo>
                    <a:lnTo>
                      <a:pt x="767" y="479"/>
                    </a:lnTo>
                    <a:lnTo>
                      <a:pt x="957" y="644"/>
                    </a:lnTo>
                    <a:lnTo>
                      <a:pt x="1106" y="767"/>
                    </a:lnTo>
                    <a:lnTo>
                      <a:pt x="1124" y="824"/>
                    </a:lnTo>
                    <a:lnTo>
                      <a:pt x="1124" y="885"/>
                    </a:lnTo>
                    <a:lnTo>
                      <a:pt x="915" y="1063"/>
                    </a:lnTo>
                    <a:lnTo>
                      <a:pt x="679" y="1245"/>
                    </a:lnTo>
                    <a:lnTo>
                      <a:pt x="501" y="1324"/>
                    </a:lnTo>
                    <a:lnTo>
                      <a:pt x="309" y="1341"/>
                    </a:lnTo>
                    <a:lnTo>
                      <a:pt x="213" y="1349"/>
                    </a:lnTo>
                    <a:lnTo>
                      <a:pt x="166" y="1446"/>
                    </a:lnTo>
                    <a:lnTo>
                      <a:pt x="126" y="1554"/>
                    </a:lnTo>
                    <a:lnTo>
                      <a:pt x="152" y="1676"/>
                    </a:lnTo>
                    <a:lnTo>
                      <a:pt x="213" y="1698"/>
                    </a:lnTo>
                    <a:lnTo>
                      <a:pt x="213" y="1745"/>
                    </a:lnTo>
                    <a:lnTo>
                      <a:pt x="70" y="1802"/>
                    </a:lnTo>
                    <a:lnTo>
                      <a:pt x="22" y="1732"/>
                    </a:lnTo>
                    <a:lnTo>
                      <a:pt x="0" y="1611"/>
                    </a:lnTo>
                    <a:lnTo>
                      <a:pt x="47" y="1467"/>
                    </a:lnTo>
                    <a:lnTo>
                      <a:pt x="118" y="1341"/>
                    </a:lnTo>
                    <a:lnTo>
                      <a:pt x="213" y="1228"/>
                    </a:lnTo>
                    <a:lnTo>
                      <a:pt x="309" y="1197"/>
                    </a:lnTo>
                    <a:lnTo>
                      <a:pt x="405" y="1245"/>
                    </a:lnTo>
                    <a:lnTo>
                      <a:pt x="574" y="1171"/>
                    </a:lnTo>
                    <a:lnTo>
                      <a:pt x="719" y="1054"/>
                    </a:lnTo>
                    <a:lnTo>
                      <a:pt x="884" y="910"/>
                    </a:lnTo>
                    <a:lnTo>
                      <a:pt x="940" y="845"/>
                    </a:lnTo>
                    <a:lnTo>
                      <a:pt x="932" y="788"/>
                    </a:lnTo>
                    <a:lnTo>
                      <a:pt x="740" y="680"/>
                    </a:lnTo>
                    <a:lnTo>
                      <a:pt x="574" y="535"/>
                    </a:lnTo>
                    <a:lnTo>
                      <a:pt x="384" y="345"/>
                    </a:lnTo>
                    <a:lnTo>
                      <a:pt x="317" y="175"/>
                    </a:lnTo>
                    <a:lnTo>
                      <a:pt x="365" y="5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 name="Freeform 15"/>
              <p:cNvSpPr>
                <a:spLocks/>
              </p:cNvSpPr>
              <p:nvPr/>
            </p:nvSpPr>
            <p:spPr bwMode="auto">
              <a:xfrm>
                <a:off x="3099" y="5420"/>
                <a:ext cx="740" cy="830"/>
              </a:xfrm>
              <a:custGeom>
                <a:avLst/>
                <a:gdLst>
                  <a:gd name="T0" fmla="*/ 1010 w 1480"/>
                  <a:gd name="T1" fmla="*/ 413 h 1659"/>
                  <a:gd name="T2" fmla="*/ 1180 w 1480"/>
                  <a:gd name="T3" fmla="*/ 126 h 1659"/>
                  <a:gd name="T4" fmla="*/ 1320 w 1480"/>
                  <a:gd name="T5" fmla="*/ 0 h 1659"/>
                  <a:gd name="T6" fmla="*/ 1441 w 1480"/>
                  <a:gd name="T7" fmla="*/ 21 h 1659"/>
                  <a:gd name="T8" fmla="*/ 1480 w 1480"/>
                  <a:gd name="T9" fmla="*/ 151 h 1659"/>
                  <a:gd name="T10" fmla="*/ 1297 w 1480"/>
                  <a:gd name="T11" fmla="*/ 440 h 1659"/>
                  <a:gd name="T12" fmla="*/ 1084 w 1480"/>
                  <a:gd name="T13" fmla="*/ 726 h 1659"/>
                  <a:gd name="T14" fmla="*/ 858 w 1480"/>
                  <a:gd name="T15" fmla="*/ 979 h 1659"/>
                  <a:gd name="T16" fmla="*/ 644 w 1480"/>
                  <a:gd name="T17" fmla="*/ 1132 h 1659"/>
                  <a:gd name="T18" fmla="*/ 501 w 1480"/>
                  <a:gd name="T19" fmla="*/ 1245 h 1659"/>
                  <a:gd name="T20" fmla="*/ 366 w 1480"/>
                  <a:gd name="T21" fmla="*/ 1245 h 1659"/>
                  <a:gd name="T22" fmla="*/ 309 w 1480"/>
                  <a:gd name="T23" fmla="*/ 1227 h 1659"/>
                  <a:gd name="T24" fmla="*/ 309 w 1480"/>
                  <a:gd name="T25" fmla="*/ 1362 h 1659"/>
                  <a:gd name="T26" fmla="*/ 192 w 1480"/>
                  <a:gd name="T27" fmla="*/ 1515 h 1659"/>
                  <a:gd name="T28" fmla="*/ 96 w 1480"/>
                  <a:gd name="T29" fmla="*/ 1563 h 1659"/>
                  <a:gd name="T30" fmla="*/ 104 w 1480"/>
                  <a:gd name="T31" fmla="*/ 1649 h 1659"/>
                  <a:gd name="T32" fmla="*/ 9 w 1480"/>
                  <a:gd name="T33" fmla="*/ 1659 h 1659"/>
                  <a:gd name="T34" fmla="*/ 0 w 1480"/>
                  <a:gd name="T35" fmla="*/ 1532 h 1659"/>
                  <a:gd name="T36" fmla="*/ 79 w 1480"/>
                  <a:gd name="T37" fmla="*/ 1436 h 1659"/>
                  <a:gd name="T38" fmla="*/ 192 w 1480"/>
                  <a:gd name="T39" fmla="*/ 1350 h 1659"/>
                  <a:gd name="T40" fmla="*/ 240 w 1480"/>
                  <a:gd name="T41" fmla="*/ 1254 h 1659"/>
                  <a:gd name="T42" fmla="*/ 248 w 1480"/>
                  <a:gd name="T43" fmla="*/ 1132 h 1659"/>
                  <a:gd name="T44" fmla="*/ 240 w 1480"/>
                  <a:gd name="T45" fmla="*/ 1101 h 1659"/>
                  <a:gd name="T46" fmla="*/ 296 w 1480"/>
                  <a:gd name="T47" fmla="*/ 1061 h 1659"/>
                  <a:gd name="T48" fmla="*/ 344 w 1480"/>
                  <a:gd name="T49" fmla="*/ 1061 h 1659"/>
                  <a:gd name="T50" fmla="*/ 383 w 1480"/>
                  <a:gd name="T51" fmla="*/ 1132 h 1659"/>
                  <a:gd name="T52" fmla="*/ 453 w 1480"/>
                  <a:gd name="T53" fmla="*/ 1157 h 1659"/>
                  <a:gd name="T54" fmla="*/ 527 w 1480"/>
                  <a:gd name="T55" fmla="*/ 1132 h 1659"/>
                  <a:gd name="T56" fmla="*/ 623 w 1480"/>
                  <a:gd name="T57" fmla="*/ 1036 h 1659"/>
                  <a:gd name="T58" fmla="*/ 771 w 1480"/>
                  <a:gd name="T59" fmla="*/ 883 h 1659"/>
                  <a:gd name="T60" fmla="*/ 893 w 1480"/>
                  <a:gd name="T61" fmla="*/ 701 h 1659"/>
                  <a:gd name="T62" fmla="*/ 962 w 1480"/>
                  <a:gd name="T63" fmla="*/ 548 h 1659"/>
                  <a:gd name="T64" fmla="*/ 1010 w 1480"/>
                  <a:gd name="T65" fmla="*/ 413 h 16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480" h="1659">
                    <a:moveTo>
                      <a:pt x="1010" y="413"/>
                    </a:moveTo>
                    <a:lnTo>
                      <a:pt x="1180" y="126"/>
                    </a:lnTo>
                    <a:lnTo>
                      <a:pt x="1320" y="0"/>
                    </a:lnTo>
                    <a:lnTo>
                      <a:pt x="1441" y="21"/>
                    </a:lnTo>
                    <a:lnTo>
                      <a:pt x="1480" y="151"/>
                    </a:lnTo>
                    <a:lnTo>
                      <a:pt x="1297" y="440"/>
                    </a:lnTo>
                    <a:lnTo>
                      <a:pt x="1084" y="726"/>
                    </a:lnTo>
                    <a:lnTo>
                      <a:pt x="858" y="979"/>
                    </a:lnTo>
                    <a:lnTo>
                      <a:pt x="644" y="1132"/>
                    </a:lnTo>
                    <a:lnTo>
                      <a:pt x="501" y="1245"/>
                    </a:lnTo>
                    <a:lnTo>
                      <a:pt x="366" y="1245"/>
                    </a:lnTo>
                    <a:lnTo>
                      <a:pt x="309" y="1227"/>
                    </a:lnTo>
                    <a:lnTo>
                      <a:pt x="309" y="1362"/>
                    </a:lnTo>
                    <a:lnTo>
                      <a:pt x="192" y="1515"/>
                    </a:lnTo>
                    <a:lnTo>
                      <a:pt x="96" y="1563"/>
                    </a:lnTo>
                    <a:lnTo>
                      <a:pt x="104" y="1649"/>
                    </a:lnTo>
                    <a:lnTo>
                      <a:pt x="9" y="1659"/>
                    </a:lnTo>
                    <a:lnTo>
                      <a:pt x="0" y="1532"/>
                    </a:lnTo>
                    <a:lnTo>
                      <a:pt x="79" y="1436"/>
                    </a:lnTo>
                    <a:lnTo>
                      <a:pt x="192" y="1350"/>
                    </a:lnTo>
                    <a:lnTo>
                      <a:pt x="240" y="1254"/>
                    </a:lnTo>
                    <a:lnTo>
                      <a:pt x="248" y="1132"/>
                    </a:lnTo>
                    <a:lnTo>
                      <a:pt x="240" y="1101"/>
                    </a:lnTo>
                    <a:lnTo>
                      <a:pt x="296" y="1061"/>
                    </a:lnTo>
                    <a:lnTo>
                      <a:pt x="344" y="1061"/>
                    </a:lnTo>
                    <a:lnTo>
                      <a:pt x="383" y="1132"/>
                    </a:lnTo>
                    <a:lnTo>
                      <a:pt x="453" y="1157"/>
                    </a:lnTo>
                    <a:lnTo>
                      <a:pt x="527" y="1132"/>
                    </a:lnTo>
                    <a:lnTo>
                      <a:pt x="623" y="1036"/>
                    </a:lnTo>
                    <a:lnTo>
                      <a:pt x="771" y="883"/>
                    </a:lnTo>
                    <a:lnTo>
                      <a:pt x="893" y="701"/>
                    </a:lnTo>
                    <a:lnTo>
                      <a:pt x="962" y="548"/>
                    </a:lnTo>
                    <a:lnTo>
                      <a:pt x="1010" y="41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 name="Freeform 14"/>
              <p:cNvSpPr>
                <a:spLocks/>
              </p:cNvSpPr>
              <p:nvPr/>
            </p:nvSpPr>
            <p:spPr bwMode="auto">
              <a:xfrm>
                <a:off x="3964" y="4957"/>
                <a:ext cx="727" cy="461"/>
              </a:xfrm>
              <a:custGeom>
                <a:avLst/>
                <a:gdLst>
                  <a:gd name="T0" fmla="*/ 19 w 1455"/>
                  <a:gd name="T1" fmla="*/ 161 h 923"/>
                  <a:gd name="T2" fmla="*/ 0 w 1455"/>
                  <a:gd name="T3" fmla="*/ 40 h 923"/>
                  <a:gd name="T4" fmla="*/ 71 w 1455"/>
                  <a:gd name="T5" fmla="*/ 0 h 923"/>
                  <a:gd name="T6" fmla="*/ 193 w 1455"/>
                  <a:gd name="T7" fmla="*/ 23 h 923"/>
                  <a:gd name="T8" fmla="*/ 358 w 1455"/>
                  <a:gd name="T9" fmla="*/ 184 h 923"/>
                  <a:gd name="T10" fmla="*/ 519 w 1455"/>
                  <a:gd name="T11" fmla="*/ 375 h 923"/>
                  <a:gd name="T12" fmla="*/ 693 w 1455"/>
                  <a:gd name="T13" fmla="*/ 540 h 923"/>
                  <a:gd name="T14" fmla="*/ 906 w 1455"/>
                  <a:gd name="T15" fmla="*/ 623 h 923"/>
                  <a:gd name="T16" fmla="*/ 1116 w 1455"/>
                  <a:gd name="T17" fmla="*/ 645 h 923"/>
                  <a:gd name="T18" fmla="*/ 1207 w 1455"/>
                  <a:gd name="T19" fmla="*/ 623 h 923"/>
                  <a:gd name="T20" fmla="*/ 1337 w 1455"/>
                  <a:gd name="T21" fmla="*/ 550 h 923"/>
                  <a:gd name="T22" fmla="*/ 1455 w 1455"/>
                  <a:gd name="T23" fmla="*/ 567 h 923"/>
                  <a:gd name="T24" fmla="*/ 1408 w 1455"/>
                  <a:gd name="T25" fmla="*/ 623 h 923"/>
                  <a:gd name="T26" fmla="*/ 1312 w 1455"/>
                  <a:gd name="T27" fmla="*/ 663 h 923"/>
                  <a:gd name="T28" fmla="*/ 1243 w 1455"/>
                  <a:gd name="T29" fmla="*/ 711 h 923"/>
                  <a:gd name="T30" fmla="*/ 1207 w 1455"/>
                  <a:gd name="T31" fmla="*/ 780 h 923"/>
                  <a:gd name="T32" fmla="*/ 1207 w 1455"/>
                  <a:gd name="T33" fmla="*/ 885 h 923"/>
                  <a:gd name="T34" fmla="*/ 1147 w 1455"/>
                  <a:gd name="T35" fmla="*/ 923 h 923"/>
                  <a:gd name="T36" fmla="*/ 1116 w 1455"/>
                  <a:gd name="T37" fmla="*/ 837 h 923"/>
                  <a:gd name="T38" fmla="*/ 1051 w 1455"/>
                  <a:gd name="T39" fmla="*/ 758 h 923"/>
                  <a:gd name="T40" fmla="*/ 946 w 1455"/>
                  <a:gd name="T41" fmla="*/ 732 h 923"/>
                  <a:gd name="T42" fmla="*/ 781 w 1455"/>
                  <a:gd name="T43" fmla="*/ 671 h 923"/>
                  <a:gd name="T44" fmla="*/ 588 w 1455"/>
                  <a:gd name="T45" fmla="*/ 588 h 923"/>
                  <a:gd name="T46" fmla="*/ 423 w 1455"/>
                  <a:gd name="T47" fmla="*/ 471 h 923"/>
                  <a:gd name="T48" fmla="*/ 253 w 1455"/>
                  <a:gd name="T49" fmla="*/ 336 h 923"/>
                  <a:gd name="T50" fmla="*/ 88 w 1455"/>
                  <a:gd name="T51" fmla="*/ 253 h 923"/>
                  <a:gd name="T52" fmla="*/ 19 w 1455"/>
                  <a:gd name="T53" fmla="*/ 161 h 9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55" h="923">
                    <a:moveTo>
                      <a:pt x="19" y="161"/>
                    </a:moveTo>
                    <a:lnTo>
                      <a:pt x="0" y="40"/>
                    </a:lnTo>
                    <a:lnTo>
                      <a:pt x="71" y="0"/>
                    </a:lnTo>
                    <a:lnTo>
                      <a:pt x="193" y="23"/>
                    </a:lnTo>
                    <a:lnTo>
                      <a:pt x="358" y="184"/>
                    </a:lnTo>
                    <a:lnTo>
                      <a:pt x="519" y="375"/>
                    </a:lnTo>
                    <a:lnTo>
                      <a:pt x="693" y="540"/>
                    </a:lnTo>
                    <a:lnTo>
                      <a:pt x="906" y="623"/>
                    </a:lnTo>
                    <a:lnTo>
                      <a:pt x="1116" y="645"/>
                    </a:lnTo>
                    <a:lnTo>
                      <a:pt x="1207" y="623"/>
                    </a:lnTo>
                    <a:lnTo>
                      <a:pt x="1337" y="550"/>
                    </a:lnTo>
                    <a:lnTo>
                      <a:pt x="1455" y="567"/>
                    </a:lnTo>
                    <a:lnTo>
                      <a:pt x="1408" y="623"/>
                    </a:lnTo>
                    <a:lnTo>
                      <a:pt x="1312" y="663"/>
                    </a:lnTo>
                    <a:lnTo>
                      <a:pt x="1243" y="711"/>
                    </a:lnTo>
                    <a:lnTo>
                      <a:pt x="1207" y="780"/>
                    </a:lnTo>
                    <a:lnTo>
                      <a:pt x="1207" y="885"/>
                    </a:lnTo>
                    <a:lnTo>
                      <a:pt x="1147" y="923"/>
                    </a:lnTo>
                    <a:lnTo>
                      <a:pt x="1116" y="837"/>
                    </a:lnTo>
                    <a:lnTo>
                      <a:pt x="1051" y="758"/>
                    </a:lnTo>
                    <a:lnTo>
                      <a:pt x="946" y="732"/>
                    </a:lnTo>
                    <a:lnTo>
                      <a:pt x="781" y="671"/>
                    </a:lnTo>
                    <a:lnTo>
                      <a:pt x="588" y="588"/>
                    </a:lnTo>
                    <a:lnTo>
                      <a:pt x="423" y="471"/>
                    </a:lnTo>
                    <a:lnTo>
                      <a:pt x="253" y="336"/>
                    </a:lnTo>
                    <a:lnTo>
                      <a:pt x="88" y="253"/>
                    </a:lnTo>
                    <a:lnTo>
                      <a:pt x="19" y="16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 name="Freeform 13"/>
              <p:cNvSpPr>
                <a:spLocks/>
              </p:cNvSpPr>
              <p:nvPr/>
            </p:nvSpPr>
            <p:spPr bwMode="auto">
              <a:xfrm>
                <a:off x="3960" y="4995"/>
                <a:ext cx="649" cy="486"/>
              </a:xfrm>
              <a:custGeom>
                <a:avLst/>
                <a:gdLst>
                  <a:gd name="T0" fmla="*/ 0 w 1298"/>
                  <a:gd name="T1" fmla="*/ 182 h 971"/>
                  <a:gd name="T2" fmla="*/ 21 w 1298"/>
                  <a:gd name="T3" fmla="*/ 17 h 971"/>
                  <a:gd name="T4" fmla="*/ 126 w 1298"/>
                  <a:gd name="T5" fmla="*/ 0 h 971"/>
                  <a:gd name="T6" fmla="*/ 192 w 1298"/>
                  <a:gd name="T7" fmla="*/ 69 h 971"/>
                  <a:gd name="T8" fmla="*/ 214 w 1298"/>
                  <a:gd name="T9" fmla="*/ 230 h 971"/>
                  <a:gd name="T10" fmla="*/ 318 w 1298"/>
                  <a:gd name="T11" fmla="*/ 479 h 971"/>
                  <a:gd name="T12" fmla="*/ 501 w 1298"/>
                  <a:gd name="T13" fmla="*/ 670 h 971"/>
                  <a:gd name="T14" fmla="*/ 653 w 1298"/>
                  <a:gd name="T15" fmla="*/ 778 h 971"/>
                  <a:gd name="T16" fmla="*/ 1011 w 1298"/>
                  <a:gd name="T17" fmla="*/ 788 h 971"/>
                  <a:gd name="T18" fmla="*/ 1172 w 1298"/>
                  <a:gd name="T19" fmla="*/ 718 h 971"/>
                  <a:gd name="T20" fmla="*/ 1241 w 1298"/>
                  <a:gd name="T21" fmla="*/ 636 h 971"/>
                  <a:gd name="T22" fmla="*/ 1298 w 1298"/>
                  <a:gd name="T23" fmla="*/ 644 h 971"/>
                  <a:gd name="T24" fmla="*/ 1289 w 1298"/>
                  <a:gd name="T25" fmla="*/ 740 h 971"/>
                  <a:gd name="T26" fmla="*/ 1241 w 1298"/>
                  <a:gd name="T27" fmla="*/ 923 h 971"/>
                  <a:gd name="T28" fmla="*/ 1289 w 1298"/>
                  <a:gd name="T29" fmla="*/ 971 h 971"/>
                  <a:gd name="T30" fmla="*/ 1154 w 1298"/>
                  <a:gd name="T31" fmla="*/ 949 h 971"/>
                  <a:gd name="T32" fmla="*/ 1124 w 1298"/>
                  <a:gd name="T33" fmla="*/ 901 h 971"/>
                  <a:gd name="T34" fmla="*/ 906 w 1298"/>
                  <a:gd name="T35" fmla="*/ 883 h 971"/>
                  <a:gd name="T36" fmla="*/ 653 w 1298"/>
                  <a:gd name="T37" fmla="*/ 875 h 971"/>
                  <a:gd name="T38" fmla="*/ 501 w 1298"/>
                  <a:gd name="T39" fmla="*/ 805 h 971"/>
                  <a:gd name="T40" fmla="*/ 404 w 1298"/>
                  <a:gd name="T41" fmla="*/ 732 h 971"/>
                  <a:gd name="T42" fmla="*/ 296 w 1298"/>
                  <a:gd name="T43" fmla="*/ 596 h 971"/>
                  <a:gd name="T44" fmla="*/ 126 w 1298"/>
                  <a:gd name="T45" fmla="*/ 431 h 971"/>
                  <a:gd name="T46" fmla="*/ 21 w 1298"/>
                  <a:gd name="T47" fmla="*/ 287 h 971"/>
                  <a:gd name="T48" fmla="*/ 0 w 1298"/>
                  <a:gd name="T49" fmla="*/ 182 h 9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98" h="971">
                    <a:moveTo>
                      <a:pt x="0" y="182"/>
                    </a:moveTo>
                    <a:lnTo>
                      <a:pt x="21" y="17"/>
                    </a:lnTo>
                    <a:lnTo>
                      <a:pt x="126" y="0"/>
                    </a:lnTo>
                    <a:lnTo>
                      <a:pt x="192" y="69"/>
                    </a:lnTo>
                    <a:lnTo>
                      <a:pt x="214" y="230"/>
                    </a:lnTo>
                    <a:lnTo>
                      <a:pt x="318" y="479"/>
                    </a:lnTo>
                    <a:lnTo>
                      <a:pt x="501" y="670"/>
                    </a:lnTo>
                    <a:lnTo>
                      <a:pt x="653" y="778"/>
                    </a:lnTo>
                    <a:lnTo>
                      <a:pt x="1011" y="788"/>
                    </a:lnTo>
                    <a:lnTo>
                      <a:pt x="1172" y="718"/>
                    </a:lnTo>
                    <a:lnTo>
                      <a:pt x="1241" y="636"/>
                    </a:lnTo>
                    <a:lnTo>
                      <a:pt x="1298" y="644"/>
                    </a:lnTo>
                    <a:lnTo>
                      <a:pt x="1289" y="740"/>
                    </a:lnTo>
                    <a:lnTo>
                      <a:pt x="1241" y="923"/>
                    </a:lnTo>
                    <a:lnTo>
                      <a:pt x="1289" y="971"/>
                    </a:lnTo>
                    <a:lnTo>
                      <a:pt x="1154" y="949"/>
                    </a:lnTo>
                    <a:lnTo>
                      <a:pt x="1124" y="901"/>
                    </a:lnTo>
                    <a:lnTo>
                      <a:pt x="906" y="883"/>
                    </a:lnTo>
                    <a:lnTo>
                      <a:pt x="653" y="875"/>
                    </a:lnTo>
                    <a:lnTo>
                      <a:pt x="501" y="805"/>
                    </a:lnTo>
                    <a:lnTo>
                      <a:pt x="404" y="732"/>
                    </a:lnTo>
                    <a:lnTo>
                      <a:pt x="296" y="596"/>
                    </a:lnTo>
                    <a:lnTo>
                      <a:pt x="126" y="431"/>
                    </a:lnTo>
                    <a:lnTo>
                      <a:pt x="21" y="287"/>
                    </a:lnTo>
                    <a:lnTo>
                      <a:pt x="0" y="18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19" name="Line 11"/>
            <p:cNvSpPr>
              <a:spLocks noChangeShapeType="1"/>
            </p:cNvSpPr>
            <p:nvPr/>
          </p:nvSpPr>
          <p:spPr bwMode="auto">
            <a:xfrm flipH="1">
              <a:off x="3390900" y="4973638"/>
              <a:ext cx="876300" cy="0"/>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Oval 10"/>
            <p:cNvSpPr>
              <a:spLocks noChangeArrowheads="1"/>
            </p:cNvSpPr>
            <p:nvPr/>
          </p:nvSpPr>
          <p:spPr bwMode="auto">
            <a:xfrm flipH="1">
              <a:off x="3467100" y="5011738"/>
              <a:ext cx="190500" cy="165100"/>
            </a:xfrm>
            <a:prstGeom prst="ellipse">
              <a:avLst/>
            </a:prstGeom>
            <a:solidFill>
              <a:srgbClr val="FFFFFF"/>
            </a:solid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 name="Oval 9"/>
            <p:cNvSpPr>
              <a:spLocks noChangeArrowheads="1"/>
            </p:cNvSpPr>
            <p:nvPr/>
          </p:nvSpPr>
          <p:spPr bwMode="auto">
            <a:xfrm flipH="1">
              <a:off x="3949700" y="5011738"/>
              <a:ext cx="190500" cy="165100"/>
            </a:xfrm>
            <a:prstGeom prst="ellipse">
              <a:avLst/>
            </a:prstGeom>
            <a:solidFill>
              <a:srgbClr val="FFFFFF"/>
            </a:solid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Line 8"/>
          <p:cNvSpPr>
            <a:spLocks noChangeShapeType="1"/>
          </p:cNvSpPr>
          <p:nvPr/>
        </p:nvSpPr>
        <p:spPr bwMode="auto">
          <a:xfrm>
            <a:off x="2895601" y="5745546"/>
            <a:ext cx="5960183"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Rectangle 29"/>
          <p:cNvSpPr>
            <a:spLocks noChangeArrowheads="1"/>
          </p:cNvSpPr>
          <p:nvPr/>
        </p:nvSpPr>
        <p:spPr bwMode="auto">
          <a:xfrm>
            <a:off x="1524001"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tabLst>
                <a:tab pos="0" algn="l"/>
                <a:tab pos="1371600" algn="l"/>
              </a:tabLst>
            </a:pPr>
            <a:endParaRPr lang="en-US">
              <a:latin typeface="Arial" pitchFamily="34" charset="0"/>
              <a:cs typeface="Arial" pitchFamily="34" charset="0"/>
            </a:endParaRPr>
          </a:p>
        </p:txBody>
      </p:sp>
      <p:sp>
        <p:nvSpPr>
          <p:cNvPr id="31" name="Rectangle 33"/>
          <p:cNvSpPr>
            <a:spLocks noChangeArrowheads="1"/>
          </p:cNvSpPr>
          <p:nvPr/>
        </p:nvSpPr>
        <p:spPr bwMode="auto">
          <a:xfrm>
            <a:off x="1524001" y="5011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tabLst>
                <a:tab pos="0" algn="l"/>
                <a:tab pos="1371600" algn="l"/>
              </a:tabLst>
            </a:pPr>
            <a:endParaRPr lang="en-US">
              <a:latin typeface="Arial" pitchFamily="34" charset="0"/>
              <a:cs typeface="Arial" pitchFamily="34" charset="0"/>
            </a:endParaRPr>
          </a:p>
        </p:txBody>
      </p:sp>
      <p:sp>
        <p:nvSpPr>
          <p:cNvPr id="23" name="Oval 22"/>
          <p:cNvSpPr/>
          <p:nvPr/>
        </p:nvSpPr>
        <p:spPr>
          <a:xfrm>
            <a:off x="4449450" y="4068743"/>
            <a:ext cx="332140" cy="300003"/>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4406904" y="4264073"/>
            <a:ext cx="332140" cy="300003"/>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4231523" y="4173432"/>
            <a:ext cx="332140" cy="300003"/>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6015888" y="4677170"/>
            <a:ext cx="332140" cy="300003"/>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7392144" y="5469258"/>
            <a:ext cx="332140" cy="300003"/>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p:nvPr/>
        </p:nvSpPr>
        <p:spPr>
          <a:xfrm>
            <a:off x="8464160" y="5469258"/>
            <a:ext cx="332140" cy="300003"/>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Slide Number Placeholder 1"/>
          <p:cNvSpPr>
            <a:spLocks noGrp="1"/>
          </p:cNvSpPr>
          <p:nvPr>
            <p:ph type="sldNum" sz="quarter" idx="12"/>
          </p:nvPr>
        </p:nvSpPr>
        <p:spPr/>
        <p:txBody>
          <a:bodyPr/>
          <a:lstStyle/>
          <a:p>
            <a:fld id="{E24C6404-DD52-4D30-ADD7-3912C3BB633F}" type="slidenum">
              <a:rPr lang="en-US" smtClean="0"/>
              <a:t>24</a:t>
            </a:fld>
            <a:endParaRPr lang="en-US"/>
          </a:p>
        </p:txBody>
      </p:sp>
      <p:sp>
        <p:nvSpPr>
          <p:cNvPr id="24" name="Rectangle 23">
            <a:extLst>
              <a:ext uri="{FF2B5EF4-FFF2-40B4-BE49-F238E27FC236}">
                <a16:creationId xmlns:a16="http://schemas.microsoft.com/office/drawing/2014/main" id="{59CA6935-9893-4C8F-8E04-C7C046645CFA}"/>
              </a:ext>
            </a:extLst>
          </p:cNvPr>
          <p:cNvSpPr/>
          <p:nvPr/>
        </p:nvSpPr>
        <p:spPr>
          <a:xfrm>
            <a:off x="2627327" y="224644"/>
            <a:ext cx="7290245" cy="646331"/>
          </a:xfrm>
          <a:prstGeom prst="rect">
            <a:avLst/>
          </a:prstGeom>
        </p:spPr>
        <p:txBody>
          <a:bodyPr wrap="square">
            <a:spAutoFit/>
          </a:bodyPr>
          <a:lstStyle/>
          <a:p>
            <a:pPr algn="ctr"/>
            <a:r>
              <a:rPr lang="en-US" sz="3600" dirty="0">
                <a:solidFill>
                  <a:srgbClr val="FF0000"/>
                </a:solidFill>
              </a:rPr>
              <a:t>Newton’s Third Law</a:t>
            </a:r>
          </a:p>
        </p:txBody>
      </p:sp>
      <p:sp>
        <p:nvSpPr>
          <p:cNvPr id="25" name="TextBox 24">
            <a:extLst>
              <a:ext uri="{FF2B5EF4-FFF2-40B4-BE49-F238E27FC236}">
                <a16:creationId xmlns:a16="http://schemas.microsoft.com/office/drawing/2014/main" id="{6926F33C-1EB3-46D2-A1EA-D227B6E15FD8}"/>
              </a:ext>
            </a:extLst>
          </p:cNvPr>
          <p:cNvSpPr txBox="1"/>
          <p:nvPr/>
        </p:nvSpPr>
        <p:spPr>
          <a:xfrm>
            <a:off x="1343472" y="1232757"/>
            <a:ext cx="9541059" cy="954107"/>
          </a:xfrm>
          <a:prstGeom prst="rect">
            <a:avLst/>
          </a:prstGeom>
          <a:noFill/>
        </p:spPr>
        <p:txBody>
          <a:bodyPr wrap="square" rtlCol="0">
            <a:spAutoFit/>
          </a:bodyPr>
          <a:lstStyle/>
          <a:p>
            <a:r>
              <a:rPr lang="en-US" sz="2800" dirty="0">
                <a:solidFill>
                  <a:srgbClr val="FF0000"/>
                </a:solidFill>
              </a:rPr>
              <a:t>Newton’s Third Law </a:t>
            </a:r>
            <a:r>
              <a:rPr lang="en-US" sz="2800" dirty="0"/>
              <a:t>implies that if Sally were to push on (throw) bowling balls, she could get herself to move…</a:t>
            </a:r>
          </a:p>
        </p:txBody>
      </p:sp>
    </p:spTree>
    <p:extLst>
      <p:ext uri="{BB962C8B-B14F-4D97-AF65-F5344CB8AC3E}">
        <p14:creationId xmlns:p14="http://schemas.microsoft.com/office/powerpoint/2010/main" val="2717621214"/>
      </p:ext>
    </p:extLst>
  </p:cSld>
  <p:clrMapOvr>
    <a:masterClrMapping/>
  </p:clrMapOvr>
  <mc:AlternateContent xmlns:mc="http://schemas.openxmlformats.org/markup-compatibility/2006" xmlns:p14="http://schemas.microsoft.com/office/powerpoint/2010/main">
    <mc:Choice Requires="p14">
      <p:transition p14:dur="10" advClick="0" advTm="1000"/>
    </mc:Choice>
    <mc:Fallback xmlns="">
      <p:transition advClick="0" advTm="1000"/>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Group 32"/>
          <p:cNvGrpSpPr/>
          <p:nvPr/>
        </p:nvGrpSpPr>
        <p:grpSpPr>
          <a:xfrm>
            <a:off x="3791744" y="3894213"/>
            <a:ext cx="1543878" cy="1844561"/>
            <a:chOff x="3390900" y="3879850"/>
            <a:chExt cx="1138238" cy="1296988"/>
          </a:xfrm>
        </p:grpSpPr>
        <p:grpSp>
          <p:nvGrpSpPr>
            <p:cNvPr id="12" name="Group 12"/>
            <p:cNvGrpSpPr>
              <a:grpSpLocks/>
            </p:cNvGrpSpPr>
            <p:nvPr/>
          </p:nvGrpSpPr>
          <p:grpSpPr bwMode="auto">
            <a:xfrm>
              <a:off x="3517900" y="3879850"/>
              <a:ext cx="1011238" cy="1076325"/>
              <a:chOff x="3099" y="4625"/>
              <a:chExt cx="1592" cy="1694"/>
            </a:xfrm>
          </p:grpSpPr>
          <p:sp>
            <p:nvSpPr>
              <p:cNvPr id="13" name="Freeform 18"/>
              <p:cNvSpPr>
                <a:spLocks/>
              </p:cNvSpPr>
              <p:nvPr/>
            </p:nvSpPr>
            <p:spPr bwMode="auto">
              <a:xfrm>
                <a:off x="4067" y="4625"/>
                <a:ext cx="287" cy="309"/>
              </a:xfrm>
              <a:custGeom>
                <a:avLst/>
                <a:gdLst>
                  <a:gd name="T0" fmla="*/ 456 w 574"/>
                  <a:gd name="T1" fmla="*/ 427 h 619"/>
                  <a:gd name="T2" fmla="*/ 509 w 574"/>
                  <a:gd name="T3" fmla="*/ 331 h 619"/>
                  <a:gd name="T4" fmla="*/ 534 w 574"/>
                  <a:gd name="T5" fmla="*/ 240 h 619"/>
                  <a:gd name="T6" fmla="*/ 525 w 574"/>
                  <a:gd name="T7" fmla="*/ 136 h 619"/>
                  <a:gd name="T8" fmla="*/ 460 w 574"/>
                  <a:gd name="T9" fmla="*/ 40 h 619"/>
                  <a:gd name="T10" fmla="*/ 383 w 574"/>
                  <a:gd name="T11" fmla="*/ 0 h 619"/>
                  <a:gd name="T12" fmla="*/ 265 w 574"/>
                  <a:gd name="T13" fmla="*/ 17 h 619"/>
                  <a:gd name="T14" fmla="*/ 125 w 574"/>
                  <a:gd name="T15" fmla="*/ 96 h 619"/>
                  <a:gd name="T16" fmla="*/ 48 w 574"/>
                  <a:gd name="T17" fmla="*/ 192 h 619"/>
                  <a:gd name="T18" fmla="*/ 0 w 574"/>
                  <a:gd name="T19" fmla="*/ 374 h 619"/>
                  <a:gd name="T20" fmla="*/ 8 w 574"/>
                  <a:gd name="T21" fmla="*/ 493 h 619"/>
                  <a:gd name="T22" fmla="*/ 56 w 574"/>
                  <a:gd name="T23" fmla="*/ 588 h 619"/>
                  <a:gd name="T24" fmla="*/ 125 w 574"/>
                  <a:gd name="T25" fmla="*/ 610 h 619"/>
                  <a:gd name="T26" fmla="*/ 217 w 574"/>
                  <a:gd name="T27" fmla="*/ 610 h 619"/>
                  <a:gd name="T28" fmla="*/ 318 w 574"/>
                  <a:gd name="T29" fmla="*/ 562 h 619"/>
                  <a:gd name="T30" fmla="*/ 360 w 574"/>
                  <a:gd name="T31" fmla="*/ 540 h 619"/>
                  <a:gd name="T32" fmla="*/ 391 w 574"/>
                  <a:gd name="T33" fmla="*/ 502 h 619"/>
                  <a:gd name="T34" fmla="*/ 534 w 574"/>
                  <a:gd name="T35" fmla="*/ 619 h 619"/>
                  <a:gd name="T36" fmla="*/ 574 w 574"/>
                  <a:gd name="T37" fmla="*/ 610 h 619"/>
                  <a:gd name="T38" fmla="*/ 557 w 574"/>
                  <a:gd name="T39" fmla="*/ 571 h 619"/>
                  <a:gd name="T40" fmla="*/ 456 w 574"/>
                  <a:gd name="T41" fmla="*/ 427 h 6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74" h="619">
                    <a:moveTo>
                      <a:pt x="456" y="427"/>
                    </a:moveTo>
                    <a:lnTo>
                      <a:pt x="509" y="331"/>
                    </a:lnTo>
                    <a:lnTo>
                      <a:pt x="534" y="240"/>
                    </a:lnTo>
                    <a:lnTo>
                      <a:pt x="525" y="136"/>
                    </a:lnTo>
                    <a:lnTo>
                      <a:pt x="460" y="40"/>
                    </a:lnTo>
                    <a:lnTo>
                      <a:pt x="383" y="0"/>
                    </a:lnTo>
                    <a:lnTo>
                      <a:pt x="265" y="17"/>
                    </a:lnTo>
                    <a:lnTo>
                      <a:pt x="125" y="96"/>
                    </a:lnTo>
                    <a:lnTo>
                      <a:pt x="48" y="192"/>
                    </a:lnTo>
                    <a:lnTo>
                      <a:pt x="0" y="374"/>
                    </a:lnTo>
                    <a:lnTo>
                      <a:pt x="8" y="493"/>
                    </a:lnTo>
                    <a:lnTo>
                      <a:pt x="56" y="588"/>
                    </a:lnTo>
                    <a:lnTo>
                      <a:pt x="125" y="610"/>
                    </a:lnTo>
                    <a:lnTo>
                      <a:pt x="217" y="610"/>
                    </a:lnTo>
                    <a:lnTo>
                      <a:pt x="318" y="562"/>
                    </a:lnTo>
                    <a:lnTo>
                      <a:pt x="360" y="540"/>
                    </a:lnTo>
                    <a:lnTo>
                      <a:pt x="391" y="502"/>
                    </a:lnTo>
                    <a:lnTo>
                      <a:pt x="534" y="619"/>
                    </a:lnTo>
                    <a:lnTo>
                      <a:pt x="574" y="610"/>
                    </a:lnTo>
                    <a:lnTo>
                      <a:pt x="557" y="571"/>
                    </a:lnTo>
                    <a:lnTo>
                      <a:pt x="456" y="42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Freeform 17"/>
              <p:cNvSpPr>
                <a:spLocks/>
              </p:cNvSpPr>
              <p:nvPr/>
            </p:nvSpPr>
            <p:spPr bwMode="auto">
              <a:xfrm>
                <a:off x="3667" y="4909"/>
                <a:ext cx="437" cy="655"/>
              </a:xfrm>
              <a:custGeom>
                <a:avLst/>
                <a:gdLst>
                  <a:gd name="T0" fmla="*/ 452 w 875"/>
                  <a:gd name="T1" fmla="*/ 387 h 1310"/>
                  <a:gd name="T2" fmla="*/ 470 w 875"/>
                  <a:gd name="T3" fmla="*/ 239 h 1310"/>
                  <a:gd name="T4" fmla="*/ 492 w 875"/>
                  <a:gd name="T5" fmla="*/ 57 h 1310"/>
                  <a:gd name="T6" fmla="*/ 575 w 875"/>
                  <a:gd name="T7" fmla="*/ 0 h 1310"/>
                  <a:gd name="T8" fmla="*/ 661 w 875"/>
                  <a:gd name="T9" fmla="*/ 0 h 1310"/>
                  <a:gd name="T10" fmla="*/ 762 w 875"/>
                  <a:gd name="T11" fmla="*/ 78 h 1310"/>
                  <a:gd name="T12" fmla="*/ 835 w 875"/>
                  <a:gd name="T13" fmla="*/ 261 h 1310"/>
                  <a:gd name="T14" fmla="*/ 875 w 875"/>
                  <a:gd name="T15" fmla="*/ 509 h 1310"/>
                  <a:gd name="T16" fmla="*/ 835 w 875"/>
                  <a:gd name="T17" fmla="*/ 787 h 1310"/>
                  <a:gd name="T18" fmla="*/ 762 w 875"/>
                  <a:gd name="T19" fmla="*/ 954 h 1310"/>
                  <a:gd name="T20" fmla="*/ 622 w 875"/>
                  <a:gd name="T21" fmla="*/ 1145 h 1310"/>
                  <a:gd name="T22" fmla="*/ 470 w 875"/>
                  <a:gd name="T23" fmla="*/ 1262 h 1310"/>
                  <a:gd name="T24" fmla="*/ 287 w 875"/>
                  <a:gd name="T25" fmla="*/ 1310 h 1310"/>
                  <a:gd name="T26" fmla="*/ 135 w 875"/>
                  <a:gd name="T27" fmla="*/ 1270 h 1310"/>
                  <a:gd name="T28" fmla="*/ 39 w 875"/>
                  <a:gd name="T29" fmla="*/ 1197 h 1310"/>
                  <a:gd name="T30" fmla="*/ 0 w 875"/>
                  <a:gd name="T31" fmla="*/ 1080 h 1310"/>
                  <a:gd name="T32" fmla="*/ 21 w 875"/>
                  <a:gd name="T33" fmla="*/ 975 h 1310"/>
                  <a:gd name="T34" fmla="*/ 69 w 875"/>
                  <a:gd name="T35" fmla="*/ 879 h 1310"/>
                  <a:gd name="T36" fmla="*/ 144 w 875"/>
                  <a:gd name="T37" fmla="*/ 835 h 1310"/>
                  <a:gd name="T38" fmla="*/ 253 w 875"/>
                  <a:gd name="T39" fmla="*/ 810 h 1310"/>
                  <a:gd name="T40" fmla="*/ 347 w 875"/>
                  <a:gd name="T41" fmla="*/ 741 h 1310"/>
                  <a:gd name="T42" fmla="*/ 422 w 875"/>
                  <a:gd name="T43" fmla="*/ 596 h 1310"/>
                  <a:gd name="T44" fmla="*/ 452 w 875"/>
                  <a:gd name="T45" fmla="*/ 387 h 13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75" h="1310">
                    <a:moveTo>
                      <a:pt x="452" y="387"/>
                    </a:moveTo>
                    <a:lnTo>
                      <a:pt x="470" y="239"/>
                    </a:lnTo>
                    <a:lnTo>
                      <a:pt x="492" y="57"/>
                    </a:lnTo>
                    <a:lnTo>
                      <a:pt x="575" y="0"/>
                    </a:lnTo>
                    <a:lnTo>
                      <a:pt x="661" y="0"/>
                    </a:lnTo>
                    <a:lnTo>
                      <a:pt x="762" y="78"/>
                    </a:lnTo>
                    <a:lnTo>
                      <a:pt x="835" y="261"/>
                    </a:lnTo>
                    <a:lnTo>
                      <a:pt x="875" y="509"/>
                    </a:lnTo>
                    <a:lnTo>
                      <a:pt x="835" y="787"/>
                    </a:lnTo>
                    <a:lnTo>
                      <a:pt x="762" y="954"/>
                    </a:lnTo>
                    <a:lnTo>
                      <a:pt x="622" y="1145"/>
                    </a:lnTo>
                    <a:lnTo>
                      <a:pt x="470" y="1262"/>
                    </a:lnTo>
                    <a:lnTo>
                      <a:pt x="287" y="1310"/>
                    </a:lnTo>
                    <a:lnTo>
                      <a:pt x="135" y="1270"/>
                    </a:lnTo>
                    <a:lnTo>
                      <a:pt x="39" y="1197"/>
                    </a:lnTo>
                    <a:lnTo>
                      <a:pt x="0" y="1080"/>
                    </a:lnTo>
                    <a:lnTo>
                      <a:pt x="21" y="975"/>
                    </a:lnTo>
                    <a:lnTo>
                      <a:pt x="69" y="879"/>
                    </a:lnTo>
                    <a:lnTo>
                      <a:pt x="144" y="835"/>
                    </a:lnTo>
                    <a:lnTo>
                      <a:pt x="253" y="810"/>
                    </a:lnTo>
                    <a:lnTo>
                      <a:pt x="347" y="741"/>
                    </a:lnTo>
                    <a:lnTo>
                      <a:pt x="422" y="596"/>
                    </a:lnTo>
                    <a:lnTo>
                      <a:pt x="452" y="38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 name="Freeform 16"/>
              <p:cNvSpPr>
                <a:spLocks/>
              </p:cNvSpPr>
              <p:nvPr/>
            </p:nvSpPr>
            <p:spPr bwMode="auto">
              <a:xfrm>
                <a:off x="3566" y="5418"/>
                <a:ext cx="562" cy="901"/>
              </a:xfrm>
              <a:custGeom>
                <a:avLst/>
                <a:gdLst>
                  <a:gd name="T0" fmla="*/ 365 w 1124"/>
                  <a:gd name="T1" fmla="*/ 58 h 1802"/>
                  <a:gd name="T2" fmla="*/ 413 w 1124"/>
                  <a:gd name="T3" fmla="*/ 0 h 1802"/>
                  <a:gd name="T4" fmla="*/ 509 w 1124"/>
                  <a:gd name="T5" fmla="*/ 0 h 1802"/>
                  <a:gd name="T6" fmla="*/ 557 w 1124"/>
                  <a:gd name="T7" fmla="*/ 79 h 1802"/>
                  <a:gd name="T8" fmla="*/ 645 w 1124"/>
                  <a:gd name="T9" fmla="*/ 270 h 1802"/>
                  <a:gd name="T10" fmla="*/ 767 w 1124"/>
                  <a:gd name="T11" fmla="*/ 479 h 1802"/>
                  <a:gd name="T12" fmla="*/ 957 w 1124"/>
                  <a:gd name="T13" fmla="*/ 644 h 1802"/>
                  <a:gd name="T14" fmla="*/ 1106 w 1124"/>
                  <a:gd name="T15" fmla="*/ 767 h 1802"/>
                  <a:gd name="T16" fmla="*/ 1124 w 1124"/>
                  <a:gd name="T17" fmla="*/ 824 h 1802"/>
                  <a:gd name="T18" fmla="*/ 1124 w 1124"/>
                  <a:gd name="T19" fmla="*/ 885 h 1802"/>
                  <a:gd name="T20" fmla="*/ 915 w 1124"/>
                  <a:gd name="T21" fmla="*/ 1063 h 1802"/>
                  <a:gd name="T22" fmla="*/ 679 w 1124"/>
                  <a:gd name="T23" fmla="*/ 1245 h 1802"/>
                  <a:gd name="T24" fmla="*/ 501 w 1124"/>
                  <a:gd name="T25" fmla="*/ 1324 h 1802"/>
                  <a:gd name="T26" fmla="*/ 309 w 1124"/>
                  <a:gd name="T27" fmla="*/ 1341 h 1802"/>
                  <a:gd name="T28" fmla="*/ 213 w 1124"/>
                  <a:gd name="T29" fmla="*/ 1349 h 1802"/>
                  <a:gd name="T30" fmla="*/ 166 w 1124"/>
                  <a:gd name="T31" fmla="*/ 1446 h 1802"/>
                  <a:gd name="T32" fmla="*/ 126 w 1124"/>
                  <a:gd name="T33" fmla="*/ 1554 h 1802"/>
                  <a:gd name="T34" fmla="*/ 152 w 1124"/>
                  <a:gd name="T35" fmla="*/ 1676 h 1802"/>
                  <a:gd name="T36" fmla="*/ 213 w 1124"/>
                  <a:gd name="T37" fmla="*/ 1698 h 1802"/>
                  <a:gd name="T38" fmla="*/ 213 w 1124"/>
                  <a:gd name="T39" fmla="*/ 1745 h 1802"/>
                  <a:gd name="T40" fmla="*/ 70 w 1124"/>
                  <a:gd name="T41" fmla="*/ 1802 h 1802"/>
                  <a:gd name="T42" fmla="*/ 22 w 1124"/>
                  <a:gd name="T43" fmla="*/ 1732 h 1802"/>
                  <a:gd name="T44" fmla="*/ 0 w 1124"/>
                  <a:gd name="T45" fmla="*/ 1611 h 1802"/>
                  <a:gd name="T46" fmla="*/ 47 w 1124"/>
                  <a:gd name="T47" fmla="*/ 1467 h 1802"/>
                  <a:gd name="T48" fmla="*/ 118 w 1124"/>
                  <a:gd name="T49" fmla="*/ 1341 h 1802"/>
                  <a:gd name="T50" fmla="*/ 213 w 1124"/>
                  <a:gd name="T51" fmla="*/ 1228 h 1802"/>
                  <a:gd name="T52" fmla="*/ 309 w 1124"/>
                  <a:gd name="T53" fmla="*/ 1197 h 1802"/>
                  <a:gd name="T54" fmla="*/ 405 w 1124"/>
                  <a:gd name="T55" fmla="*/ 1245 h 1802"/>
                  <a:gd name="T56" fmla="*/ 574 w 1124"/>
                  <a:gd name="T57" fmla="*/ 1171 h 1802"/>
                  <a:gd name="T58" fmla="*/ 719 w 1124"/>
                  <a:gd name="T59" fmla="*/ 1054 h 1802"/>
                  <a:gd name="T60" fmla="*/ 884 w 1124"/>
                  <a:gd name="T61" fmla="*/ 910 h 1802"/>
                  <a:gd name="T62" fmla="*/ 940 w 1124"/>
                  <a:gd name="T63" fmla="*/ 845 h 1802"/>
                  <a:gd name="T64" fmla="*/ 932 w 1124"/>
                  <a:gd name="T65" fmla="*/ 788 h 1802"/>
                  <a:gd name="T66" fmla="*/ 740 w 1124"/>
                  <a:gd name="T67" fmla="*/ 680 h 1802"/>
                  <a:gd name="T68" fmla="*/ 574 w 1124"/>
                  <a:gd name="T69" fmla="*/ 535 h 1802"/>
                  <a:gd name="T70" fmla="*/ 384 w 1124"/>
                  <a:gd name="T71" fmla="*/ 345 h 1802"/>
                  <a:gd name="T72" fmla="*/ 317 w 1124"/>
                  <a:gd name="T73" fmla="*/ 175 h 1802"/>
                  <a:gd name="T74" fmla="*/ 365 w 1124"/>
                  <a:gd name="T75" fmla="*/ 58 h 18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124" h="1802">
                    <a:moveTo>
                      <a:pt x="365" y="58"/>
                    </a:moveTo>
                    <a:lnTo>
                      <a:pt x="413" y="0"/>
                    </a:lnTo>
                    <a:lnTo>
                      <a:pt x="509" y="0"/>
                    </a:lnTo>
                    <a:lnTo>
                      <a:pt x="557" y="79"/>
                    </a:lnTo>
                    <a:lnTo>
                      <a:pt x="645" y="270"/>
                    </a:lnTo>
                    <a:lnTo>
                      <a:pt x="767" y="479"/>
                    </a:lnTo>
                    <a:lnTo>
                      <a:pt x="957" y="644"/>
                    </a:lnTo>
                    <a:lnTo>
                      <a:pt x="1106" y="767"/>
                    </a:lnTo>
                    <a:lnTo>
                      <a:pt x="1124" y="824"/>
                    </a:lnTo>
                    <a:lnTo>
                      <a:pt x="1124" y="885"/>
                    </a:lnTo>
                    <a:lnTo>
                      <a:pt x="915" y="1063"/>
                    </a:lnTo>
                    <a:lnTo>
                      <a:pt x="679" y="1245"/>
                    </a:lnTo>
                    <a:lnTo>
                      <a:pt x="501" y="1324"/>
                    </a:lnTo>
                    <a:lnTo>
                      <a:pt x="309" y="1341"/>
                    </a:lnTo>
                    <a:lnTo>
                      <a:pt x="213" y="1349"/>
                    </a:lnTo>
                    <a:lnTo>
                      <a:pt x="166" y="1446"/>
                    </a:lnTo>
                    <a:lnTo>
                      <a:pt x="126" y="1554"/>
                    </a:lnTo>
                    <a:lnTo>
                      <a:pt x="152" y="1676"/>
                    </a:lnTo>
                    <a:lnTo>
                      <a:pt x="213" y="1698"/>
                    </a:lnTo>
                    <a:lnTo>
                      <a:pt x="213" y="1745"/>
                    </a:lnTo>
                    <a:lnTo>
                      <a:pt x="70" y="1802"/>
                    </a:lnTo>
                    <a:lnTo>
                      <a:pt x="22" y="1732"/>
                    </a:lnTo>
                    <a:lnTo>
                      <a:pt x="0" y="1611"/>
                    </a:lnTo>
                    <a:lnTo>
                      <a:pt x="47" y="1467"/>
                    </a:lnTo>
                    <a:lnTo>
                      <a:pt x="118" y="1341"/>
                    </a:lnTo>
                    <a:lnTo>
                      <a:pt x="213" y="1228"/>
                    </a:lnTo>
                    <a:lnTo>
                      <a:pt x="309" y="1197"/>
                    </a:lnTo>
                    <a:lnTo>
                      <a:pt x="405" y="1245"/>
                    </a:lnTo>
                    <a:lnTo>
                      <a:pt x="574" y="1171"/>
                    </a:lnTo>
                    <a:lnTo>
                      <a:pt x="719" y="1054"/>
                    </a:lnTo>
                    <a:lnTo>
                      <a:pt x="884" y="910"/>
                    </a:lnTo>
                    <a:lnTo>
                      <a:pt x="940" y="845"/>
                    </a:lnTo>
                    <a:lnTo>
                      <a:pt x="932" y="788"/>
                    </a:lnTo>
                    <a:lnTo>
                      <a:pt x="740" y="680"/>
                    </a:lnTo>
                    <a:lnTo>
                      <a:pt x="574" y="535"/>
                    </a:lnTo>
                    <a:lnTo>
                      <a:pt x="384" y="345"/>
                    </a:lnTo>
                    <a:lnTo>
                      <a:pt x="317" y="175"/>
                    </a:lnTo>
                    <a:lnTo>
                      <a:pt x="365" y="5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 name="Freeform 15"/>
              <p:cNvSpPr>
                <a:spLocks/>
              </p:cNvSpPr>
              <p:nvPr/>
            </p:nvSpPr>
            <p:spPr bwMode="auto">
              <a:xfrm>
                <a:off x="3099" y="5420"/>
                <a:ext cx="740" cy="830"/>
              </a:xfrm>
              <a:custGeom>
                <a:avLst/>
                <a:gdLst>
                  <a:gd name="T0" fmla="*/ 1010 w 1480"/>
                  <a:gd name="T1" fmla="*/ 413 h 1659"/>
                  <a:gd name="T2" fmla="*/ 1180 w 1480"/>
                  <a:gd name="T3" fmla="*/ 126 h 1659"/>
                  <a:gd name="T4" fmla="*/ 1320 w 1480"/>
                  <a:gd name="T5" fmla="*/ 0 h 1659"/>
                  <a:gd name="T6" fmla="*/ 1441 w 1480"/>
                  <a:gd name="T7" fmla="*/ 21 h 1659"/>
                  <a:gd name="T8" fmla="*/ 1480 w 1480"/>
                  <a:gd name="T9" fmla="*/ 151 h 1659"/>
                  <a:gd name="T10" fmla="*/ 1297 w 1480"/>
                  <a:gd name="T11" fmla="*/ 440 h 1659"/>
                  <a:gd name="T12" fmla="*/ 1084 w 1480"/>
                  <a:gd name="T13" fmla="*/ 726 h 1659"/>
                  <a:gd name="T14" fmla="*/ 858 w 1480"/>
                  <a:gd name="T15" fmla="*/ 979 h 1659"/>
                  <a:gd name="T16" fmla="*/ 644 w 1480"/>
                  <a:gd name="T17" fmla="*/ 1132 h 1659"/>
                  <a:gd name="T18" fmla="*/ 501 w 1480"/>
                  <a:gd name="T19" fmla="*/ 1245 h 1659"/>
                  <a:gd name="T20" fmla="*/ 366 w 1480"/>
                  <a:gd name="T21" fmla="*/ 1245 h 1659"/>
                  <a:gd name="T22" fmla="*/ 309 w 1480"/>
                  <a:gd name="T23" fmla="*/ 1227 h 1659"/>
                  <a:gd name="T24" fmla="*/ 309 w 1480"/>
                  <a:gd name="T25" fmla="*/ 1362 h 1659"/>
                  <a:gd name="T26" fmla="*/ 192 w 1480"/>
                  <a:gd name="T27" fmla="*/ 1515 h 1659"/>
                  <a:gd name="T28" fmla="*/ 96 w 1480"/>
                  <a:gd name="T29" fmla="*/ 1563 h 1659"/>
                  <a:gd name="T30" fmla="*/ 104 w 1480"/>
                  <a:gd name="T31" fmla="*/ 1649 h 1659"/>
                  <a:gd name="T32" fmla="*/ 9 w 1480"/>
                  <a:gd name="T33" fmla="*/ 1659 h 1659"/>
                  <a:gd name="T34" fmla="*/ 0 w 1480"/>
                  <a:gd name="T35" fmla="*/ 1532 h 1659"/>
                  <a:gd name="T36" fmla="*/ 79 w 1480"/>
                  <a:gd name="T37" fmla="*/ 1436 h 1659"/>
                  <a:gd name="T38" fmla="*/ 192 w 1480"/>
                  <a:gd name="T39" fmla="*/ 1350 h 1659"/>
                  <a:gd name="T40" fmla="*/ 240 w 1480"/>
                  <a:gd name="T41" fmla="*/ 1254 h 1659"/>
                  <a:gd name="T42" fmla="*/ 248 w 1480"/>
                  <a:gd name="T43" fmla="*/ 1132 h 1659"/>
                  <a:gd name="T44" fmla="*/ 240 w 1480"/>
                  <a:gd name="T45" fmla="*/ 1101 h 1659"/>
                  <a:gd name="T46" fmla="*/ 296 w 1480"/>
                  <a:gd name="T47" fmla="*/ 1061 h 1659"/>
                  <a:gd name="T48" fmla="*/ 344 w 1480"/>
                  <a:gd name="T49" fmla="*/ 1061 h 1659"/>
                  <a:gd name="T50" fmla="*/ 383 w 1480"/>
                  <a:gd name="T51" fmla="*/ 1132 h 1659"/>
                  <a:gd name="T52" fmla="*/ 453 w 1480"/>
                  <a:gd name="T53" fmla="*/ 1157 h 1659"/>
                  <a:gd name="T54" fmla="*/ 527 w 1480"/>
                  <a:gd name="T55" fmla="*/ 1132 h 1659"/>
                  <a:gd name="T56" fmla="*/ 623 w 1480"/>
                  <a:gd name="T57" fmla="*/ 1036 h 1659"/>
                  <a:gd name="T58" fmla="*/ 771 w 1480"/>
                  <a:gd name="T59" fmla="*/ 883 h 1659"/>
                  <a:gd name="T60" fmla="*/ 893 w 1480"/>
                  <a:gd name="T61" fmla="*/ 701 h 1659"/>
                  <a:gd name="T62" fmla="*/ 962 w 1480"/>
                  <a:gd name="T63" fmla="*/ 548 h 1659"/>
                  <a:gd name="T64" fmla="*/ 1010 w 1480"/>
                  <a:gd name="T65" fmla="*/ 413 h 16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480" h="1659">
                    <a:moveTo>
                      <a:pt x="1010" y="413"/>
                    </a:moveTo>
                    <a:lnTo>
                      <a:pt x="1180" y="126"/>
                    </a:lnTo>
                    <a:lnTo>
                      <a:pt x="1320" y="0"/>
                    </a:lnTo>
                    <a:lnTo>
                      <a:pt x="1441" y="21"/>
                    </a:lnTo>
                    <a:lnTo>
                      <a:pt x="1480" y="151"/>
                    </a:lnTo>
                    <a:lnTo>
                      <a:pt x="1297" y="440"/>
                    </a:lnTo>
                    <a:lnTo>
                      <a:pt x="1084" y="726"/>
                    </a:lnTo>
                    <a:lnTo>
                      <a:pt x="858" y="979"/>
                    </a:lnTo>
                    <a:lnTo>
                      <a:pt x="644" y="1132"/>
                    </a:lnTo>
                    <a:lnTo>
                      <a:pt x="501" y="1245"/>
                    </a:lnTo>
                    <a:lnTo>
                      <a:pt x="366" y="1245"/>
                    </a:lnTo>
                    <a:lnTo>
                      <a:pt x="309" y="1227"/>
                    </a:lnTo>
                    <a:lnTo>
                      <a:pt x="309" y="1362"/>
                    </a:lnTo>
                    <a:lnTo>
                      <a:pt x="192" y="1515"/>
                    </a:lnTo>
                    <a:lnTo>
                      <a:pt x="96" y="1563"/>
                    </a:lnTo>
                    <a:lnTo>
                      <a:pt x="104" y="1649"/>
                    </a:lnTo>
                    <a:lnTo>
                      <a:pt x="9" y="1659"/>
                    </a:lnTo>
                    <a:lnTo>
                      <a:pt x="0" y="1532"/>
                    </a:lnTo>
                    <a:lnTo>
                      <a:pt x="79" y="1436"/>
                    </a:lnTo>
                    <a:lnTo>
                      <a:pt x="192" y="1350"/>
                    </a:lnTo>
                    <a:lnTo>
                      <a:pt x="240" y="1254"/>
                    </a:lnTo>
                    <a:lnTo>
                      <a:pt x="248" y="1132"/>
                    </a:lnTo>
                    <a:lnTo>
                      <a:pt x="240" y="1101"/>
                    </a:lnTo>
                    <a:lnTo>
                      <a:pt x="296" y="1061"/>
                    </a:lnTo>
                    <a:lnTo>
                      <a:pt x="344" y="1061"/>
                    </a:lnTo>
                    <a:lnTo>
                      <a:pt x="383" y="1132"/>
                    </a:lnTo>
                    <a:lnTo>
                      <a:pt x="453" y="1157"/>
                    </a:lnTo>
                    <a:lnTo>
                      <a:pt x="527" y="1132"/>
                    </a:lnTo>
                    <a:lnTo>
                      <a:pt x="623" y="1036"/>
                    </a:lnTo>
                    <a:lnTo>
                      <a:pt x="771" y="883"/>
                    </a:lnTo>
                    <a:lnTo>
                      <a:pt x="893" y="701"/>
                    </a:lnTo>
                    <a:lnTo>
                      <a:pt x="962" y="548"/>
                    </a:lnTo>
                    <a:lnTo>
                      <a:pt x="1010" y="41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 name="Freeform 14"/>
              <p:cNvSpPr>
                <a:spLocks/>
              </p:cNvSpPr>
              <p:nvPr/>
            </p:nvSpPr>
            <p:spPr bwMode="auto">
              <a:xfrm>
                <a:off x="3964" y="4957"/>
                <a:ext cx="727" cy="461"/>
              </a:xfrm>
              <a:custGeom>
                <a:avLst/>
                <a:gdLst>
                  <a:gd name="T0" fmla="*/ 19 w 1455"/>
                  <a:gd name="T1" fmla="*/ 161 h 923"/>
                  <a:gd name="T2" fmla="*/ 0 w 1455"/>
                  <a:gd name="T3" fmla="*/ 40 h 923"/>
                  <a:gd name="T4" fmla="*/ 71 w 1455"/>
                  <a:gd name="T5" fmla="*/ 0 h 923"/>
                  <a:gd name="T6" fmla="*/ 193 w 1455"/>
                  <a:gd name="T7" fmla="*/ 23 h 923"/>
                  <a:gd name="T8" fmla="*/ 358 w 1455"/>
                  <a:gd name="T9" fmla="*/ 184 h 923"/>
                  <a:gd name="T10" fmla="*/ 519 w 1455"/>
                  <a:gd name="T11" fmla="*/ 375 h 923"/>
                  <a:gd name="T12" fmla="*/ 693 w 1455"/>
                  <a:gd name="T13" fmla="*/ 540 h 923"/>
                  <a:gd name="T14" fmla="*/ 906 w 1455"/>
                  <a:gd name="T15" fmla="*/ 623 h 923"/>
                  <a:gd name="T16" fmla="*/ 1116 w 1455"/>
                  <a:gd name="T17" fmla="*/ 645 h 923"/>
                  <a:gd name="T18" fmla="*/ 1207 w 1455"/>
                  <a:gd name="T19" fmla="*/ 623 h 923"/>
                  <a:gd name="T20" fmla="*/ 1337 w 1455"/>
                  <a:gd name="T21" fmla="*/ 550 h 923"/>
                  <a:gd name="T22" fmla="*/ 1455 w 1455"/>
                  <a:gd name="T23" fmla="*/ 567 h 923"/>
                  <a:gd name="T24" fmla="*/ 1408 w 1455"/>
                  <a:gd name="T25" fmla="*/ 623 h 923"/>
                  <a:gd name="T26" fmla="*/ 1312 w 1455"/>
                  <a:gd name="T27" fmla="*/ 663 h 923"/>
                  <a:gd name="T28" fmla="*/ 1243 w 1455"/>
                  <a:gd name="T29" fmla="*/ 711 h 923"/>
                  <a:gd name="T30" fmla="*/ 1207 w 1455"/>
                  <a:gd name="T31" fmla="*/ 780 h 923"/>
                  <a:gd name="T32" fmla="*/ 1207 w 1455"/>
                  <a:gd name="T33" fmla="*/ 885 h 923"/>
                  <a:gd name="T34" fmla="*/ 1147 w 1455"/>
                  <a:gd name="T35" fmla="*/ 923 h 923"/>
                  <a:gd name="T36" fmla="*/ 1116 w 1455"/>
                  <a:gd name="T37" fmla="*/ 837 h 923"/>
                  <a:gd name="T38" fmla="*/ 1051 w 1455"/>
                  <a:gd name="T39" fmla="*/ 758 h 923"/>
                  <a:gd name="T40" fmla="*/ 946 w 1455"/>
                  <a:gd name="T41" fmla="*/ 732 h 923"/>
                  <a:gd name="T42" fmla="*/ 781 w 1455"/>
                  <a:gd name="T43" fmla="*/ 671 h 923"/>
                  <a:gd name="T44" fmla="*/ 588 w 1455"/>
                  <a:gd name="T45" fmla="*/ 588 h 923"/>
                  <a:gd name="T46" fmla="*/ 423 w 1455"/>
                  <a:gd name="T47" fmla="*/ 471 h 923"/>
                  <a:gd name="T48" fmla="*/ 253 w 1455"/>
                  <a:gd name="T49" fmla="*/ 336 h 923"/>
                  <a:gd name="T50" fmla="*/ 88 w 1455"/>
                  <a:gd name="T51" fmla="*/ 253 h 923"/>
                  <a:gd name="T52" fmla="*/ 19 w 1455"/>
                  <a:gd name="T53" fmla="*/ 161 h 9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55" h="923">
                    <a:moveTo>
                      <a:pt x="19" y="161"/>
                    </a:moveTo>
                    <a:lnTo>
                      <a:pt x="0" y="40"/>
                    </a:lnTo>
                    <a:lnTo>
                      <a:pt x="71" y="0"/>
                    </a:lnTo>
                    <a:lnTo>
                      <a:pt x="193" y="23"/>
                    </a:lnTo>
                    <a:lnTo>
                      <a:pt x="358" y="184"/>
                    </a:lnTo>
                    <a:lnTo>
                      <a:pt x="519" y="375"/>
                    </a:lnTo>
                    <a:lnTo>
                      <a:pt x="693" y="540"/>
                    </a:lnTo>
                    <a:lnTo>
                      <a:pt x="906" y="623"/>
                    </a:lnTo>
                    <a:lnTo>
                      <a:pt x="1116" y="645"/>
                    </a:lnTo>
                    <a:lnTo>
                      <a:pt x="1207" y="623"/>
                    </a:lnTo>
                    <a:lnTo>
                      <a:pt x="1337" y="550"/>
                    </a:lnTo>
                    <a:lnTo>
                      <a:pt x="1455" y="567"/>
                    </a:lnTo>
                    <a:lnTo>
                      <a:pt x="1408" y="623"/>
                    </a:lnTo>
                    <a:lnTo>
                      <a:pt x="1312" y="663"/>
                    </a:lnTo>
                    <a:lnTo>
                      <a:pt x="1243" y="711"/>
                    </a:lnTo>
                    <a:lnTo>
                      <a:pt x="1207" y="780"/>
                    </a:lnTo>
                    <a:lnTo>
                      <a:pt x="1207" y="885"/>
                    </a:lnTo>
                    <a:lnTo>
                      <a:pt x="1147" y="923"/>
                    </a:lnTo>
                    <a:lnTo>
                      <a:pt x="1116" y="837"/>
                    </a:lnTo>
                    <a:lnTo>
                      <a:pt x="1051" y="758"/>
                    </a:lnTo>
                    <a:lnTo>
                      <a:pt x="946" y="732"/>
                    </a:lnTo>
                    <a:lnTo>
                      <a:pt x="781" y="671"/>
                    </a:lnTo>
                    <a:lnTo>
                      <a:pt x="588" y="588"/>
                    </a:lnTo>
                    <a:lnTo>
                      <a:pt x="423" y="471"/>
                    </a:lnTo>
                    <a:lnTo>
                      <a:pt x="253" y="336"/>
                    </a:lnTo>
                    <a:lnTo>
                      <a:pt x="88" y="253"/>
                    </a:lnTo>
                    <a:lnTo>
                      <a:pt x="19" y="16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 name="Freeform 13"/>
              <p:cNvSpPr>
                <a:spLocks/>
              </p:cNvSpPr>
              <p:nvPr/>
            </p:nvSpPr>
            <p:spPr bwMode="auto">
              <a:xfrm>
                <a:off x="3960" y="4995"/>
                <a:ext cx="649" cy="486"/>
              </a:xfrm>
              <a:custGeom>
                <a:avLst/>
                <a:gdLst>
                  <a:gd name="T0" fmla="*/ 0 w 1298"/>
                  <a:gd name="T1" fmla="*/ 182 h 971"/>
                  <a:gd name="T2" fmla="*/ 21 w 1298"/>
                  <a:gd name="T3" fmla="*/ 17 h 971"/>
                  <a:gd name="T4" fmla="*/ 126 w 1298"/>
                  <a:gd name="T5" fmla="*/ 0 h 971"/>
                  <a:gd name="T6" fmla="*/ 192 w 1298"/>
                  <a:gd name="T7" fmla="*/ 69 h 971"/>
                  <a:gd name="T8" fmla="*/ 214 w 1298"/>
                  <a:gd name="T9" fmla="*/ 230 h 971"/>
                  <a:gd name="T10" fmla="*/ 318 w 1298"/>
                  <a:gd name="T11" fmla="*/ 479 h 971"/>
                  <a:gd name="T12" fmla="*/ 501 w 1298"/>
                  <a:gd name="T13" fmla="*/ 670 h 971"/>
                  <a:gd name="T14" fmla="*/ 653 w 1298"/>
                  <a:gd name="T15" fmla="*/ 778 h 971"/>
                  <a:gd name="T16" fmla="*/ 1011 w 1298"/>
                  <a:gd name="T17" fmla="*/ 788 h 971"/>
                  <a:gd name="T18" fmla="*/ 1172 w 1298"/>
                  <a:gd name="T19" fmla="*/ 718 h 971"/>
                  <a:gd name="T20" fmla="*/ 1241 w 1298"/>
                  <a:gd name="T21" fmla="*/ 636 h 971"/>
                  <a:gd name="T22" fmla="*/ 1298 w 1298"/>
                  <a:gd name="T23" fmla="*/ 644 h 971"/>
                  <a:gd name="T24" fmla="*/ 1289 w 1298"/>
                  <a:gd name="T25" fmla="*/ 740 h 971"/>
                  <a:gd name="T26" fmla="*/ 1241 w 1298"/>
                  <a:gd name="T27" fmla="*/ 923 h 971"/>
                  <a:gd name="T28" fmla="*/ 1289 w 1298"/>
                  <a:gd name="T29" fmla="*/ 971 h 971"/>
                  <a:gd name="T30" fmla="*/ 1154 w 1298"/>
                  <a:gd name="T31" fmla="*/ 949 h 971"/>
                  <a:gd name="T32" fmla="*/ 1124 w 1298"/>
                  <a:gd name="T33" fmla="*/ 901 h 971"/>
                  <a:gd name="T34" fmla="*/ 906 w 1298"/>
                  <a:gd name="T35" fmla="*/ 883 h 971"/>
                  <a:gd name="T36" fmla="*/ 653 w 1298"/>
                  <a:gd name="T37" fmla="*/ 875 h 971"/>
                  <a:gd name="T38" fmla="*/ 501 w 1298"/>
                  <a:gd name="T39" fmla="*/ 805 h 971"/>
                  <a:gd name="T40" fmla="*/ 404 w 1298"/>
                  <a:gd name="T41" fmla="*/ 732 h 971"/>
                  <a:gd name="T42" fmla="*/ 296 w 1298"/>
                  <a:gd name="T43" fmla="*/ 596 h 971"/>
                  <a:gd name="T44" fmla="*/ 126 w 1298"/>
                  <a:gd name="T45" fmla="*/ 431 h 971"/>
                  <a:gd name="T46" fmla="*/ 21 w 1298"/>
                  <a:gd name="T47" fmla="*/ 287 h 971"/>
                  <a:gd name="T48" fmla="*/ 0 w 1298"/>
                  <a:gd name="T49" fmla="*/ 182 h 9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98" h="971">
                    <a:moveTo>
                      <a:pt x="0" y="182"/>
                    </a:moveTo>
                    <a:lnTo>
                      <a:pt x="21" y="17"/>
                    </a:lnTo>
                    <a:lnTo>
                      <a:pt x="126" y="0"/>
                    </a:lnTo>
                    <a:lnTo>
                      <a:pt x="192" y="69"/>
                    </a:lnTo>
                    <a:lnTo>
                      <a:pt x="214" y="230"/>
                    </a:lnTo>
                    <a:lnTo>
                      <a:pt x="318" y="479"/>
                    </a:lnTo>
                    <a:lnTo>
                      <a:pt x="501" y="670"/>
                    </a:lnTo>
                    <a:lnTo>
                      <a:pt x="653" y="778"/>
                    </a:lnTo>
                    <a:lnTo>
                      <a:pt x="1011" y="788"/>
                    </a:lnTo>
                    <a:lnTo>
                      <a:pt x="1172" y="718"/>
                    </a:lnTo>
                    <a:lnTo>
                      <a:pt x="1241" y="636"/>
                    </a:lnTo>
                    <a:lnTo>
                      <a:pt x="1298" y="644"/>
                    </a:lnTo>
                    <a:lnTo>
                      <a:pt x="1289" y="740"/>
                    </a:lnTo>
                    <a:lnTo>
                      <a:pt x="1241" y="923"/>
                    </a:lnTo>
                    <a:lnTo>
                      <a:pt x="1289" y="971"/>
                    </a:lnTo>
                    <a:lnTo>
                      <a:pt x="1154" y="949"/>
                    </a:lnTo>
                    <a:lnTo>
                      <a:pt x="1124" y="901"/>
                    </a:lnTo>
                    <a:lnTo>
                      <a:pt x="906" y="883"/>
                    </a:lnTo>
                    <a:lnTo>
                      <a:pt x="653" y="875"/>
                    </a:lnTo>
                    <a:lnTo>
                      <a:pt x="501" y="805"/>
                    </a:lnTo>
                    <a:lnTo>
                      <a:pt x="404" y="732"/>
                    </a:lnTo>
                    <a:lnTo>
                      <a:pt x="296" y="596"/>
                    </a:lnTo>
                    <a:lnTo>
                      <a:pt x="126" y="431"/>
                    </a:lnTo>
                    <a:lnTo>
                      <a:pt x="21" y="287"/>
                    </a:lnTo>
                    <a:lnTo>
                      <a:pt x="0" y="18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19" name="Line 11"/>
            <p:cNvSpPr>
              <a:spLocks noChangeShapeType="1"/>
            </p:cNvSpPr>
            <p:nvPr/>
          </p:nvSpPr>
          <p:spPr bwMode="auto">
            <a:xfrm flipH="1">
              <a:off x="3390900" y="4973638"/>
              <a:ext cx="876300" cy="0"/>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Oval 10"/>
            <p:cNvSpPr>
              <a:spLocks noChangeArrowheads="1"/>
            </p:cNvSpPr>
            <p:nvPr/>
          </p:nvSpPr>
          <p:spPr bwMode="auto">
            <a:xfrm flipH="1">
              <a:off x="3467100" y="5011738"/>
              <a:ext cx="190500" cy="165100"/>
            </a:xfrm>
            <a:prstGeom prst="ellipse">
              <a:avLst/>
            </a:prstGeom>
            <a:solidFill>
              <a:srgbClr val="FFFFFF"/>
            </a:solid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 name="Oval 9"/>
            <p:cNvSpPr>
              <a:spLocks noChangeArrowheads="1"/>
            </p:cNvSpPr>
            <p:nvPr/>
          </p:nvSpPr>
          <p:spPr bwMode="auto">
            <a:xfrm flipH="1">
              <a:off x="3949700" y="5011738"/>
              <a:ext cx="190500" cy="165100"/>
            </a:xfrm>
            <a:prstGeom prst="ellipse">
              <a:avLst/>
            </a:prstGeom>
            <a:solidFill>
              <a:srgbClr val="FFFFFF"/>
            </a:solid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Line 8"/>
          <p:cNvSpPr>
            <a:spLocks noChangeShapeType="1"/>
          </p:cNvSpPr>
          <p:nvPr/>
        </p:nvSpPr>
        <p:spPr bwMode="auto">
          <a:xfrm>
            <a:off x="2895601" y="5745546"/>
            <a:ext cx="5960183"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Rectangle 29"/>
          <p:cNvSpPr>
            <a:spLocks noChangeArrowheads="1"/>
          </p:cNvSpPr>
          <p:nvPr/>
        </p:nvSpPr>
        <p:spPr bwMode="auto">
          <a:xfrm>
            <a:off x="1524001"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tabLst>
                <a:tab pos="0" algn="l"/>
                <a:tab pos="1371600" algn="l"/>
              </a:tabLst>
            </a:pPr>
            <a:endParaRPr lang="en-US">
              <a:latin typeface="Arial" pitchFamily="34" charset="0"/>
              <a:cs typeface="Arial" pitchFamily="34" charset="0"/>
            </a:endParaRPr>
          </a:p>
        </p:txBody>
      </p:sp>
      <p:sp>
        <p:nvSpPr>
          <p:cNvPr id="31" name="Rectangle 33"/>
          <p:cNvSpPr>
            <a:spLocks noChangeArrowheads="1"/>
          </p:cNvSpPr>
          <p:nvPr/>
        </p:nvSpPr>
        <p:spPr bwMode="auto">
          <a:xfrm>
            <a:off x="1524001" y="5011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tabLst>
                <a:tab pos="0" algn="l"/>
                <a:tab pos="1371600" algn="l"/>
              </a:tabLst>
            </a:pPr>
            <a:endParaRPr lang="en-US">
              <a:latin typeface="Arial" pitchFamily="34" charset="0"/>
              <a:cs typeface="Arial" pitchFamily="34" charset="0"/>
            </a:endParaRPr>
          </a:p>
        </p:txBody>
      </p:sp>
      <p:sp>
        <p:nvSpPr>
          <p:cNvPr id="23" name="Oval 22"/>
          <p:cNvSpPr/>
          <p:nvPr/>
        </p:nvSpPr>
        <p:spPr>
          <a:xfrm>
            <a:off x="4305434" y="4068743"/>
            <a:ext cx="332140" cy="300003"/>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4262888" y="4264073"/>
            <a:ext cx="332140" cy="300003"/>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4087507" y="4173432"/>
            <a:ext cx="332140" cy="300003"/>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6159904" y="4929198"/>
            <a:ext cx="332140" cy="300003"/>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7572164" y="5469258"/>
            <a:ext cx="332140" cy="300003"/>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p:nvPr/>
        </p:nvSpPr>
        <p:spPr>
          <a:xfrm>
            <a:off x="8608176" y="5469258"/>
            <a:ext cx="332140" cy="300003"/>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Slide Number Placeholder 1"/>
          <p:cNvSpPr>
            <a:spLocks noGrp="1"/>
          </p:cNvSpPr>
          <p:nvPr>
            <p:ph type="sldNum" sz="quarter" idx="12"/>
          </p:nvPr>
        </p:nvSpPr>
        <p:spPr/>
        <p:txBody>
          <a:bodyPr/>
          <a:lstStyle/>
          <a:p>
            <a:fld id="{E24C6404-DD52-4D30-ADD7-3912C3BB633F}" type="slidenum">
              <a:rPr lang="en-US" smtClean="0"/>
              <a:t>25</a:t>
            </a:fld>
            <a:endParaRPr lang="en-US"/>
          </a:p>
        </p:txBody>
      </p:sp>
      <p:sp>
        <p:nvSpPr>
          <p:cNvPr id="24" name="Rectangle 23">
            <a:extLst>
              <a:ext uri="{FF2B5EF4-FFF2-40B4-BE49-F238E27FC236}">
                <a16:creationId xmlns:a16="http://schemas.microsoft.com/office/drawing/2014/main" id="{3D1ACD67-C72F-4BAA-B582-A70ED075A7E9}"/>
              </a:ext>
            </a:extLst>
          </p:cNvPr>
          <p:cNvSpPr/>
          <p:nvPr/>
        </p:nvSpPr>
        <p:spPr>
          <a:xfrm>
            <a:off x="2627327" y="224644"/>
            <a:ext cx="7290245" cy="646331"/>
          </a:xfrm>
          <a:prstGeom prst="rect">
            <a:avLst/>
          </a:prstGeom>
        </p:spPr>
        <p:txBody>
          <a:bodyPr wrap="square">
            <a:spAutoFit/>
          </a:bodyPr>
          <a:lstStyle/>
          <a:p>
            <a:pPr algn="ctr"/>
            <a:r>
              <a:rPr lang="en-US" sz="3600" dirty="0">
                <a:solidFill>
                  <a:srgbClr val="FF0000"/>
                </a:solidFill>
              </a:rPr>
              <a:t>Newton’s Third Law</a:t>
            </a:r>
          </a:p>
        </p:txBody>
      </p:sp>
      <p:sp>
        <p:nvSpPr>
          <p:cNvPr id="25" name="TextBox 24">
            <a:extLst>
              <a:ext uri="{FF2B5EF4-FFF2-40B4-BE49-F238E27FC236}">
                <a16:creationId xmlns:a16="http://schemas.microsoft.com/office/drawing/2014/main" id="{4C0EC9B0-19B8-4EF4-87FF-60FCE9946D67}"/>
              </a:ext>
            </a:extLst>
          </p:cNvPr>
          <p:cNvSpPr txBox="1"/>
          <p:nvPr/>
        </p:nvSpPr>
        <p:spPr>
          <a:xfrm>
            <a:off x="1343472" y="1232757"/>
            <a:ext cx="9541059" cy="954107"/>
          </a:xfrm>
          <a:prstGeom prst="rect">
            <a:avLst/>
          </a:prstGeom>
          <a:noFill/>
        </p:spPr>
        <p:txBody>
          <a:bodyPr wrap="square" rtlCol="0">
            <a:spAutoFit/>
          </a:bodyPr>
          <a:lstStyle/>
          <a:p>
            <a:r>
              <a:rPr lang="en-US" sz="2800" dirty="0">
                <a:solidFill>
                  <a:srgbClr val="FF0000"/>
                </a:solidFill>
              </a:rPr>
              <a:t>Newton’s Third Law </a:t>
            </a:r>
            <a:r>
              <a:rPr lang="en-US" sz="2800" dirty="0"/>
              <a:t>implies that if Sally were to push on (throw) bowling balls, she could get herself to move…</a:t>
            </a:r>
          </a:p>
        </p:txBody>
      </p:sp>
    </p:spTree>
    <p:extLst>
      <p:ext uri="{BB962C8B-B14F-4D97-AF65-F5344CB8AC3E}">
        <p14:creationId xmlns:p14="http://schemas.microsoft.com/office/powerpoint/2010/main" val="2150048922"/>
      </p:ext>
    </p:extLst>
  </p:cSld>
  <p:clrMapOvr>
    <a:masterClrMapping/>
  </p:clrMapOvr>
  <mc:AlternateContent xmlns:mc="http://schemas.openxmlformats.org/markup-compatibility/2006" xmlns:p14="http://schemas.microsoft.com/office/powerpoint/2010/main">
    <mc:Choice Requires="p14">
      <p:transition p14:dur="0" advClick="0" advTm="1000"/>
    </mc:Choice>
    <mc:Fallback xmlns="">
      <p:transition advClick="0" advTm="1000"/>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Group 32"/>
          <p:cNvGrpSpPr/>
          <p:nvPr/>
        </p:nvGrpSpPr>
        <p:grpSpPr>
          <a:xfrm>
            <a:off x="3647728" y="3894213"/>
            <a:ext cx="1543878" cy="1844561"/>
            <a:chOff x="3390900" y="3879850"/>
            <a:chExt cx="1138238" cy="1296988"/>
          </a:xfrm>
        </p:grpSpPr>
        <p:grpSp>
          <p:nvGrpSpPr>
            <p:cNvPr id="12" name="Group 12"/>
            <p:cNvGrpSpPr>
              <a:grpSpLocks/>
            </p:cNvGrpSpPr>
            <p:nvPr/>
          </p:nvGrpSpPr>
          <p:grpSpPr bwMode="auto">
            <a:xfrm>
              <a:off x="3517900" y="3879850"/>
              <a:ext cx="1011238" cy="1076325"/>
              <a:chOff x="3099" y="4625"/>
              <a:chExt cx="1592" cy="1694"/>
            </a:xfrm>
          </p:grpSpPr>
          <p:sp>
            <p:nvSpPr>
              <p:cNvPr id="13" name="Freeform 18"/>
              <p:cNvSpPr>
                <a:spLocks/>
              </p:cNvSpPr>
              <p:nvPr/>
            </p:nvSpPr>
            <p:spPr bwMode="auto">
              <a:xfrm>
                <a:off x="4067" y="4625"/>
                <a:ext cx="287" cy="309"/>
              </a:xfrm>
              <a:custGeom>
                <a:avLst/>
                <a:gdLst>
                  <a:gd name="T0" fmla="*/ 456 w 574"/>
                  <a:gd name="T1" fmla="*/ 427 h 619"/>
                  <a:gd name="T2" fmla="*/ 509 w 574"/>
                  <a:gd name="T3" fmla="*/ 331 h 619"/>
                  <a:gd name="T4" fmla="*/ 534 w 574"/>
                  <a:gd name="T5" fmla="*/ 240 h 619"/>
                  <a:gd name="T6" fmla="*/ 525 w 574"/>
                  <a:gd name="T7" fmla="*/ 136 h 619"/>
                  <a:gd name="T8" fmla="*/ 460 w 574"/>
                  <a:gd name="T9" fmla="*/ 40 h 619"/>
                  <a:gd name="T10" fmla="*/ 383 w 574"/>
                  <a:gd name="T11" fmla="*/ 0 h 619"/>
                  <a:gd name="T12" fmla="*/ 265 w 574"/>
                  <a:gd name="T13" fmla="*/ 17 h 619"/>
                  <a:gd name="T14" fmla="*/ 125 w 574"/>
                  <a:gd name="T15" fmla="*/ 96 h 619"/>
                  <a:gd name="T16" fmla="*/ 48 w 574"/>
                  <a:gd name="T17" fmla="*/ 192 h 619"/>
                  <a:gd name="T18" fmla="*/ 0 w 574"/>
                  <a:gd name="T19" fmla="*/ 374 h 619"/>
                  <a:gd name="T20" fmla="*/ 8 w 574"/>
                  <a:gd name="T21" fmla="*/ 493 h 619"/>
                  <a:gd name="T22" fmla="*/ 56 w 574"/>
                  <a:gd name="T23" fmla="*/ 588 h 619"/>
                  <a:gd name="T24" fmla="*/ 125 w 574"/>
                  <a:gd name="T25" fmla="*/ 610 h 619"/>
                  <a:gd name="T26" fmla="*/ 217 w 574"/>
                  <a:gd name="T27" fmla="*/ 610 h 619"/>
                  <a:gd name="T28" fmla="*/ 318 w 574"/>
                  <a:gd name="T29" fmla="*/ 562 h 619"/>
                  <a:gd name="T30" fmla="*/ 360 w 574"/>
                  <a:gd name="T31" fmla="*/ 540 h 619"/>
                  <a:gd name="T32" fmla="*/ 391 w 574"/>
                  <a:gd name="T33" fmla="*/ 502 h 619"/>
                  <a:gd name="T34" fmla="*/ 534 w 574"/>
                  <a:gd name="T35" fmla="*/ 619 h 619"/>
                  <a:gd name="T36" fmla="*/ 574 w 574"/>
                  <a:gd name="T37" fmla="*/ 610 h 619"/>
                  <a:gd name="T38" fmla="*/ 557 w 574"/>
                  <a:gd name="T39" fmla="*/ 571 h 619"/>
                  <a:gd name="T40" fmla="*/ 456 w 574"/>
                  <a:gd name="T41" fmla="*/ 427 h 6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74" h="619">
                    <a:moveTo>
                      <a:pt x="456" y="427"/>
                    </a:moveTo>
                    <a:lnTo>
                      <a:pt x="509" y="331"/>
                    </a:lnTo>
                    <a:lnTo>
                      <a:pt x="534" y="240"/>
                    </a:lnTo>
                    <a:lnTo>
                      <a:pt x="525" y="136"/>
                    </a:lnTo>
                    <a:lnTo>
                      <a:pt x="460" y="40"/>
                    </a:lnTo>
                    <a:lnTo>
                      <a:pt x="383" y="0"/>
                    </a:lnTo>
                    <a:lnTo>
                      <a:pt x="265" y="17"/>
                    </a:lnTo>
                    <a:lnTo>
                      <a:pt x="125" y="96"/>
                    </a:lnTo>
                    <a:lnTo>
                      <a:pt x="48" y="192"/>
                    </a:lnTo>
                    <a:lnTo>
                      <a:pt x="0" y="374"/>
                    </a:lnTo>
                    <a:lnTo>
                      <a:pt x="8" y="493"/>
                    </a:lnTo>
                    <a:lnTo>
                      <a:pt x="56" y="588"/>
                    </a:lnTo>
                    <a:lnTo>
                      <a:pt x="125" y="610"/>
                    </a:lnTo>
                    <a:lnTo>
                      <a:pt x="217" y="610"/>
                    </a:lnTo>
                    <a:lnTo>
                      <a:pt x="318" y="562"/>
                    </a:lnTo>
                    <a:lnTo>
                      <a:pt x="360" y="540"/>
                    </a:lnTo>
                    <a:lnTo>
                      <a:pt x="391" y="502"/>
                    </a:lnTo>
                    <a:lnTo>
                      <a:pt x="534" y="619"/>
                    </a:lnTo>
                    <a:lnTo>
                      <a:pt x="574" y="610"/>
                    </a:lnTo>
                    <a:lnTo>
                      <a:pt x="557" y="571"/>
                    </a:lnTo>
                    <a:lnTo>
                      <a:pt x="456" y="42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Freeform 17"/>
              <p:cNvSpPr>
                <a:spLocks/>
              </p:cNvSpPr>
              <p:nvPr/>
            </p:nvSpPr>
            <p:spPr bwMode="auto">
              <a:xfrm>
                <a:off x="3667" y="4909"/>
                <a:ext cx="437" cy="655"/>
              </a:xfrm>
              <a:custGeom>
                <a:avLst/>
                <a:gdLst>
                  <a:gd name="T0" fmla="*/ 452 w 875"/>
                  <a:gd name="T1" fmla="*/ 387 h 1310"/>
                  <a:gd name="T2" fmla="*/ 470 w 875"/>
                  <a:gd name="T3" fmla="*/ 239 h 1310"/>
                  <a:gd name="T4" fmla="*/ 492 w 875"/>
                  <a:gd name="T5" fmla="*/ 57 h 1310"/>
                  <a:gd name="T6" fmla="*/ 575 w 875"/>
                  <a:gd name="T7" fmla="*/ 0 h 1310"/>
                  <a:gd name="T8" fmla="*/ 661 w 875"/>
                  <a:gd name="T9" fmla="*/ 0 h 1310"/>
                  <a:gd name="T10" fmla="*/ 762 w 875"/>
                  <a:gd name="T11" fmla="*/ 78 h 1310"/>
                  <a:gd name="T12" fmla="*/ 835 w 875"/>
                  <a:gd name="T13" fmla="*/ 261 h 1310"/>
                  <a:gd name="T14" fmla="*/ 875 w 875"/>
                  <a:gd name="T15" fmla="*/ 509 h 1310"/>
                  <a:gd name="T16" fmla="*/ 835 w 875"/>
                  <a:gd name="T17" fmla="*/ 787 h 1310"/>
                  <a:gd name="T18" fmla="*/ 762 w 875"/>
                  <a:gd name="T19" fmla="*/ 954 h 1310"/>
                  <a:gd name="T20" fmla="*/ 622 w 875"/>
                  <a:gd name="T21" fmla="*/ 1145 h 1310"/>
                  <a:gd name="T22" fmla="*/ 470 w 875"/>
                  <a:gd name="T23" fmla="*/ 1262 h 1310"/>
                  <a:gd name="T24" fmla="*/ 287 w 875"/>
                  <a:gd name="T25" fmla="*/ 1310 h 1310"/>
                  <a:gd name="T26" fmla="*/ 135 w 875"/>
                  <a:gd name="T27" fmla="*/ 1270 h 1310"/>
                  <a:gd name="T28" fmla="*/ 39 w 875"/>
                  <a:gd name="T29" fmla="*/ 1197 h 1310"/>
                  <a:gd name="T30" fmla="*/ 0 w 875"/>
                  <a:gd name="T31" fmla="*/ 1080 h 1310"/>
                  <a:gd name="T32" fmla="*/ 21 w 875"/>
                  <a:gd name="T33" fmla="*/ 975 h 1310"/>
                  <a:gd name="T34" fmla="*/ 69 w 875"/>
                  <a:gd name="T35" fmla="*/ 879 h 1310"/>
                  <a:gd name="T36" fmla="*/ 144 w 875"/>
                  <a:gd name="T37" fmla="*/ 835 h 1310"/>
                  <a:gd name="T38" fmla="*/ 253 w 875"/>
                  <a:gd name="T39" fmla="*/ 810 h 1310"/>
                  <a:gd name="T40" fmla="*/ 347 w 875"/>
                  <a:gd name="T41" fmla="*/ 741 h 1310"/>
                  <a:gd name="T42" fmla="*/ 422 w 875"/>
                  <a:gd name="T43" fmla="*/ 596 h 1310"/>
                  <a:gd name="T44" fmla="*/ 452 w 875"/>
                  <a:gd name="T45" fmla="*/ 387 h 13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75" h="1310">
                    <a:moveTo>
                      <a:pt x="452" y="387"/>
                    </a:moveTo>
                    <a:lnTo>
                      <a:pt x="470" y="239"/>
                    </a:lnTo>
                    <a:lnTo>
                      <a:pt x="492" y="57"/>
                    </a:lnTo>
                    <a:lnTo>
                      <a:pt x="575" y="0"/>
                    </a:lnTo>
                    <a:lnTo>
                      <a:pt x="661" y="0"/>
                    </a:lnTo>
                    <a:lnTo>
                      <a:pt x="762" y="78"/>
                    </a:lnTo>
                    <a:lnTo>
                      <a:pt x="835" y="261"/>
                    </a:lnTo>
                    <a:lnTo>
                      <a:pt x="875" y="509"/>
                    </a:lnTo>
                    <a:lnTo>
                      <a:pt x="835" y="787"/>
                    </a:lnTo>
                    <a:lnTo>
                      <a:pt x="762" y="954"/>
                    </a:lnTo>
                    <a:lnTo>
                      <a:pt x="622" y="1145"/>
                    </a:lnTo>
                    <a:lnTo>
                      <a:pt x="470" y="1262"/>
                    </a:lnTo>
                    <a:lnTo>
                      <a:pt x="287" y="1310"/>
                    </a:lnTo>
                    <a:lnTo>
                      <a:pt x="135" y="1270"/>
                    </a:lnTo>
                    <a:lnTo>
                      <a:pt x="39" y="1197"/>
                    </a:lnTo>
                    <a:lnTo>
                      <a:pt x="0" y="1080"/>
                    </a:lnTo>
                    <a:lnTo>
                      <a:pt x="21" y="975"/>
                    </a:lnTo>
                    <a:lnTo>
                      <a:pt x="69" y="879"/>
                    </a:lnTo>
                    <a:lnTo>
                      <a:pt x="144" y="835"/>
                    </a:lnTo>
                    <a:lnTo>
                      <a:pt x="253" y="810"/>
                    </a:lnTo>
                    <a:lnTo>
                      <a:pt x="347" y="741"/>
                    </a:lnTo>
                    <a:lnTo>
                      <a:pt x="422" y="596"/>
                    </a:lnTo>
                    <a:lnTo>
                      <a:pt x="452" y="38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 name="Freeform 16"/>
              <p:cNvSpPr>
                <a:spLocks/>
              </p:cNvSpPr>
              <p:nvPr/>
            </p:nvSpPr>
            <p:spPr bwMode="auto">
              <a:xfrm>
                <a:off x="3566" y="5418"/>
                <a:ext cx="562" cy="901"/>
              </a:xfrm>
              <a:custGeom>
                <a:avLst/>
                <a:gdLst>
                  <a:gd name="T0" fmla="*/ 365 w 1124"/>
                  <a:gd name="T1" fmla="*/ 58 h 1802"/>
                  <a:gd name="T2" fmla="*/ 413 w 1124"/>
                  <a:gd name="T3" fmla="*/ 0 h 1802"/>
                  <a:gd name="T4" fmla="*/ 509 w 1124"/>
                  <a:gd name="T5" fmla="*/ 0 h 1802"/>
                  <a:gd name="T6" fmla="*/ 557 w 1124"/>
                  <a:gd name="T7" fmla="*/ 79 h 1802"/>
                  <a:gd name="T8" fmla="*/ 645 w 1124"/>
                  <a:gd name="T9" fmla="*/ 270 h 1802"/>
                  <a:gd name="T10" fmla="*/ 767 w 1124"/>
                  <a:gd name="T11" fmla="*/ 479 h 1802"/>
                  <a:gd name="T12" fmla="*/ 957 w 1124"/>
                  <a:gd name="T13" fmla="*/ 644 h 1802"/>
                  <a:gd name="T14" fmla="*/ 1106 w 1124"/>
                  <a:gd name="T15" fmla="*/ 767 h 1802"/>
                  <a:gd name="T16" fmla="*/ 1124 w 1124"/>
                  <a:gd name="T17" fmla="*/ 824 h 1802"/>
                  <a:gd name="T18" fmla="*/ 1124 w 1124"/>
                  <a:gd name="T19" fmla="*/ 885 h 1802"/>
                  <a:gd name="T20" fmla="*/ 915 w 1124"/>
                  <a:gd name="T21" fmla="*/ 1063 h 1802"/>
                  <a:gd name="T22" fmla="*/ 679 w 1124"/>
                  <a:gd name="T23" fmla="*/ 1245 h 1802"/>
                  <a:gd name="T24" fmla="*/ 501 w 1124"/>
                  <a:gd name="T25" fmla="*/ 1324 h 1802"/>
                  <a:gd name="T26" fmla="*/ 309 w 1124"/>
                  <a:gd name="T27" fmla="*/ 1341 h 1802"/>
                  <a:gd name="T28" fmla="*/ 213 w 1124"/>
                  <a:gd name="T29" fmla="*/ 1349 h 1802"/>
                  <a:gd name="T30" fmla="*/ 166 w 1124"/>
                  <a:gd name="T31" fmla="*/ 1446 h 1802"/>
                  <a:gd name="T32" fmla="*/ 126 w 1124"/>
                  <a:gd name="T33" fmla="*/ 1554 h 1802"/>
                  <a:gd name="T34" fmla="*/ 152 w 1124"/>
                  <a:gd name="T35" fmla="*/ 1676 h 1802"/>
                  <a:gd name="T36" fmla="*/ 213 w 1124"/>
                  <a:gd name="T37" fmla="*/ 1698 h 1802"/>
                  <a:gd name="T38" fmla="*/ 213 w 1124"/>
                  <a:gd name="T39" fmla="*/ 1745 h 1802"/>
                  <a:gd name="T40" fmla="*/ 70 w 1124"/>
                  <a:gd name="T41" fmla="*/ 1802 h 1802"/>
                  <a:gd name="T42" fmla="*/ 22 w 1124"/>
                  <a:gd name="T43" fmla="*/ 1732 h 1802"/>
                  <a:gd name="T44" fmla="*/ 0 w 1124"/>
                  <a:gd name="T45" fmla="*/ 1611 h 1802"/>
                  <a:gd name="T46" fmla="*/ 47 w 1124"/>
                  <a:gd name="T47" fmla="*/ 1467 h 1802"/>
                  <a:gd name="T48" fmla="*/ 118 w 1124"/>
                  <a:gd name="T49" fmla="*/ 1341 h 1802"/>
                  <a:gd name="T50" fmla="*/ 213 w 1124"/>
                  <a:gd name="T51" fmla="*/ 1228 h 1802"/>
                  <a:gd name="T52" fmla="*/ 309 w 1124"/>
                  <a:gd name="T53" fmla="*/ 1197 h 1802"/>
                  <a:gd name="T54" fmla="*/ 405 w 1124"/>
                  <a:gd name="T55" fmla="*/ 1245 h 1802"/>
                  <a:gd name="T56" fmla="*/ 574 w 1124"/>
                  <a:gd name="T57" fmla="*/ 1171 h 1802"/>
                  <a:gd name="T58" fmla="*/ 719 w 1124"/>
                  <a:gd name="T59" fmla="*/ 1054 h 1802"/>
                  <a:gd name="T60" fmla="*/ 884 w 1124"/>
                  <a:gd name="T61" fmla="*/ 910 h 1802"/>
                  <a:gd name="T62" fmla="*/ 940 w 1124"/>
                  <a:gd name="T63" fmla="*/ 845 h 1802"/>
                  <a:gd name="T64" fmla="*/ 932 w 1124"/>
                  <a:gd name="T65" fmla="*/ 788 h 1802"/>
                  <a:gd name="T66" fmla="*/ 740 w 1124"/>
                  <a:gd name="T67" fmla="*/ 680 h 1802"/>
                  <a:gd name="T68" fmla="*/ 574 w 1124"/>
                  <a:gd name="T69" fmla="*/ 535 h 1802"/>
                  <a:gd name="T70" fmla="*/ 384 w 1124"/>
                  <a:gd name="T71" fmla="*/ 345 h 1802"/>
                  <a:gd name="T72" fmla="*/ 317 w 1124"/>
                  <a:gd name="T73" fmla="*/ 175 h 1802"/>
                  <a:gd name="T74" fmla="*/ 365 w 1124"/>
                  <a:gd name="T75" fmla="*/ 58 h 18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124" h="1802">
                    <a:moveTo>
                      <a:pt x="365" y="58"/>
                    </a:moveTo>
                    <a:lnTo>
                      <a:pt x="413" y="0"/>
                    </a:lnTo>
                    <a:lnTo>
                      <a:pt x="509" y="0"/>
                    </a:lnTo>
                    <a:lnTo>
                      <a:pt x="557" y="79"/>
                    </a:lnTo>
                    <a:lnTo>
                      <a:pt x="645" y="270"/>
                    </a:lnTo>
                    <a:lnTo>
                      <a:pt x="767" y="479"/>
                    </a:lnTo>
                    <a:lnTo>
                      <a:pt x="957" y="644"/>
                    </a:lnTo>
                    <a:lnTo>
                      <a:pt x="1106" y="767"/>
                    </a:lnTo>
                    <a:lnTo>
                      <a:pt x="1124" y="824"/>
                    </a:lnTo>
                    <a:lnTo>
                      <a:pt x="1124" y="885"/>
                    </a:lnTo>
                    <a:lnTo>
                      <a:pt x="915" y="1063"/>
                    </a:lnTo>
                    <a:lnTo>
                      <a:pt x="679" y="1245"/>
                    </a:lnTo>
                    <a:lnTo>
                      <a:pt x="501" y="1324"/>
                    </a:lnTo>
                    <a:lnTo>
                      <a:pt x="309" y="1341"/>
                    </a:lnTo>
                    <a:lnTo>
                      <a:pt x="213" y="1349"/>
                    </a:lnTo>
                    <a:lnTo>
                      <a:pt x="166" y="1446"/>
                    </a:lnTo>
                    <a:lnTo>
                      <a:pt x="126" y="1554"/>
                    </a:lnTo>
                    <a:lnTo>
                      <a:pt x="152" y="1676"/>
                    </a:lnTo>
                    <a:lnTo>
                      <a:pt x="213" y="1698"/>
                    </a:lnTo>
                    <a:lnTo>
                      <a:pt x="213" y="1745"/>
                    </a:lnTo>
                    <a:lnTo>
                      <a:pt x="70" y="1802"/>
                    </a:lnTo>
                    <a:lnTo>
                      <a:pt x="22" y="1732"/>
                    </a:lnTo>
                    <a:lnTo>
                      <a:pt x="0" y="1611"/>
                    </a:lnTo>
                    <a:lnTo>
                      <a:pt x="47" y="1467"/>
                    </a:lnTo>
                    <a:lnTo>
                      <a:pt x="118" y="1341"/>
                    </a:lnTo>
                    <a:lnTo>
                      <a:pt x="213" y="1228"/>
                    </a:lnTo>
                    <a:lnTo>
                      <a:pt x="309" y="1197"/>
                    </a:lnTo>
                    <a:lnTo>
                      <a:pt x="405" y="1245"/>
                    </a:lnTo>
                    <a:lnTo>
                      <a:pt x="574" y="1171"/>
                    </a:lnTo>
                    <a:lnTo>
                      <a:pt x="719" y="1054"/>
                    </a:lnTo>
                    <a:lnTo>
                      <a:pt x="884" y="910"/>
                    </a:lnTo>
                    <a:lnTo>
                      <a:pt x="940" y="845"/>
                    </a:lnTo>
                    <a:lnTo>
                      <a:pt x="932" y="788"/>
                    </a:lnTo>
                    <a:lnTo>
                      <a:pt x="740" y="680"/>
                    </a:lnTo>
                    <a:lnTo>
                      <a:pt x="574" y="535"/>
                    </a:lnTo>
                    <a:lnTo>
                      <a:pt x="384" y="345"/>
                    </a:lnTo>
                    <a:lnTo>
                      <a:pt x="317" y="175"/>
                    </a:lnTo>
                    <a:lnTo>
                      <a:pt x="365" y="5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 name="Freeform 15"/>
              <p:cNvSpPr>
                <a:spLocks/>
              </p:cNvSpPr>
              <p:nvPr/>
            </p:nvSpPr>
            <p:spPr bwMode="auto">
              <a:xfrm>
                <a:off x="3099" y="5420"/>
                <a:ext cx="740" cy="830"/>
              </a:xfrm>
              <a:custGeom>
                <a:avLst/>
                <a:gdLst>
                  <a:gd name="T0" fmla="*/ 1010 w 1480"/>
                  <a:gd name="T1" fmla="*/ 413 h 1659"/>
                  <a:gd name="T2" fmla="*/ 1180 w 1480"/>
                  <a:gd name="T3" fmla="*/ 126 h 1659"/>
                  <a:gd name="T4" fmla="*/ 1320 w 1480"/>
                  <a:gd name="T5" fmla="*/ 0 h 1659"/>
                  <a:gd name="T6" fmla="*/ 1441 w 1480"/>
                  <a:gd name="T7" fmla="*/ 21 h 1659"/>
                  <a:gd name="T8" fmla="*/ 1480 w 1480"/>
                  <a:gd name="T9" fmla="*/ 151 h 1659"/>
                  <a:gd name="T10" fmla="*/ 1297 w 1480"/>
                  <a:gd name="T11" fmla="*/ 440 h 1659"/>
                  <a:gd name="T12" fmla="*/ 1084 w 1480"/>
                  <a:gd name="T13" fmla="*/ 726 h 1659"/>
                  <a:gd name="T14" fmla="*/ 858 w 1480"/>
                  <a:gd name="T15" fmla="*/ 979 h 1659"/>
                  <a:gd name="T16" fmla="*/ 644 w 1480"/>
                  <a:gd name="T17" fmla="*/ 1132 h 1659"/>
                  <a:gd name="T18" fmla="*/ 501 w 1480"/>
                  <a:gd name="T19" fmla="*/ 1245 h 1659"/>
                  <a:gd name="T20" fmla="*/ 366 w 1480"/>
                  <a:gd name="T21" fmla="*/ 1245 h 1659"/>
                  <a:gd name="T22" fmla="*/ 309 w 1480"/>
                  <a:gd name="T23" fmla="*/ 1227 h 1659"/>
                  <a:gd name="T24" fmla="*/ 309 w 1480"/>
                  <a:gd name="T25" fmla="*/ 1362 h 1659"/>
                  <a:gd name="T26" fmla="*/ 192 w 1480"/>
                  <a:gd name="T27" fmla="*/ 1515 h 1659"/>
                  <a:gd name="T28" fmla="*/ 96 w 1480"/>
                  <a:gd name="T29" fmla="*/ 1563 h 1659"/>
                  <a:gd name="T30" fmla="*/ 104 w 1480"/>
                  <a:gd name="T31" fmla="*/ 1649 h 1659"/>
                  <a:gd name="T32" fmla="*/ 9 w 1480"/>
                  <a:gd name="T33" fmla="*/ 1659 h 1659"/>
                  <a:gd name="T34" fmla="*/ 0 w 1480"/>
                  <a:gd name="T35" fmla="*/ 1532 h 1659"/>
                  <a:gd name="T36" fmla="*/ 79 w 1480"/>
                  <a:gd name="T37" fmla="*/ 1436 h 1659"/>
                  <a:gd name="T38" fmla="*/ 192 w 1480"/>
                  <a:gd name="T39" fmla="*/ 1350 h 1659"/>
                  <a:gd name="T40" fmla="*/ 240 w 1480"/>
                  <a:gd name="T41" fmla="*/ 1254 h 1659"/>
                  <a:gd name="T42" fmla="*/ 248 w 1480"/>
                  <a:gd name="T43" fmla="*/ 1132 h 1659"/>
                  <a:gd name="T44" fmla="*/ 240 w 1480"/>
                  <a:gd name="T45" fmla="*/ 1101 h 1659"/>
                  <a:gd name="T46" fmla="*/ 296 w 1480"/>
                  <a:gd name="T47" fmla="*/ 1061 h 1659"/>
                  <a:gd name="T48" fmla="*/ 344 w 1480"/>
                  <a:gd name="T49" fmla="*/ 1061 h 1659"/>
                  <a:gd name="T50" fmla="*/ 383 w 1480"/>
                  <a:gd name="T51" fmla="*/ 1132 h 1659"/>
                  <a:gd name="T52" fmla="*/ 453 w 1480"/>
                  <a:gd name="T53" fmla="*/ 1157 h 1659"/>
                  <a:gd name="T54" fmla="*/ 527 w 1480"/>
                  <a:gd name="T55" fmla="*/ 1132 h 1659"/>
                  <a:gd name="T56" fmla="*/ 623 w 1480"/>
                  <a:gd name="T57" fmla="*/ 1036 h 1659"/>
                  <a:gd name="T58" fmla="*/ 771 w 1480"/>
                  <a:gd name="T59" fmla="*/ 883 h 1659"/>
                  <a:gd name="T60" fmla="*/ 893 w 1480"/>
                  <a:gd name="T61" fmla="*/ 701 h 1659"/>
                  <a:gd name="T62" fmla="*/ 962 w 1480"/>
                  <a:gd name="T63" fmla="*/ 548 h 1659"/>
                  <a:gd name="T64" fmla="*/ 1010 w 1480"/>
                  <a:gd name="T65" fmla="*/ 413 h 16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480" h="1659">
                    <a:moveTo>
                      <a:pt x="1010" y="413"/>
                    </a:moveTo>
                    <a:lnTo>
                      <a:pt x="1180" y="126"/>
                    </a:lnTo>
                    <a:lnTo>
                      <a:pt x="1320" y="0"/>
                    </a:lnTo>
                    <a:lnTo>
                      <a:pt x="1441" y="21"/>
                    </a:lnTo>
                    <a:lnTo>
                      <a:pt x="1480" y="151"/>
                    </a:lnTo>
                    <a:lnTo>
                      <a:pt x="1297" y="440"/>
                    </a:lnTo>
                    <a:lnTo>
                      <a:pt x="1084" y="726"/>
                    </a:lnTo>
                    <a:lnTo>
                      <a:pt x="858" y="979"/>
                    </a:lnTo>
                    <a:lnTo>
                      <a:pt x="644" y="1132"/>
                    </a:lnTo>
                    <a:lnTo>
                      <a:pt x="501" y="1245"/>
                    </a:lnTo>
                    <a:lnTo>
                      <a:pt x="366" y="1245"/>
                    </a:lnTo>
                    <a:lnTo>
                      <a:pt x="309" y="1227"/>
                    </a:lnTo>
                    <a:lnTo>
                      <a:pt x="309" y="1362"/>
                    </a:lnTo>
                    <a:lnTo>
                      <a:pt x="192" y="1515"/>
                    </a:lnTo>
                    <a:lnTo>
                      <a:pt x="96" y="1563"/>
                    </a:lnTo>
                    <a:lnTo>
                      <a:pt x="104" y="1649"/>
                    </a:lnTo>
                    <a:lnTo>
                      <a:pt x="9" y="1659"/>
                    </a:lnTo>
                    <a:lnTo>
                      <a:pt x="0" y="1532"/>
                    </a:lnTo>
                    <a:lnTo>
                      <a:pt x="79" y="1436"/>
                    </a:lnTo>
                    <a:lnTo>
                      <a:pt x="192" y="1350"/>
                    </a:lnTo>
                    <a:lnTo>
                      <a:pt x="240" y="1254"/>
                    </a:lnTo>
                    <a:lnTo>
                      <a:pt x="248" y="1132"/>
                    </a:lnTo>
                    <a:lnTo>
                      <a:pt x="240" y="1101"/>
                    </a:lnTo>
                    <a:lnTo>
                      <a:pt x="296" y="1061"/>
                    </a:lnTo>
                    <a:lnTo>
                      <a:pt x="344" y="1061"/>
                    </a:lnTo>
                    <a:lnTo>
                      <a:pt x="383" y="1132"/>
                    </a:lnTo>
                    <a:lnTo>
                      <a:pt x="453" y="1157"/>
                    </a:lnTo>
                    <a:lnTo>
                      <a:pt x="527" y="1132"/>
                    </a:lnTo>
                    <a:lnTo>
                      <a:pt x="623" y="1036"/>
                    </a:lnTo>
                    <a:lnTo>
                      <a:pt x="771" y="883"/>
                    </a:lnTo>
                    <a:lnTo>
                      <a:pt x="893" y="701"/>
                    </a:lnTo>
                    <a:lnTo>
                      <a:pt x="962" y="548"/>
                    </a:lnTo>
                    <a:lnTo>
                      <a:pt x="1010" y="41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 name="Freeform 14"/>
              <p:cNvSpPr>
                <a:spLocks/>
              </p:cNvSpPr>
              <p:nvPr/>
            </p:nvSpPr>
            <p:spPr bwMode="auto">
              <a:xfrm>
                <a:off x="3964" y="4957"/>
                <a:ext cx="727" cy="461"/>
              </a:xfrm>
              <a:custGeom>
                <a:avLst/>
                <a:gdLst>
                  <a:gd name="T0" fmla="*/ 19 w 1455"/>
                  <a:gd name="T1" fmla="*/ 161 h 923"/>
                  <a:gd name="T2" fmla="*/ 0 w 1455"/>
                  <a:gd name="T3" fmla="*/ 40 h 923"/>
                  <a:gd name="T4" fmla="*/ 71 w 1455"/>
                  <a:gd name="T5" fmla="*/ 0 h 923"/>
                  <a:gd name="T6" fmla="*/ 193 w 1455"/>
                  <a:gd name="T7" fmla="*/ 23 h 923"/>
                  <a:gd name="T8" fmla="*/ 358 w 1455"/>
                  <a:gd name="T9" fmla="*/ 184 h 923"/>
                  <a:gd name="T10" fmla="*/ 519 w 1455"/>
                  <a:gd name="T11" fmla="*/ 375 h 923"/>
                  <a:gd name="T12" fmla="*/ 693 w 1455"/>
                  <a:gd name="T13" fmla="*/ 540 h 923"/>
                  <a:gd name="T14" fmla="*/ 906 w 1455"/>
                  <a:gd name="T15" fmla="*/ 623 h 923"/>
                  <a:gd name="T16" fmla="*/ 1116 w 1455"/>
                  <a:gd name="T17" fmla="*/ 645 h 923"/>
                  <a:gd name="T18" fmla="*/ 1207 w 1455"/>
                  <a:gd name="T19" fmla="*/ 623 h 923"/>
                  <a:gd name="T20" fmla="*/ 1337 w 1455"/>
                  <a:gd name="T21" fmla="*/ 550 h 923"/>
                  <a:gd name="T22" fmla="*/ 1455 w 1455"/>
                  <a:gd name="T23" fmla="*/ 567 h 923"/>
                  <a:gd name="T24" fmla="*/ 1408 w 1455"/>
                  <a:gd name="T25" fmla="*/ 623 h 923"/>
                  <a:gd name="T26" fmla="*/ 1312 w 1455"/>
                  <a:gd name="T27" fmla="*/ 663 h 923"/>
                  <a:gd name="T28" fmla="*/ 1243 w 1455"/>
                  <a:gd name="T29" fmla="*/ 711 h 923"/>
                  <a:gd name="T30" fmla="*/ 1207 w 1455"/>
                  <a:gd name="T31" fmla="*/ 780 h 923"/>
                  <a:gd name="T32" fmla="*/ 1207 w 1455"/>
                  <a:gd name="T33" fmla="*/ 885 h 923"/>
                  <a:gd name="T34" fmla="*/ 1147 w 1455"/>
                  <a:gd name="T35" fmla="*/ 923 h 923"/>
                  <a:gd name="T36" fmla="*/ 1116 w 1455"/>
                  <a:gd name="T37" fmla="*/ 837 h 923"/>
                  <a:gd name="T38" fmla="*/ 1051 w 1455"/>
                  <a:gd name="T39" fmla="*/ 758 h 923"/>
                  <a:gd name="T40" fmla="*/ 946 w 1455"/>
                  <a:gd name="T41" fmla="*/ 732 h 923"/>
                  <a:gd name="T42" fmla="*/ 781 w 1455"/>
                  <a:gd name="T43" fmla="*/ 671 h 923"/>
                  <a:gd name="T44" fmla="*/ 588 w 1455"/>
                  <a:gd name="T45" fmla="*/ 588 h 923"/>
                  <a:gd name="T46" fmla="*/ 423 w 1455"/>
                  <a:gd name="T47" fmla="*/ 471 h 923"/>
                  <a:gd name="T48" fmla="*/ 253 w 1455"/>
                  <a:gd name="T49" fmla="*/ 336 h 923"/>
                  <a:gd name="T50" fmla="*/ 88 w 1455"/>
                  <a:gd name="T51" fmla="*/ 253 h 923"/>
                  <a:gd name="T52" fmla="*/ 19 w 1455"/>
                  <a:gd name="T53" fmla="*/ 161 h 9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55" h="923">
                    <a:moveTo>
                      <a:pt x="19" y="161"/>
                    </a:moveTo>
                    <a:lnTo>
                      <a:pt x="0" y="40"/>
                    </a:lnTo>
                    <a:lnTo>
                      <a:pt x="71" y="0"/>
                    </a:lnTo>
                    <a:lnTo>
                      <a:pt x="193" y="23"/>
                    </a:lnTo>
                    <a:lnTo>
                      <a:pt x="358" y="184"/>
                    </a:lnTo>
                    <a:lnTo>
                      <a:pt x="519" y="375"/>
                    </a:lnTo>
                    <a:lnTo>
                      <a:pt x="693" y="540"/>
                    </a:lnTo>
                    <a:lnTo>
                      <a:pt x="906" y="623"/>
                    </a:lnTo>
                    <a:lnTo>
                      <a:pt x="1116" y="645"/>
                    </a:lnTo>
                    <a:lnTo>
                      <a:pt x="1207" y="623"/>
                    </a:lnTo>
                    <a:lnTo>
                      <a:pt x="1337" y="550"/>
                    </a:lnTo>
                    <a:lnTo>
                      <a:pt x="1455" y="567"/>
                    </a:lnTo>
                    <a:lnTo>
                      <a:pt x="1408" y="623"/>
                    </a:lnTo>
                    <a:lnTo>
                      <a:pt x="1312" y="663"/>
                    </a:lnTo>
                    <a:lnTo>
                      <a:pt x="1243" y="711"/>
                    </a:lnTo>
                    <a:lnTo>
                      <a:pt x="1207" y="780"/>
                    </a:lnTo>
                    <a:lnTo>
                      <a:pt x="1207" y="885"/>
                    </a:lnTo>
                    <a:lnTo>
                      <a:pt x="1147" y="923"/>
                    </a:lnTo>
                    <a:lnTo>
                      <a:pt x="1116" y="837"/>
                    </a:lnTo>
                    <a:lnTo>
                      <a:pt x="1051" y="758"/>
                    </a:lnTo>
                    <a:lnTo>
                      <a:pt x="946" y="732"/>
                    </a:lnTo>
                    <a:lnTo>
                      <a:pt x="781" y="671"/>
                    </a:lnTo>
                    <a:lnTo>
                      <a:pt x="588" y="588"/>
                    </a:lnTo>
                    <a:lnTo>
                      <a:pt x="423" y="471"/>
                    </a:lnTo>
                    <a:lnTo>
                      <a:pt x="253" y="336"/>
                    </a:lnTo>
                    <a:lnTo>
                      <a:pt x="88" y="253"/>
                    </a:lnTo>
                    <a:lnTo>
                      <a:pt x="19" y="16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 name="Freeform 13"/>
              <p:cNvSpPr>
                <a:spLocks/>
              </p:cNvSpPr>
              <p:nvPr/>
            </p:nvSpPr>
            <p:spPr bwMode="auto">
              <a:xfrm>
                <a:off x="3960" y="4995"/>
                <a:ext cx="649" cy="486"/>
              </a:xfrm>
              <a:custGeom>
                <a:avLst/>
                <a:gdLst>
                  <a:gd name="T0" fmla="*/ 0 w 1298"/>
                  <a:gd name="T1" fmla="*/ 182 h 971"/>
                  <a:gd name="T2" fmla="*/ 21 w 1298"/>
                  <a:gd name="T3" fmla="*/ 17 h 971"/>
                  <a:gd name="T4" fmla="*/ 126 w 1298"/>
                  <a:gd name="T5" fmla="*/ 0 h 971"/>
                  <a:gd name="T6" fmla="*/ 192 w 1298"/>
                  <a:gd name="T7" fmla="*/ 69 h 971"/>
                  <a:gd name="T8" fmla="*/ 214 w 1298"/>
                  <a:gd name="T9" fmla="*/ 230 h 971"/>
                  <a:gd name="T10" fmla="*/ 318 w 1298"/>
                  <a:gd name="T11" fmla="*/ 479 h 971"/>
                  <a:gd name="T12" fmla="*/ 501 w 1298"/>
                  <a:gd name="T13" fmla="*/ 670 h 971"/>
                  <a:gd name="T14" fmla="*/ 653 w 1298"/>
                  <a:gd name="T15" fmla="*/ 778 h 971"/>
                  <a:gd name="T16" fmla="*/ 1011 w 1298"/>
                  <a:gd name="T17" fmla="*/ 788 h 971"/>
                  <a:gd name="T18" fmla="*/ 1172 w 1298"/>
                  <a:gd name="T19" fmla="*/ 718 h 971"/>
                  <a:gd name="T20" fmla="*/ 1241 w 1298"/>
                  <a:gd name="T21" fmla="*/ 636 h 971"/>
                  <a:gd name="T22" fmla="*/ 1298 w 1298"/>
                  <a:gd name="T23" fmla="*/ 644 h 971"/>
                  <a:gd name="T24" fmla="*/ 1289 w 1298"/>
                  <a:gd name="T25" fmla="*/ 740 h 971"/>
                  <a:gd name="T26" fmla="*/ 1241 w 1298"/>
                  <a:gd name="T27" fmla="*/ 923 h 971"/>
                  <a:gd name="T28" fmla="*/ 1289 w 1298"/>
                  <a:gd name="T29" fmla="*/ 971 h 971"/>
                  <a:gd name="T30" fmla="*/ 1154 w 1298"/>
                  <a:gd name="T31" fmla="*/ 949 h 971"/>
                  <a:gd name="T32" fmla="*/ 1124 w 1298"/>
                  <a:gd name="T33" fmla="*/ 901 h 971"/>
                  <a:gd name="T34" fmla="*/ 906 w 1298"/>
                  <a:gd name="T35" fmla="*/ 883 h 971"/>
                  <a:gd name="T36" fmla="*/ 653 w 1298"/>
                  <a:gd name="T37" fmla="*/ 875 h 971"/>
                  <a:gd name="T38" fmla="*/ 501 w 1298"/>
                  <a:gd name="T39" fmla="*/ 805 h 971"/>
                  <a:gd name="T40" fmla="*/ 404 w 1298"/>
                  <a:gd name="T41" fmla="*/ 732 h 971"/>
                  <a:gd name="T42" fmla="*/ 296 w 1298"/>
                  <a:gd name="T43" fmla="*/ 596 h 971"/>
                  <a:gd name="T44" fmla="*/ 126 w 1298"/>
                  <a:gd name="T45" fmla="*/ 431 h 971"/>
                  <a:gd name="T46" fmla="*/ 21 w 1298"/>
                  <a:gd name="T47" fmla="*/ 287 h 971"/>
                  <a:gd name="T48" fmla="*/ 0 w 1298"/>
                  <a:gd name="T49" fmla="*/ 182 h 9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98" h="971">
                    <a:moveTo>
                      <a:pt x="0" y="182"/>
                    </a:moveTo>
                    <a:lnTo>
                      <a:pt x="21" y="17"/>
                    </a:lnTo>
                    <a:lnTo>
                      <a:pt x="126" y="0"/>
                    </a:lnTo>
                    <a:lnTo>
                      <a:pt x="192" y="69"/>
                    </a:lnTo>
                    <a:lnTo>
                      <a:pt x="214" y="230"/>
                    </a:lnTo>
                    <a:lnTo>
                      <a:pt x="318" y="479"/>
                    </a:lnTo>
                    <a:lnTo>
                      <a:pt x="501" y="670"/>
                    </a:lnTo>
                    <a:lnTo>
                      <a:pt x="653" y="778"/>
                    </a:lnTo>
                    <a:lnTo>
                      <a:pt x="1011" y="788"/>
                    </a:lnTo>
                    <a:lnTo>
                      <a:pt x="1172" y="718"/>
                    </a:lnTo>
                    <a:lnTo>
                      <a:pt x="1241" y="636"/>
                    </a:lnTo>
                    <a:lnTo>
                      <a:pt x="1298" y="644"/>
                    </a:lnTo>
                    <a:lnTo>
                      <a:pt x="1289" y="740"/>
                    </a:lnTo>
                    <a:lnTo>
                      <a:pt x="1241" y="923"/>
                    </a:lnTo>
                    <a:lnTo>
                      <a:pt x="1289" y="971"/>
                    </a:lnTo>
                    <a:lnTo>
                      <a:pt x="1154" y="949"/>
                    </a:lnTo>
                    <a:lnTo>
                      <a:pt x="1124" y="901"/>
                    </a:lnTo>
                    <a:lnTo>
                      <a:pt x="906" y="883"/>
                    </a:lnTo>
                    <a:lnTo>
                      <a:pt x="653" y="875"/>
                    </a:lnTo>
                    <a:lnTo>
                      <a:pt x="501" y="805"/>
                    </a:lnTo>
                    <a:lnTo>
                      <a:pt x="404" y="732"/>
                    </a:lnTo>
                    <a:lnTo>
                      <a:pt x="296" y="596"/>
                    </a:lnTo>
                    <a:lnTo>
                      <a:pt x="126" y="431"/>
                    </a:lnTo>
                    <a:lnTo>
                      <a:pt x="21" y="287"/>
                    </a:lnTo>
                    <a:lnTo>
                      <a:pt x="0" y="18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19" name="Line 11"/>
            <p:cNvSpPr>
              <a:spLocks noChangeShapeType="1"/>
            </p:cNvSpPr>
            <p:nvPr/>
          </p:nvSpPr>
          <p:spPr bwMode="auto">
            <a:xfrm flipH="1">
              <a:off x="3390900" y="4973638"/>
              <a:ext cx="876300" cy="0"/>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Oval 10"/>
            <p:cNvSpPr>
              <a:spLocks noChangeArrowheads="1"/>
            </p:cNvSpPr>
            <p:nvPr/>
          </p:nvSpPr>
          <p:spPr bwMode="auto">
            <a:xfrm flipH="1">
              <a:off x="3467100" y="5011738"/>
              <a:ext cx="190500" cy="165100"/>
            </a:xfrm>
            <a:prstGeom prst="ellipse">
              <a:avLst/>
            </a:prstGeom>
            <a:solidFill>
              <a:srgbClr val="FFFFFF"/>
            </a:solid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 name="Oval 9"/>
            <p:cNvSpPr>
              <a:spLocks noChangeArrowheads="1"/>
            </p:cNvSpPr>
            <p:nvPr/>
          </p:nvSpPr>
          <p:spPr bwMode="auto">
            <a:xfrm flipH="1">
              <a:off x="3949700" y="5011738"/>
              <a:ext cx="190500" cy="165100"/>
            </a:xfrm>
            <a:prstGeom prst="ellipse">
              <a:avLst/>
            </a:prstGeom>
            <a:solidFill>
              <a:srgbClr val="FFFFFF"/>
            </a:solid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Line 8"/>
          <p:cNvSpPr>
            <a:spLocks noChangeShapeType="1"/>
          </p:cNvSpPr>
          <p:nvPr/>
        </p:nvSpPr>
        <p:spPr bwMode="auto">
          <a:xfrm>
            <a:off x="2895601" y="5745546"/>
            <a:ext cx="5960183"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Rectangle 29"/>
          <p:cNvSpPr>
            <a:spLocks noChangeArrowheads="1"/>
          </p:cNvSpPr>
          <p:nvPr/>
        </p:nvSpPr>
        <p:spPr bwMode="auto">
          <a:xfrm>
            <a:off x="1524001"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tabLst>
                <a:tab pos="0" algn="l"/>
                <a:tab pos="1371600" algn="l"/>
              </a:tabLst>
            </a:pPr>
            <a:endParaRPr lang="en-US">
              <a:latin typeface="Arial" pitchFamily="34" charset="0"/>
              <a:cs typeface="Arial" pitchFamily="34" charset="0"/>
            </a:endParaRPr>
          </a:p>
        </p:txBody>
      </p:sp>
      <p:sp>
        <p:nvSpPr>
          <p:cNvPr id="31" name="Rectangle 33"/>
          <p:cNvSpPr>
            <a:spLocks noChangeArrowheads="1"/>
          </p:cNvSpPr>
          <p:nvPr/>
        </p:nvSpPr>
        <p:spPr bwMode="auto">
          <a:xfrm>
            <a:off x="1524001" y="5011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tabLst>
                <a:tab pos="0" algn="l"/>
                <a:tab pos="1371600" algn="l"/>
              </a:tabLst>
            </a:pPr>
            <a:endParaRPr lang="en-US">
              <a:latin typeface="Arial" pitchFamily="34" charset="0"/>
              <a:cs typeface="Arial" pitchFamily="34" charset="0"/>
            </a:endParaRPr>
          </a:p>
        </p:txBody>
      </p:sp>
      <p:sp>
        <p:nvSpPr>
          <p:cNvPr id="23" name="Oval 22"/>
          <p:cNvSpPr/>
          <p:nvPr/>
        </p:nvSpPr>
        <p:spPr>
          <a:xfrm>
            <a:off x="4161418" y="4068743"/>
            <a:ext cx="332140" cy="300003"/>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4118872" y="4264073"/>
            <a:ext cx="332140" cy="300003"/>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3943491" y="4173432"/>
            <a:ext cx="332140" cy="300003"/>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6303920" y="5217230"/>
            <a:ext cx="332140" cy="300003"/>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7824192" y="5469258"/>
            <a:ext cx="332140" cy="300003"/>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p:nvPr/>
        </p:nvSpPr>
        <p:spPr>
          <a:xfrm>
            <a:off x="8940316" y="5469258"/>
            <a:ext cx="332140" cy="300003"/>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Slide Number Placeholder 1"/>
          <p:cNvSpPr>
            <a:spLocks noGrp="1"/>
          </p:cNvSpPr>
          <p:nvPr>
            <p:ph type="sldNum" sz="quarter" idx="12"/>
          </p:nvPr>
        </p:nvSpPr>
        <p:spPr/>
        <p:txBody>
          <a:bodyPr/>
          <a:lstStyle/>
          <a:p>
            <a:fld id="{E24C6404-DD52-4D30-ADD7-3912C3BB633F}" type="slidenum">
              <a:rPr lang="en-US" smtClean="0"/>
              <a:t>26</a:t>
            </a:fld>
            <a:endParaRPr lang="en-US"/>
          </a:p>
        </p:txBody>
      </p:sp>
      <p:sp>
        <p:nvSpPr>
          <p:cNvPr id="24" name="Rectangle 23">
            <a:extLst>
              <a:ext uri="{FF2B5EF4-FFF2-40B4-BE49-F238E27FC236}">
                <a16:creationId xmlns:a16="http://schemas.microsoft.com/office/drawing/2014/main" id="{0C731967-2B3E-4AD6-99E6-F743CCD3CD9C}"/>
              </a:ext>
            </a:extLst>
          </p:cNvPr>
          <p:cNvSpPr/>
          <p:nvPr/>
        </p:nvSpPr>
        <p:spPr>
          <a:xfrm>
            <a:off x="2627327" y="224644"/>
            <a:ext cx="7290245" cy="646331"/>
          </a:xfrm>
          <a:prstGeom prst="rect">
            <a:avLst/>
          </a:prstGeom>
        </p:spPr>
        <p:txBody>
          <a:bodyPr wrap="square">
            <a:spAutoFit/>
          </a:bodyPr>
          <a:lstStyle/>
          <a:p>
            <a:pPr algn="ctr"/>
            <a:r>
              <a:rPr lang="en-US" sz="3600" dirty="0">
                <a:solidFill>
                  <a:srgbClr val="FF0000"/>
                </a:solidFill>
              </a:rPr>
              <a:t>Newton’s Third Law</a:t>
            </a:r>
          </a:p>
        </p:txBody>
      </p:sp>
      <p:sp>
        <p:nvSpPr>
          <p:cNvPr id="25" name="TextBox 24">
            <a:extLst>
              <a:ext uri="{FF2B5EF4-FFF2-40B4-BE49-F238E27FC236}">
                <a16:creationId xmlns:a16="http://schemas.microsoft.com/office/drawing/2014/main" id="{E0550EF5-DE0C-420A-994D-3EE720AE33F5}"/>
              </a:ext>
            </a:extLst>
          </p:cNvPr>
          <p:cNvSpPr txBox="1"/>
          <p:nvPr/>
        </p:nvSpPr>
        <p:spPr>
          <a:xfrm>
            <a:off x="1343472" y="1232757"/>
            <a:ext cx="9541059" cy="954107"/>
          </a:xfrm>
          <a:prstGeom prst="rect">
            <a:avLst/>
          </a:prstGeom>
          <a:noFill/>
        </p:spPr>
        <p:txBody>
          <a:bodyPr wrap="square" rtlCol="0">
            <a:spAutoFit/>
          </a:bodyPr>
          <a:lstStyle/>
          <a:p>
            <a:r>
              <a:rPr lang="en-US" sz="2800" dirty="0">
                <a:solidFill>
                  <a:srgbClr val="FF0000"/>
                </a:solidFill>
              </a:rPr>
              <a:t>Newton’s Third Law </a:t>
            </a:r>
            <a:r>
              <a:rPr lang="en-US" sz="2800" dirty="0"/>
              <a:t>implies that if Sally were to push on (throw) bowling balls, she could get herself to move…</a:t>
            </a:r>
          </a:p>
        </p:txBody>
      </p:sp>
    </p:spTree>
    <p:extLst>
      <p:ext uri="{BB962C8B-B14F-4D97-AF65-F5344CB8AC3E}">
        <p14:creationId xmlns:p14="http://schemas.microsoft.com/office/powerpoint/2010/main" val="801072499"/>
      </p:ext>
    </p:extLst>
  </p:cSld>
  <p:clrMapOvr>
    <a:masterClrMapping/>
  </p:clrMapOvr>
  <mc:AlternateContent xmlns:mc="http://schemas.openxmlformats.org/markup-compatibility/2006" xmlns:p14="http://schemas.microsoft.com/office/powerpoint/2010/main">
    <mc:Choice Requires="p14">
      <p:transition p14:dur="0" advClick="0" advTm="1000"/>
    </mc:Choice>
    <mc:Fallback xmlns="">
      <p:transition advClick="0" advTm="1000"/>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Group 32"/>
          <p:cNvGrpSpPr/>
          <p:nvPr/>
        </p:nvGrpSpPr>
        <p:grpSpPr>
          <a:xfrm>
            <a:off x="3503712" y="3894213"/>
            <a:ext cx="1543878" cy="1844561"/>
            <a:chOff x="3390900" y="3879850"/>
            <a:chExt cx="1138238" cy="1296988"/>
          </a:xfrm>
        </p:grpSpPr>
        <p:grpSp>
          <p:nvGrpSpPr>
            <p:cNvPr id="12" name="Group 12"/>
            <p:cNvGrpSpPr>
              <a:grpSpLocks/>
            </p:cNvGrpSpPr>
            <p:nvPr/>
          </p:nvGrpSpPr>
          <p:grpSpPr bwMode="auto">
            <a:xfrm>
              <a:off x="3517900" y="3879850"/>
              <a:ext cx="1011238" cy="1076325"/>
              <a:chOff x="3099" y="4625"/>
              <a:chExt cx="1592" cy="1694"/>
            </a:xfrm>
          </p:grpSpPr>
          <p:sp>
            <p:nvSpPr>
              <p:cNvPr id="13" name="Freeform 18"/>
              <p:cNvSpPr>
                <a:spLocks/>
              </p:cNvSpPr>
              <p:nvPr/>
            </p:nvSpPr>
            <p:spPr bwMode="auto">
              <a:xfrm>
                <a:off x="4067" y="4625"/>
                <a:ext cx="287" cy="309"/>
              </a:xfrm>
              <a:custGeom>
                <a:avLst/>
                <a:gdLst>
                  <a:gd name="T0" fmla="*/ 456 w 574"/>
                  <a:gd name="T1" fmla="*/ 427 h 619"/>
                  <a:gd name="T2" fmla="*/ 509 w 574"/>
                  <a:gd name="T3" fmla="*/ 331 h 619"/>
                  <a:gd name="T4" fmla="*/ 534 w 574"/>
                  <a:gd name="T5" fmla="*/ 240 h 619"/>
                  <a:gd name="T6" fmla="*/ 525 w 574"/>
                  <a:gd name="T7" fmla="*/ 136 h 619"/>
                  <a:gd name="T8" fmla="*/ 460 w 574"/>
                  <a:gd name="T9" fmla="*/ 40 h 619"/>
                  <a:gd name="T10" fmla="*/ 383 w 574"/>
                  <a:gd name="T11" fmla="*/ 0 h 619"/>
                  <a:gd name="T12" fmla="*/ 265 w 574"/>
                  <a:gd name="T13" fmla="*/ 17 h 619"/>
                  <a:gd name="T14" fmla="*/ 125 w 574"/>
                  <a:gd name="T15" fmla="*/ 96 h 619"/>
                  <a:gd name="T16" fmla="*/ 48 w 574"/>
                  <a:gd name="T17" fmla="*/ 192 h 619"/>
                  <a:gd name="T18" fmla="*/ 0 w 574"/>
                  <a:gd name="T19" fmla="*/ 374 h 619"/>
                  <a:gd name="T20" fmla="*/ 8 w 574"/>
                  <a:gd name="T21" fmla="*/ 493 h 619"/>
                  <a:gd name="T22" fmla="*/ 56 w 574"/>
                  <a:gd name="T23" fmla="*/ 588 h 619"/>
                  <a:gd name="T24" fmla="*/ 125 w 574"/>
                  <a:gd name="T25" fmla="*/ 610 h 619"/>
                  <a:gd name="T26" fmla="*/ 217 w 574"/>
                  <a:gd name="T27" fmla="*/ 610 h 619"/>
                  <a:gd name="T28" fmla="*/ 318 w 574"/>
                  <a:gd name="T29" fmla="*/ 562 h 619"/>
                  <a:gd name="T30" fmla="*/ 360 w 574"/>
                  <a:gd name="T31" fmla="*/ 540 h 619"/>
                  <a:gd name="T32" fmla="*/ 391 w 574"/>
                  <a:gd name="T33" fmla="*/ 502 h 619"/>
                  <a:gd name="T34" fmla="*/ 534 w 574"/>
                  <a:gd name="T35" fmla="*/ 619 h 619"/>
                  <a:gd name="T36" fmla="*/ 574 w 574"/>
                  <a:gd name="T37" fmla="*/ 610 h 619"/>
                  <a:gd name="T38" fmla="*/ 557 w 574"/>
                  <a:gd name="T39" fmla="*/ 571 h 619"/>
                  <a:gd name="T40" fmla="*/ 456 w 574"/>
                  <a:gd name="T41" fmla="*/ 427 h 6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74" h="619">
                    <a:moveTo>
                      <a:pt x="456" y="427"/>
                    </a:moveTo>
                    <a:lnTo>
                      <a:pt x="509" y="331"/>
                    </a:lnTo>
                    <a:lnTo>
                      <a:pt x="534" y="240"/>
                    </a:lnTo>
                    <a:lnTo>
                      <a:pt x="525" y="136"/>
                    </a:lnTo>
                    <a:lnTo>
                      <a:pt x="460" y="40"/>
                    </a:lnTo>
                    <a:lnTo>
                      <a:pt x="383" y="0"/>
                    </a:lnTo>
                    <a:lnTo>
                      <a:pt x="265" y="17"/>
                    </a:lnTo>
                    <a:lnTo>
                      <a:pt x="125" y="96"/>
                    </a:lnTo>
                    <a:lnTo>
                      <a:pt x="48" y="192"/>
                    </a:lnTo>
                    <a:lnTo>
                      <a:pt x="0" y="374"/>
                    </a:lnTo>
                    <a:lnTo>
                      <a:pt x="8" y="493"/>
                    </a:lnTo>
                    <a:lnTo>
                      <a:pt x="56" y="588"/>
                    </a:lnTo>
                    <a:lnTo>
                      <a:pt x="125" y="610"/>
                    </a:lnTo>
                    <a:lnTo>
                      <a:pt x="217" y="610"/>
                    </a:lnTo>
                    <a:lnTo>
                      <a:pt x="318" y="562"/>
                    </a:lnTo>
                    <a:lnTo>
                      <a:pt x="360" y="540"/>
                    </a:lnTo>
                    <a:lnTo>
                      <a:pt x="391" y="502"/>
                    </a:lnTo>
                    <a:lnTo>
                      <a:pt x="534" y="619"/>
                    </a:lnTo>
                    <a:lnTo>
                      <a:pt x="574" y="610"/>
                    </a:lnTo>
                    <a:lnTo>
                      <a:pt x="557" y="571"/>
                    </a:lnTo>
                    <a:lnTo>
                      <a:pt x="456" y="42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Freeform 17"/>
              <p:cNvSpPr>
                <a:spLocks/>
              </p:cNvSpPr>
              <p:nvPr/>
            </p:nvSpPr>
            <p:spPr bwMode="auto">
              <a:xfrm>
                <a:off x="3667" y="4909"/>
                <a:ext cx="437" cy="655"/>
              </a:xfrm>
              <a:custGeom>
                <a:avLst/>
                <a:gdLst>
                  <a:gd name="T0" fmla="*/ 452 w 875"/>
                  <a:gd name="T1" fmla="*/ 387 h 1310"/>
                  <a:gd name="T2" fmla="*/ 470 w 875"/>
                  <a:gd name="T3" fmla="*/ 239 h 1310"/>
                  <a:gd name="T4" fmla="*/ 492 w 875"/>
                  <a:gd name="T5" fmla="*/ 57 h 1310"/>
                  <a:gd name="T6" fmla="*/ 575 w 875"/>
                  <a:gd name="T7" fmla="*/ 0 h 1310"/>
                  <a:gd name="T8" fmla="*/ 661 w 875"/>
                  <a:gd name="T9" fmla="*/ 0 h 1310"/>
                  <a:gd name="T10" fmla="*/ 762 w 875"/>
                  <a:gd name="T11" fmla="*/ 78 h 1310"/>
                  <a:gd name="T12" fmla="*/ 835 w 875"/>
                  <a:gd name="T13" fmla="*/ 261 h 1310"/>
                  <a:gd name="T14" fmla="*/ 875 w 875"/>
                  <a:gd name="T15" fmla="*/ 509 h 1310"/>
                  <a:gd name="T16" fmla="*/ 835 w 875"/>
                  <a:gd name="T17" fmla="*/ 787 h 1310"/>
                  <a:gd name="T18" fmla="*/ 762 w 875"/>
                  <a:gd name="T19" fmla="*/ 954 h 1310"/>
                  <a:gd name="T20" fmla="*/ 622 w 875"/>
                  <a:gd name="T21" fmla="*/ 1145 h 1310"/>
                  <a:gd name="T22" fmla="*/ 470 w 875"/>
                  <a:gd name="T23" fmla="*/ 1262 h 1310"/>
                  <a:gd name="T24" fmla="*/ 287 w 875"/>
                  <a:gd name="T25" fmla="*/ 1310 h 1310"/>
                  <a:gd name="T26" fmla="*/ 135 w 875"/>
                  <a:gd name="T27" fmla="*/ 1270 h 1310"/>
                  <a:gd name="T28" fmla="*/ 39 w 875"/>
                  <a:gd name="T29" fmla="*/ 1197 h 1310"/>
                  <a:gd name="T30" fmla="*/ 0 w 875"/>
                  <a:gd name="T31" fmla="*/ 1080 h 1310"/>
                  <a:gd name="T32" fmla="*/ 21 w 875"/>
                  <a:gd name="T33" fmla="*/ 975 h 1310"/>
                  <a:gd name="T34" fmla="*/ 69 w 875"/>
                  <a:gd name="T35" fmla="*/ 879 h 1310"/>
                  <a:gd name="T36" fmla="*/ 144 w 875"/>
                  <a:gd name="T37" fmla="*/ 835 h 1310"/>
                  <a:gd name="T38" fmla="*/ 253 w 875"/>
                  <a:gd name="T39" fmla="*/ 810 h 1310"/>
                  <a:gd name="T40" fmla="*/ 347 w 875"/>
                  <a:gd name="T41" fmla="*/ 741 h 1310"/>
                  <a:gd name="T42" fmla="*/ 422 w 875"/>
                  <a:gd name="T43" fmla="*/ 596 h 1310"/>
                  <a:gd name="T44" fmla="*/ 452 w 875"/>
                  <a:gd name="T45" fmla="*/ 387 h 13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75" h="1310">
                    <a:moveTo>
                      <a:pt x="452" y="387"/>
                    </a:moveTo>
                    <a:lnTo>
                      <a:pt x="470" y="239"/>
                    </a:lnTo>
                    <a:lnTo>
                      <a:pt x="492" y="57"/>
                    </a:lnTo>
                    <a:lnTo>
                      <a:pt x="575" y="0"/>
                    </a:lnTo>
                    <a:lnTo>
                      <a:pt x="661" y="0"/>
                    </a:lnTo>
                    <a:lnTo>
                      <a:pt x="762" y="78"/>
                    </a:lnTo>
                    <a:lnTo>
                      <a:pt x="835" y="261"/>
                    </a:lnTo>
                    <a:lnTo>
                      <a:pt x="875" y="509"/>
                    </a:lnTo>
                    <a:lnTo>
                      <a:pt x="835" y="787"/>
                    </a:lnTo>
                    <a:lnTo>
                      <a:pt x="762" y="954"/>
                    </a:lnTo>
                    <a:lnTo>
                      <a:pt x="622" y="1145"/>
                    </a:lnTo>
                    <a:lnTo>
                      <a:pt x="470" y="1262"/>
                    </a:lnTo>
                    <a:lnTo>
                      <a:pt x="287" y="1310"/>
                    </a:lnTo>
                    <a:lnTo>
                      <a:pt x="135" y="1270"/>
                    </a:lnTo>
                    <a:lnTo>
                      <a:pt x="39" y="1197"/>
                    </a:lnTo>
                    <a:lnTo>
                      <a:pt x="0" y="1080"/>
                    </a:lnTo>
                    <a:lnTo>
                      <a:pt x="21" y="975"/>
                    </a:lnTo>
                    <a:lnTo>
                      <a:pt x="69" y="879"/>
                    </a:lnTo>
                    <a:lnTo>
                      <a:pt x="144" y="835"/>
                    </a:lnTo>
                    <a:lnTo>
                      <a:pt x="253" y="810"/>
                    </a:lnTo>
                    <a:lnTo>
                      <a:pt x="347" y="741"/>
                    </a:lnTo>
                    <a:lnTo>
                      <a:pt x="422" y="596"/>
                    </a:lnTo>
                    <a:lnTo>
                      <a:pt x="452" y="38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 name="Freeform 16"/>
              <p:cNvSpPr>
                <a:spLocks/>
              </p:cNvSpPr>
              <p:nvPr/>
            </p:nvSpPr>
            <p:spPr bwMode="auto">
              <a:xfrm>
                <a:off x="3566" y="5418"/>
                <a:ext cx="562" cy="901"/>
              </a:xfrm>
              <a:custGeom>
                <a:avLst/>
                <a:gdLst>
                  <a:gd name="T0" fmla="*/ 365 w 1124"/>
                  <a:gd name="T1" fmla="*/ 58 h 1802"/>
                  <a:gd name="T2" fmla="*/ 413 w 1124"/>
                  <a:gd name="T3" fmla="*/ 0 h 1802"/>
                  <a:gd name="T4" fmla="*/ 509 w 1124"/>
                  <a:gd name="T5" fmla="*/ 0 h 1802"/>
                  <a:gd name="T6" fmla="*/ 557 w 1124"/>
                  <a:gd name="T7" fmla="*/ 79 h 1802"/>
                  <a:gd name="T8" fmla="*/ 645 w 1124"/>
                  <a:gd name="T9" fmla="*/ 270 h 1802"/>
                  <a:gd name="T10" fmla="*/ 767 w 1124"/>
                  <a:gd name="T11" fmla="*/ 479 h 1802"/>
                  <a:gd name="T12" fmla="*/ 957 w 1124"/>
                  <a:gd name="T13" fmla="*/ 644 h 1802"/>
                  <a:gd name="T14" fmla="*/ 1106 w 1124"/>
                  <a:gd name="T15" fmla="*/ 767 h 1802"/>
                  <a:gd name="T16" fmla="*/ 1124 w 1124"/>
                  <a:gd name="T17" fmla="*/ 824 h 1802"/>
                  <a:gd name="T18" fmla="*/ 1124 w 1124"/>
                  <a:gd name="T19" fmla="*/ 885 h 1802"/>
                  <a:gd name="T20" fmla="*/ 915 w 1124"/>
                  <a:gd name="T21" fmla="*/ 1063 h 1802"/>
                  <a:gd name="T22" fmla="*/ 679 w 1124"/>
                  <a:gd name="T23" fmla="*/ 1245 h 1802"/>
                  <a:gd name="T24" fmla="*/ 501 w 1124"/>
                  <a:gd name="T25" fmla="*/ 1324 h 1802"/>
                  <a:gd name="T26" fmla="*/ 309 w 1124"/>
                  <a:gd name="T27" fmla="*/ 1341 h 1802"/>
                  <a:gd name="T28" fmla="*/ 213 w 1124"/>
                  <a:gd name="T29" fmla="*/ 1349 h 1802"/>
                  <a:gd name="T30" fmla="*/ 166 w 1124"/>
                  <a:gd name="T31" fmla="*/ 1446 h 1802"/>
                  <a:gd name="T32" fmla="*/ 126 w 1124"/>
                  <a:gd name="T33" fmla="*/ 1554 h 1802"/>
                  <a:gd name="T34" fmla="*/ 152 w 1124"/>
                  <a:gd name="T35" fmla="*/ 1676 h 1802"/>
                  <a:gd name="T36" fmla="*/ 213 w 1124"/>
                  <a:gd name="T37" fmla="*/ 1698 h 1802"/>
                  <a:gd name="T38" fmla="*/ 213 w 1124"/>
                  <a:gd name="T39" fmla="*/ 1745 h 1802"/>
                  <a:gd name="T40" fmla="*/ 70 w 1124"/>
                  <a:gd name="T41" fmla="*/ 1802 h 1802"/>
                  <a:gd name="T42" fmla="*/ 22 w 1124"/>
                  <a:gd name="T43" fmla="*/ 1732 h 1802"/>
                  <a:gd name="T44" fmla="*/ 0 w 1124"/>
                  <a:gd name="T45" fmla="*/ 1611 h 1802"/>
                  <a:gd name="T46" fmla="*/ 47 w 1124"/>
                  <a:gd name="T47" fmla="*/ 1467 h 1802"/>
                  <a:gd name="T48" fmla="*/ 118 w 1124"/>
                  <a:gd name="T49" fmla="*/ 1341 h 1802"/>
                  <a:gd name="T50" fmla="*/ 213 w 1124"/>
                  <a:gd name="T51" fmla="*/ 1228 h 1802"/>
                  <a:gd name="T52" fmla="*/ 309 w 1124"/>
                  <a:gd name="T53" fmla="*/ 1197 h 1802"/>
                  <a:gd name="T54" fmla="*/ 405 w 1124"/>
                  <a:gd name="T55" fmla="*/ 1245 h 1802"/>
                  <a:gd name="T56" fmla="*/ 574 w 1124"/>
                  <a:gd name="T57" fmla="*/ 1171 h 1802"/>
                  <a:gd name="T58" fmla="*/ 719 w 1124"/>
                  <a:gd name="T59" fmla="*/ 1054 h 1802"/>
                  <a:gd name="T60" fmla="*/ 884 w 1124"/>
                  <a:gd name="T61" fmla="*/ 910 h 1802"/>
                  <a:gd name="T62" fmla="*/ 940 w 1124"/>
                  <a:gd name="T63" fmla="*/ 845 h 1802"/>
                  <a:gd name="T64" fmla="*/ 932 w 1124"/>
                  <a:gd name="T65" fmla="*/ 788 h 1802"/>
                  <a:gd name="T66" fmla="*/ 740 w 1124"/>
                  <a:gd name="T67" fmla="*/ 680 h 1802"/>
                  <a:gd name="T68" fmla="*/ 574 w 1124"/>
                  <a:gd name="T69" fmla="*/ 535 h 1802"/>
                  <a:gd name="T70" fmla="*/ 384 w 1124"/>
                  <a:gd name="T71" fmla="*/ 345 h 1802"/>
                  <a:gd name="T72" fmla="*/ 317 w 1124"/>
                  <a:gd name="T73" fmla="*/ 175 h 1802"/>
                  <a:gd name="T74" fmla="*/ 365 w 1124"/>
                  <a:gd name="T75" fmla="*/ 58 h 18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124" h="1802">
                    <a:moveTo>
                      <a:pt x="365" y="58"/>
                    </a:moveTo>
                    <a:lnTo>
                      <a:pt x="413" y="0"/>
                    </a:lnTo>
                    <a:lnTo>
                      <a:pt x="509" y="0"/>
                    </a:lnTo>
                    <a:lnTo>
                      <a:pt x="557" y="79"/>
                    </a:lnTo>
                    <a:lnTo>
                      <a:pt x="645" y="270"/>
                    </a:lnTo>
                    <a:lnTo>
                      <a:pt x="767" y="479"/>
                    </a:lnTo>
                    <a:lnTo>
                      <a:pt x="957" y="644"/>
                    </a:lnTo>
                    <a:lnTo>
                      <a:pt x="1106" y="767"/>
                    </a:lnTo>
                    <a:lnTo>
                      <a:pt x="1124" y="824"/>
                    </a:lnTo>
                    <a:lnTo>
                      <a:pt x="1124" y="885"/>
                    </a:lnTo>
                    <a:lnTo>
                      <a:pt x="915" y="1063"/>
                    </a:lnTo>
                    <a:lnTo>
                      <a:pt x="679" y="1245"/>
                    </a:lnTo>
                    <a:lnTo>
                      <a:pt x="501" y="1324"/>
                    </a:lnTo>
                    <a:lnTo>
                      <a:pt x="309" y="1341"/>
                    </a:lnTo>
                    <a:lnTo>
                      <a:pt x="213" y="1349"/>
                    </a:lnTo>
                    <a:lnTo>
                      <a:pt x="166" y="1446"/>
                    </a:lnTo>
                    <a:lnTo>
                      <a:pt x="126" y="1554"/>
                    </a:lnTo>
                    <a:lnTo>
                      <a:pt x="152" y="1676"/>
                    </a:lnTo>
                    <a:lnTo>
                      <a:pt x="213" y="1698"/>
                    </a:lnTo>
                    <a:lnTo>
                      <a:pt x="213" y="1745"/>
                    </a:lnTo>
                    <a:lnTo>
                      <a:pt x="70" y="1802"/>
                    </a:lnTo>
                    <a:lnTo>
                      <a:pt x="22" y="1732"/>
                    </a:lnTo>
                    <a:lnTo>
                      <a:pt x="0" y="1611"/>
                    </a:lnTo>
                    <a:lnTo>
                      <a:pt x="47" y="1467"/>
                    </a:lnTo>
                    <a:lnTo>
                      <a:pt x="118" y="1341"/>
                    </a:lnTo>
                    <a:lnTo>
                      <a:pt x="213" y="1228"/>
                    </a:lnTo>
                    <a:lnTo>
                      <a:pt x="309" y="1197"/>
                    </a:lnTo>
                    <a:lnTo>
                      <a:pt x="405" y="1245"/>
                    </a:lnTo>
                    <a:lnTo>
                      <a:pt x="574" y="1171"/>
                    </a:lnTo>
                    <a:lnTo>
                      <a:pt x="719" y="1054"/>
                    </a:lnTo>
                    <a:lnTo>
                      <a:pt x="884" y="910"/>
                    </a:lnTo>
                    <a:lnTo>
                      <a:pt x="940" y="845"/>
                    </a:lnTo>
                    <a:lnTo>
                      <a:pt x="932" y="788"/>
                    </a:lnTo>
                    <a:lnTo>
                      <a:pt x="740" y="680"/>
                    </a:lnTo>
                    <a:lnTo>
                      <a:pt x="574" y="535"/>
                    </a:lnTo>
                    <a:lnTo>
                      <a:pt x="384" y="345"/>
                    </a:lnTo>
                    <a:lnTo>
                      <a:pt x="317" y="175"/>
                    </a:lnTo>
                    <a:lnTo>
                      <a:pt x="365" y="5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 name="Freeform 15"/>
              <p:cNvSpPr>
                <a:spLocks/>
              </p:cNvSpPr>
              <p:nvPr/>
            </p:nvSpPr>
            <p:spPr bwMode="auto">
              <a:xfrm>
                <a:off x="3099" y="5420"/>
                <a:ext cx="740" cy="830"/>
              </a:xfrm>
              <a:custGeom>
                <a:avLst/>
                <a:gdLst>
                  <a:gd name="T0" fmla="*/ 1010 w 1480"/>
                  <a:gd name="T1" fmla="*/ 413 h 1659"/>
                  <a:gd name="T2" fmla="*/ 1180 w 1480"/>
                  <a:gd name="T3" fmla="*/ 126 h 1659"/>
                  <a:gd name="T4" fmla="*/ 1320 w 1480"/>
                  <a:gd name="T5" fmla="*/ 0 h 1659"/>
                  <a:gd name="T6" fmla="*/ 1441 w 1480"/>
                  <a:gd name="T7" fmla="*/ 21 h 1659"/>
                  <a:gd name="T8" fmla="*/ 1480 w 1480"/>
                  <a:gd name="T9" fmla="*/ 151 h 1659"/>
                  <a:gd name="T10" fmla="*/ 1297 w 1480"/>
                  <a:gd name="T11" fmla="*/ 440 h 1659"/>
                  <a:gd name="T12" fmla="*/ 1084 w 1480"/>
                  <a:gd name="T13" fmla="*/ 726 h 1659"/>
                  <a:gd name="T14" fmla="*/ 858 w 1480"/>
                  <a:gd name="T15" fmla="*/ 979 h 1659"/>
                  <a:gd name="T16" fmla="*/ 644 w 1480"/>
                  <a:gd name="T17" fmla="*/ 1132 h 1659"/>
                  <a:gd name="T18" fmla="*/ 501 w 1480"/>
                  <a:gd name="T19" fmla="*/ 1245 h 1659"/>
                  <a:gd name="T20" fmla="*/ 366 w 1480"/>
                  <a:gd name="T21" fmla="*/ 1245 h 1659"/>
                  <a:gd name="T22" fmla="*/ 309 w 1480"/>
                  <a:gd name="T23" fmla="*/ 1227 h 1659"/>
                  <a:gd name="T24" fmla="*/ 309 w 1480"/>
                  <a:gd name="T25" fmla="*/ 1362 h 1659"/>
                  <a:gd name="T26" fmla="*/ 192 w 1480"/>
                  <a:gd name="T27" fmla="*/ 1515 h 1659"/>
                  <a:gd name="T28" fmla="*/ 96 w 1480"/>
                  <a:gd name="T29" fmla="*/ 1563 h 1659"/>
                  <a:gd name="T30" fmla="*/ 104 w 1480"/>
                  <a:gd name="T31" fmla="*/ 1649 h 1659"/>
                  <a:gd name="T32" fmla="*/ 9 w 1480"/>
                  <a:gd name="T33" fmla="*/ 1659 h 1659"/>
                  <a:gd name="T34" fmla="*/ 0 w 1480"/>
                  <a:gd name="T35" fmla="*/ 1532 h 1659"/>
                  <a:gd name="T36" fmla="*/ 79 w 1480"/>
                  <a:gd name="T37" fmla="*/ 1436 h 1659"/>
                  <a:gd name="T38" fmla="*/ 192 w 1480"/>
                  <a:gd name="T39" fmla="*/ 1350 h 1659"/>
                  <a:gd name="T40" fmla="*/ 240 w 1480"/>
                  <a:gd name="T41" fmla="*/ 1254 h 1659"/>
                  <a:gd name="T42" fmla="*/ 248 w 1480"/>
                  <a:gd name="T43" fmla="*/ 1132 h 1659"/>
                  <a:gd name="T44" fmla="*/ 240 w 1480"/>
                  <a:gd name="T45" fmla="*/ 1101 h 1659"/>
                  <a:gd name="T46" fmla="*/ 296 w 1480"/>
                  <a:gd name="T47" fmla="*/ 1061 h 1659"/>
                  <a:gd name="T48" fmla="*/ 344 w 1480"/>
                  <a:gd name="T49" fmla="*/ 1061 h 1659"/>
                  <a:gd name="T50" fmla="*/ 383 w 1480"/>
                  <a:gd name="T51" fmla="*/ 1132 h 1659"/>
                  <a:gd name="T52" fmla="*/ 453 w 1480"/>
                  <a:gd name="T53" fmla="*/ 1157 h 1659"/>
                  <a:gd name="T54" fmla="*/ 527 w 1480"/>
                  <a:gd name="T55" fmla="*/ 1132 h 1659"/>
                  <a:gd name="T56" fmla="*/ 623 w 1480"/>
                  <a:gd name="T57" fmla="*/ 1036 h 1659"/>
                  <a:gd name="T58" fmla="*/ 771 w 1480"/>
                  <a:gd name="T59" fmla="*/ 883 h 1659"/>
                  <a:gd name="T60" fmla="*/ 893 w 1480"/>
                  <a:gd name="T61" fmla="*/ 701 h 1659"/>
                  <a:gd name="T62" fmla="*/ 962 w 1480"/>
                  <a:gd name="T63" fmla="*/ 548 h 1659"/>
                  <a:gd name="T64" fmla="*/ 1010 w 1480"/>
                  <a:gd name="T65" fmla="*/ 413 h 16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480" h="1659">
                    <a:moveTo>
                      <a:pt x="1010" y="413"/>
                    </a:moveTo>
                    <a:lnTo>
                      <a:pt x="1180" y="126"/>
                    </a:lnTo>
                    <a:lnTo>
                      <a:pt x="1320" y="0"/>
                    </a:lnTo>
                    <a:lnTo>
                      <a:pt x="1441" y="21"/>
                    </a:lnTo>
                    <a:lnTo>
                      <a:pt x="1480" y="151"/>
                    </a:lnTo>
                    <a:lnTo>
                      <a:pt x="1297" y="440"/>
                    </a:lnTo>
                    <a:lnTo>
                      <a:pt x="1084" y="726"/>
                    </a:lnTo>
                    <a:lnTo>
                      <a:pt x="858" y="979"/>
                    </a:lnTo>
                    <a:lnTo>
                      <a:pt x="644" y="1132"/>
                    </a:lnTo>
                    <a:lnTo>
                      <a:pt x="501" y="1245"/>
                    </a:lnTo>
                    <a:lnTo>
                      <a:pt x="366" y="1245"/>
                    </a:lnTo>
                    <a:lnTo>
                      <a:pt x="309" y="1227"/>
                    </a:lnTo>
                    <a:lnTo>
                      <a:pt x="309" y="1362"/>
                    </a:lnTo>
                    <a:lnTo>
                      <a:pt x="192" y="1515"/>
                    </a:lnTo>
                    <a:lnTo>
                      <a:pt x="96" y="1563"/>
                    </a:lnTo>
                    <a:lnTo>
                      <a:pt x="104" y="1649"/>
                    </a:lnTo>
                    <a:lnTo>
                      <a:pt x="9" y="1659"/>
                    </a:lnTo>
                    <a:lnTo>
                      <a:pt x="0" y="1532"/>
                    </a:lnTo>
                    <a:lnTo>
                      <a:pt x="79" y="1436"/>
                    </a:lnTo>
                    <a:lnTo>
                      <a:pt x="192" y="1350"/>
                    </a:lnTo>
                    <a:lnTo>
                      <a:pt x="240" y="1254"/>
                    </a:lnTo>
                    <a:lnTo>
                      <a:pt x="248" y="1132"/>
                    </a:lnTo>
                    <a:lnTo>
                      <a:pt x="240" y="1101"/>
                    </a:lnTo>
                    <a:lnTo>
                      <a:pt x="296" y="1061"/>
                    </a:lnTo>
                    <a:lnTo>
                      <a:pt x="344" y="1061"/>
                    </a:lnTo>
                    <a:lnTo>
                      <a:pt x="383" y="1132"/>
                    </a:lnTo>
                    <a:lnTo>
                      <a:pt x="453" y="1157"/>
                    </a:lnTo>
                    <a:lnTo>
                      <a:pt x="527" y="1132"/>
                    </a:lnTo>
                    <a:lnTo>
                      <a:pt x="623" y="1036"/>
                    </a:lnTo>
                    <a:lnTo>
                      <a:pt x="771" y="883"/>
                    </a:lnTo>
                    <a:lnTo>
                      <a:pt x="893" y="701"/>
                    </a:lnTo>
                    <a:lnTo>
                      <a:pt x="962" y="548"/>
                    </a:lnTo>
                    <a:lnTo>
                      <a:pt x="1010" y="41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 name="Freeform 14"/>
              <p:cNvSpPr>
                <a:spLocks/>
              </p:cNvSpPr>
              <p:nvPr/>
            </p:nvSpPr>
            <p:spPr bwMode="auto">
              <a:xfrm>
                <a:off x="3964" y="4957"/>
                <a:ext cx="727" cy="461"/>
              </a:xfrm>
              <a:custGeom>
                <a:avLst/>
                <a:gdLst>
                  <a:gd name="T0" fmla="*/ 19 w 1455"/>
                  <a:gd name="T1" fmla="*/ 161 h 923"/>
                  <a:gd name="T2" fmla="*/ 0 w 1455"/>
                  <a:gd name="T3" fmla="*/ 40 h 923"/>
                  <a:gd name="T4" fmla="*/ 71 w 1455"/>
                  <a:gd name="T5" fmla="*/ 0 h 923"/>
                  <a:gd name="T6" fmla="*/ 193 w 1455"/>
                  <a:gd name="T7" fmla="*/ 23 h 923"/>
                  <a:gd name="T8" fmla="*/ 358 w 1455"/>
                  <a:gd name="T9" fmla="*/ 184 h 923"/>
                  <a:gd name="T10" fmla="*/ 519 w 1455"/>
                  <a:gd name="T11" fmla="*/ 375 h 923"/>
                  <a:gd name="T12" fmla="*/ 693 w 1455"/>
                  <a:gd name="T13" fmla="*/ 540 h 923"/>
                  <a:gd name="T14" fmla="*/ 906 w 1455"/>
                  <a:gd name="T15" fmla="*/ 623 h 923"/>
                  <a:gd name="T16" fmla="*/ 1116 w 1455"/>
                  <a:gd name="T17" fmla="*/ 645 h 923"/>
                  <a:gd name="T18" fmla="*/ 1207 w 1455"/>
                  <a:gd name="T19" fmla="*/ 623 h 923"/>
                  <a:gd name="T20" fmla="*/ 1337 w 1455"/>
                  <a:gd name="T21" fmla="*/ 550 h 923"/>
                  <a:gd name="T22" fmla="*/ 1455 w 1455"/>
                  <a:gd name="T23" fmla="*/ 567 h 923"/>
                  <a:gd name="T24" fmla="*/ 1408 w 1455"/>
                  <a:gd name="T25" fmla="*/ 623 h 923"/>
                  <a:gd name="T26" fmla="*/ 1312 w 1455"/>
                  <a:gd name="T27" fmla="*/ 663 h 923"/>
                  <a:gd name="T28" fmla="*/ 1243 w 1455"/>
                  <a:gd name="T29" fmla="*/ 711 h 923"/>
                  <a:gd name="T30" fmla="*/ 1207 w 1455"/>
                  <a:gd name="T31" fmla="*/ 780 h 923"/>
                  <a:gd name="T32" fmla="*/ 1207 w 1455"/>
                  <a:gd name="T33" fmla="*/ 885 h 923"/>
                  <a:gd name="T34" fmla="*/ 1147 w 1455"/>
                  <a:gd name="T35" fmla="*/ 923 h 923"/>
                  <a:gd name="T36" fmla="*/ 1116 w 1455"/>
                  <a:gd name="T37" fmla="*/ 837 h 923"/>
                  <a:gd name="T38" fmla="*/ 1051 w 1455"/>
                  <a:gd name="T39" fmla="*/ 758 h 923"/>
                  <a:gd name="T40" fmla="*/ 946 w 1455"/>
                  <a:gd name="T41" fmla="*/ 732 h 923"/>
                  <a:gd name="T42" fmla="*/ 781 w 1455"/>
                  <a:gd name="T43" fmla="*/ 671 h 923"/>
                  <a:gd name="T44" fmla="*/ 588 w 1455"/>
                  <a:gd name="T45" fmla="*/ 588 h 923"/>
                  <a:gd name="T46" fmla="*/ 423 w 1455"/>
                  <a:gd name="T47" fmla="*/ 471 h 923"/>
                  <a:gd name="T48" fmla="*/ 253 w 1455"/>
                  <a:gd name="T49" fmla="*/ 336 h 923"/>
                  <a:gd name="T50" fmla="*/ 88 w 1455"/>
                  <a:gd name="T51" fmla="*/ 253 h 923"/>
                  <a:gd name="T52" fmla="*/ 19 w 1455"/>
                  <a:gd name="T53" fmla="*/ 161 h 9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55" h="923">
                    <a:moveTo>
                      <a:pt x="19" y="161"/>
                    </a:moveTo>
                    <a:lnTo>
                      <a:pt x="0" y="40"/>
                    </a:lnTo>
                    <a:lnTo>
                      <a:pt x="71" y="0"/>
                    </a:lnTo>
                    <a:lnTo>
                      <a:pt x="193" y="23"/>
                    </a:lnTo>
                    <a:lnTo>
                      <a:pt x="358" y="184"/>
                    </a:lnTo>
                    <a:lnTo>
                      <a:pt x="519" y="375"/>
                    </a:lnTo>
                    <a:lnTo>
                      <a:pt x="693" y="540"/>
                    </a:lnTo>
                    <a:lnTo>
                      <a:pt x="906" y="623"/>
                    </a:lnTo>
                    <a:lnTo>
                      <a:pt x="1116" y="645"/>
                    </a:lnTo>
                    <a:lnTo>
                      <a:pt x="1207" y="623"/>
                    </a:lnTo>
                    <a:lnTo>
                      <a:pt x="1337" y="550"/>
                    </a:lnTo>
                    <a:lnTo>
                      <a:pt x="1455" y="567"/>
                    </a:lnTo>
                    <a:lnTo>
                      <a:pt x="1408" y="623"/>
                    </a:lnTo>
                    <a:lnTo>
                      <a:pt x="1312" y="663"/>
                    </a:lnTo>
                    <a:lnTo>
                      <a:pt x="1243" y="711"/>
                    </a:lnTo>
                    <a:lnTo>
                      <a:pt x="1207" y="780"/>
                    </a:lnTo>
                    <a:lnTo>
                      <a:pt x="1207" y="885"/>
                    </a:lnTo>
                    <a:lnTo>
                      <a:pt x="1147" y="923"/>
                    </a:lnTo>
                    <a:lnTo>
                      <a:pt x="1116" y="837"/>
                    </a:lnTo>
                    <a:lnTo>
                      <a:pt x="1051" y="758"/>
                    </a:lnTo>
                    <a:lnTo>
                      <a:pt x="946" y="732"/>
                    </a:lnTo>
                    <a:lnTo>
                      <a:pt x="781" y="671"/>
                    </a:lnTo>
                    <a:lnTo>
                      <a:pt x="588" y="588"/>
                    </a:lnTo>
                    <a:lnTo>
                      <a:pt x="423" y="471"/>
                    </a:lnTo>
                    <a:lnTo>
                      <a:pt x="253" y="336"/>
                    </a:lnTo>
                    <a:lnTo>
                      <a:pt x="88" y="253"/>
                    </a:lnTo>
                    <a:lnTo>
                      <a:pt x="19" y="16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 name="Freeform 13"/>
              <p:cNvSpPr>
                <a:spLocks/>
              </p:cNvSpPr>
              <p:nvPr/>
            </p:nvSpPr>
            <p:spPr bwMode="auto">
              <a:xfrm>
                <a:off x="3960" y="4995"/>
                <a:ext cx="649" cy="486"/>
              </a:xfrm>
              <a:custGeom>
                <a:avLst/>
                <a:gdLst>
                  <a:gd name="T0" fmla="*/ 0 w 1298"/>
                  <a:gd name="T1" fmla="*/ 182 h 971"/>
                  <a:gd name="T2" fmla="*/ 21 w 1298"/>
                  <a:gd name="T3" fmla="*/ 17 h 971"/>
                  <a:gd name="T4" fmla="*/ 126 w 1298"/>
                  <a:gd name="T5" fmla="*/ 0 h 971"/>
                  <a:gd name="T6" fmla="*/ 192 w 1298"/>
                  <a:gd name="T7" fmla="*/ 69 h 971"/>
                  <a:gd name="T8" fmla="*/ 214 w 1298"/>
                  <a:gd name="T9" fmla="*/ 230 h 971"/>
                  <a:gd name="T10" fmla="*/ 318 w 1298"/>
                  <a:gd name="T11" fmla="*/ 479 h 971"/>
                  <a:gd name="T12" fmla="*/ 501 w 1298"/>
                  <a:gd name="T13" fmla="*/ 670 h 971"/>
                  <a:gd name="T14" fmla="*/ 653 w 1298"/>
                  <a:gd name="T15" fmla="*/ 778 h 971"/>
                  <a:gd name="T16" fmla="*/ 1011 w 1298"/>
                  <a:gd name="T17" fmla="*/ 788 h 971"/>
                  <a:gd name="T18" fmla="*/ 1172 w 1298"/>
                  <a:gd name="T19" fmla="*/ 718 h 971"/>
                  <a:gd name="T20" fmla="*/ 1241 w 1298"/>
                  <a:gd name="T21" fmla="*/ 636 h 971"/>
                  <a:gd name="T22" fmla="*/ 1298 w 1298"/>
                  <a:gd name="T23" fmla="*/ 644 h 971"/>
                  <a:gd name="T24" fmla="*/ 1289 w 1298"/>
                  <a:gd name="T25" fmla="*/ 740 h 971"/>
                  <a:gd name="T26" fmla="*/ 1241 w 1298"/>
                  <a:gd name="T27" fmla="*/ 923 h 971"/>
                  <a:gd name="T28" fmla="*/ 1289 w 1298"/>
                  <a:gd name="T29" fmla="*/ 971 h 971"/>
                  <a:gd name="T30" fmla="*/ 1154 w 1298"/>
                  <a:gd name="T31" fmla="*/ 949 h 971"/>
                  <a:gd name="T32" fmla="*/ 1124 w 1298"/>
                  <a:gd name="T33" fmla="*/ 901 h 971"/>
                  <a:gd name="T34" fmla="*/ 906 w 1298"/>
                  <a:gd name="T35" fmla="*/ 883 h 971"/>
                  <a:gd name="T36" fmla="*/ 653 w 1298"/>
                  <a:gd name="T37" fmla="*/ 875 h 971"/>
                  <a:gd name="T38" fmla="*/ 501 w 1298"/>
                  <a:gd name="T39" fmla="*/ 805 h 971"/>
                  <a:gd name="T40" fmla="*/ 404 w 1298"/>
                  <a:gd name="T41" fmla="*/ 732 h 971"/>
                  <a:gd name="T42" fmla="*/ 296 w 1298"/>
                  <a:gd name="T43" fmla="*/ 596 h 971"/>
                  <a:gd name="T44" fmla="*/ 126 w 1298"/>
                  <a:gd name="T45" fmla="*/ 431 h 971"/>
                  <a:gd name="T46" fmla="*/ 21 w 1298"/>
                  <a:gd name="T47" fmla="*/ 287 h 971"/>
                  <a:gd name="T48" fmla="*/ 0 w 1298"/>
                  <a:gd name="T49" fmla="*/ 182 h 9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98" h="971">
                    <a:moveTo>
                      <a:pt x="0" y="182"/>
                    </a:moveTo>
                    <a:lnTo>
                      <a:pt x="21" y="17"/>
                    </a:lnTo>
                    <a:lnTo>
                      <a:pt x="126" y="0"/>
                    </a:lnTo>
                    <a:lnTo>
                      <a:pt x="192" y="69"/>
                    </a:lnTo>
                    <a:lnTo>
                      <a:pt x="214" y="230"/>
                    </a:lnTo>
                    <a:lnTo>
                      <a:pt x="318" y="479"/>
                    </a:lnTo>
                    <a:lnTo>
                      <a:pt x="501" y="670"/>
                    </a:lnTo>
                    <a:lnTo>
                      <a:pt x="653" y="778"/>
                    </a:lnTo>
                    <a:lnTo>
                      <a:pt x="1011" y="788"/>
                    </a:lnTo>
                    <a:lnTo>
                      <a:pt x="1172" y="718"/>
                    </a:lnTo>
                    <a:lnTo>
                      <a:pt x="1241" y="636"/>
                    </a:lnTo>
                    <a:lnTo>
                      <a:pt x="1298" y="644"/>
                    </a:lnTo>
                    <a:lnTo>
                      <a:pt x="1289" y="740"/>
                    </a:lnTo>
                    <a:lnTo>
                      <a:pt x="1241" y="923"/>
                    </a:lnTo>
                    <a:lnTo>
                      <a:pt x="1289" y="971"/>
                    </a:lnTo>
                    <a:lnTo>
                      <a:pt x="1154" y="949"/>
                    </a:lnTo>
                    <a:lnTo>
                      <a:pt x="1124" y="901"/>
                    </a:lnTo>
                    <a:lnTo>
                      <a:pt x="906" y="883"/>
                    </a:lnTo>
                    <a:lnTo>
                      <a:pt x="653" y="875"/>
                    </a:lnTo>
                    <a:lnTo>
                      <a:pt x="501" y="805"/>
                    </a:lnTo>
                    <a:lnTo>
                      <a:pt x="404" y="732"/>
                    </a:lnTo>
                    <a:lnTo>
                      <a:pt x="296" y="596"/>
                    </a:lnTo>
                    <a:lnTo>
                      <a:pt x="126" y="431"/>
                    </a:lnTo>
                    <a:lnTo>
                      <a:pt x="21" y="287"/>
                    </a:lnTo>
                    <a:lnTo>
                      <a:pt x="0" y="18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19" name="Line 11"/>
            <p:cNvSpPr>
              <a:spLocks noChangeShapeType="1"/>
            </p:cNvSpPr>
            <p:nvPr/>
          </p:nvSpPr>
          <p:spPr bwMode="auto">
            <a:xfrm flipH="1">
              <a:off x="3390900" y="4973638"/>
              <a:ext cx="876300" cy="0"/>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Oval 10"/>
            <p:cNvSpPr>
              <a:spLocks noChangeArrowheads="1"/>
            </p:cNvSpPr>
            <p:nvPr/>
          </p:nvSpPr>
          <p:spPr bwMode="auto">
            <a:xfrm flipH="1">
              <a:off x="3467100" y="5011738"/>
              <a:ext cx="190500" cy="165100"/>
            </a:xfrm>
            <a:prstGeom prst="ellipse">
              <a:avLst/>
            </a:prstGeom>
            <a:solidFill>
              <a:srgbClr val="FFFFFF"/>
            </a:solid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 name="Oval 9"/>
            <p:cNvSpPr>
              <a:spLocks noChangeArrowheads="1"/>
            </p:cNvSpPr>
            <p:nvPr/>
          </p:nvSpPr>
          <p:spPr bwMode="auto">
            <a:xfrm flipH="1">
              <a:off x="3949700" y="5011738"/>
              <a:ext cx="190500" cy="165100"/>
            </a:xfrm>
            <a:prstGeom prst="ellipse">
              <a:avLst/>
            </a:prstGeom>
            <a:solidFill>
              <a:srgbClr val="FFFFFF"/>
            </a:solid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Line 8"/>
          <p:cNvSpPr>
            <a:spLocks noChangeShapeType="1"/>
          </p:cNvSpPr>
          <p:nvPr/>
        </p:nvSpPr>
        <p:spPr bwMode="auto">
          <a:xfrm>
            <a:off x="2895601" y="5745546"/>
            <a:ext cx="5960183"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Rectangle 29"/>
          <p:cNvSpPr>
            <a:spLocks noChangeArrowheads="1"/>
          </p:cNvSpPr>
          <p:nvPr/>
        </p:nvSpPr>
        <p:spPr bwMode="auto">
          <a:xfrm>
            <a:off x="1524001"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tabLst>
                <a:tab pos="0" algn="l"/>
                <a:tab pos="1371600" algn="l"/>
              </a:tabLst>
            </a:pPr>
            <a:endParaRPr lang="en-US">
              <a:latin typeface="Arial" pitchFamily="34" charset="0"/>
              <a:cs typeface="Arial" pitchFamily="34" charset="0"/>
            </a:endParaRPr>
          </a:p>
        </p:txBody>
      </p:sp>
      <p:sp>
        <p:nvSpPr>
          <p:cNvPr id="31" name="Rectangle 33"/>
          <p:cNvSpPr>
            <a:spLocks noChangeArrowheads="1"/>
          </p:cNvSpPr>
          <p:nvPr/>
        </p:nvSpPr>
        <p:spPr bwMode="auto">
          <a:xfrm>
            <a:off x="1524001" y="5011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tabLst>
                <a:tab pos="0" algn="l"/>
                <a:tab pos="1371600" algn="l"/>
              </a:tabLst>
            </a:pPr>
            <a:endParaRPr lang="en-US">
              <a:latin typeface="Arial" pitchFamily="34" charset="0"/>
              <a:cs typeface="Arial" pitchFamily="34" charset="0"/>
            </a:endParaRPr>
          </a:p>
        </p:txBody>
      </p:sp>
      <p:sp>
        <p:nvSpPr>
          <p:cNvPr id="23" name="Oval 22"/>
          <p:cNvSpPr/>
          <p:nvPr/>
        </p:nvSpPr>
        <p:spPr>
          <a:xfrm>
            <a:off x="4017402" y="4068743"/>
            <a:ext cx="332140" cy="300003"/>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3974856" y="4264073"/>
            <a:ext cx="332140" cy="300003"/>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3799475" y="4173432"/>
            <a:ext cx="332140" cy="300003"/>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6663960" y="5469258"/>
            <a:ext cx="332140" cy="300003"/>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8068116" y="5469258"/>
            <a:ext cx="332140" cy="300003"/>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p:nvPr/>
        </p:nvSpPr>
        <p:spPr>
          <a:xfrm>
            <a:off x="9148236" y="5469258"/>
            <a:ext cx="332140" cy="300003"/>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Slide Number Placeholder 1"/>
          <p:cNvSpPr>
            <a:spLocks noGrp="1"/>
          </p:cNvSpPr>
          <p:nvPr>
            <p:ph type="sldNum" sz="quarter" idx="12"/>
          </p:nvPr>
        </p:nvSpPr>
        <p:spPr/>
        <p:txBody>
          <a:bodyPr/>
          <a:lstStyle/>
          <a:p>
            <a:fld id="{E24C6404-DD52-4D30-ADD7-3912C3BB633F}" type="slidenum">
              <a:rPr lang="en-US" smtClean="0"/>
              <a:t>27</a:t>
            </a:fld>
            <a:endParaRPr lang="en-US"/>
          </a:p>
        </p:txBody>
      </p:sp>
      <p:sp>
        <p:nvSpPr>
          <p:cNvPr id="25" name="Rectangle 24">
            <a:extLst>
              <a:ext uri="{FF2B5EF4-FFF2-40B4-BE49-F238E27FC236}">
                <a16:creationId xmlns:a16="http://schemas.microsoft.com/office/drawing/2014/main" id="{F47864FD-CD81-4983-9E90-49CC0637EF27}"/>
              </a:ext>
            </a:extLst>
          </p:cNvPr>
          <p:cNvSpPr/>
          <p:nvPr/>
        </p:nvSpPr>
        <p:spPr>
          <a:xfrm>
            <a:off x="2627327" y="224644"/>
            <a:ext cx="7290245" cy="646331"/>
          </a:xfrm>
          <a:prstGeom prst="rect">
            <a:avLst/>
          </a:prstGeom>
        </p:spPr>
        <p:txBody>
          <a:bodyPr wrap="square">
            <a:spAutoFit/>
          </a:bodyPr>
          <a:lstStyle/>
          <a:p>
            <a:pPr algn="ctr"/>
            <a:r>
              <a:rPr lang="en-US" sz="3600" dirty="0">
                <a:solidFill>
                  <a:srgbClr val="FF0000"/>
                </a:solidFill>
              </a:rPr>
              <a:t>Newton’s Third Law</a:t>
            </a:r>
          </a:p>
        </p:txBody>
      </p:sp>
      <p:sp>
        <p:nvSpPr>
          <p:cNvPr id="24" name="TextBox 23">
            <a:extLst>
              <a:ext uri="{FF2B5EF4-FFF2-40B4-BE49-F238E27FC236}">
                <a16:creationId xmlns:a16="http://schemas.microsoft.com/office/drawing/2014/main" id="{C1B4009B-C2C8-467D-80E3-C388E870C6A4}"/>
              </a:ext>
            </a:extLst>
          </p:cNvPr>
          <p:cNvSpPr txBox="1"/>
          <p:nvPr/>
        </p:nvSpPr>
        <p:spPr>
          <a:xfrm>
            <a:off x="1343472" y="1232757"/>
            <a:ext cx="9541059" cy="1384995"/>
          </a:xfrm>
          <a:prstGeom prst="rect">
            <a:avLst/>
          </a:prstGeom>
          <a:noFill/>
        </p:spPr>
        <p:txBody>
          <a:bodyPr wrap="square" rtlCol="0">
            <a:spAutoFit/>
          </a:bodyPr>
          <a:lstStyle/>
          <a:p>
            <a:r>
              <a:rPr lang="en-US" sz="2800" dirty="0"/>
              <a:t>Once Sally stops throwing bowling balls, she will keep moving to the left (assuming there are no other imbalanced lateral forces acting on her).</a:t>
            </a:r>
          </a:p>
        </p:txBody>
      </p:sp>
    </p:spTree>
    <p:extLst>
      <p:ext uri="{BB962C8B-B14F-4D97-AF65-F5344CB8AC3E}">
        <p14:creationId xmlns:p14="http://schemas.microsoft.com/office/powerpoint/2010/main" val="3271356646"/>
      </p:ext>
    </p:extLst>
  </p:cSld>
  <p:clrMapOvr>
    <a:masterClrMapping/>
  </p:clrMapOvr>
  <mc:AlternateContent xmlns:mc="http://schemas.openxmlformats.org/markup-compatibility/2006" xmlns:p14="http://schemas.microsoft.com/office/powerpoint/2010/main">
    <mc:Choice Requires="p14">
      <p:transition p14:dur="0" advClick="0" advTm="1000"/>
    </mc:Choice>
    <mc:Fallback xmlns="">
      <p:transition advClick="0" advTm="1000"/>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Line 8"/>
          <p:cNvSpPr>
            <a:spLocks noChangeShapeType="1"/>
          </p:cNvSpPr>
          <p:nvPr/>
        </p:nvSpPr>
        <p:spPr bwMode="auto">
          <a:xfrm>
            <a:off x="2895601" y="5745546"/>
            <a:ext cx="5960183"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Rectangle 29"/>
          <p:cNvSpPr>
            <a:spLocks noChangeArrowheads="1"/>
          </p:cNvSpPr>
          <p:nvPr/>
        </p:nvSpPr>
        <p:spPr bwMode="auto">
          <a:xfrm>
            <a:off x="1524001"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tabLst>
                <a:tab pos="0" algn="l"/>
                <a:tab pos="1371600" algn="l"/>
              </a:tabLst>
            </a:pPr>
            <a:endParaRPr lang="en-US">
              <a:latin typeface="Arial" pitchFamily="34" charset="0"/>
              <a:cs typeface="Arial" pitchFamily="34" charset="0"/>
            </a:endParaRPr>
          </a:p>
        </p:txBody>
      </p:sp>
      <p:sp>
        <p:nvSpPr>
          <p:cNvPr id="31" name="Rectangle 33"/>
          <p:cNvSpPr>
            <a:spLocks noChangeArrowheads="1"/>
          </p:cNvSpPr>
          <p:nvPr/>
        </p:nvSpPr>
        <p:spPr bwMode="auto">
          <a:xfrm>
            <a:off x="1524001" y="5011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tabLst>
                <a:tab pos="0" algn="l"/>
                <a:tab pos="1371600" algn="l"/>
              </a:tabLst>
            </a:pPr>
            <a:endParaRPr lang="en-US">
              <a:latin typeface="Arial" pitchFamily="34" charset="0"/>
              <a:cs typeface="Arial" pitchFamily="34" charset="0"/>
            </a:endParaRPr>
          </a:p>
        </p:txBody>
      </p:sp>
      <p:grpSp>
        <p:nvGrpSpPr>
          <p:cNvPr id="4" name="Group 3">
            <a:extLst>
              <a:ext uri="{FF2B5EF4-FFF2-40B4-BE49-F238E27FC236}">
                <a16:creationId xmlns:a16="http://schemas.microsoft.com/office/drawing/2014/main" id="{539D2859-16DB-4F3F-A2E1-F7671947DB6D}"/>
              </a:ext>
            </a:extLst>
          </p:cNvPr>
          <p:cNvGrpSpPr/>
          <p:nvPr/>
        </p:nvGrpSpPr>
        <p:grpSpPr>
          <a:xfrm>
            <a:off x="3251684" y="3894213"/>
            <a:ext cx="1543878" cy="1844561"/>
            <a:chOff x="3503712" y="3894213"/>
            <a:chExt cx="1543878" cy="1844561"/>
          </a:xfrm>
        </p:grpSpPr>
        <p:grpSp>
          <p:nvGrpSpPr>
            <p:cNvPr id="33" name="Group 32"/>
            <p:cNvGrpSpPr/>
            <p:nvPr/>
          </p:nvGrpSpPr>
          <p:grpSpPr>
            <a:xfrm>
              <a:off x="3503712" y="3894213"/>
              <a:ext cx="1543878" cy="1844561"/>
              <a:chOff x="3390900" y="3879850"/>
              <a:chExt cx="1138238" cy="1296988"/>
            </a:xfrm>
          </p:grpSpPr>
          <p:grpSp>
            <p:nvGrpSpPr>
              <p:cNvPr id="12" name="Group 12"/>
              <p:cNvGrpSpPr>
                <a:grpSpLocks/>
              </p:cNvGrpSpPr>
              <p:nvPr/>
            </p:nvGrpSpPr>
            <p:grpSpPr bwMode="auto">
              <a:xfrm>
                <a:off x="3517900" y="3879850"/>
                <a:ext cx="1011238" cy="1076325"/>
                <a:chOff x="3099" y="4625"/>
                <a:chExt cx="1592" cy="1694"/>
              </a:xfrm>
            </p:grpSpPr>
            <p:sp>
              <p:nvSpPr>
                <p:cNvPr id="13" name="Freeform 18"/>
                <p:cNvSpPr>
                  <a:spLocks/>
                </p:cNvSpPr>
                <p:nvPr/>
              </p:nvSpPr>
              <p:spPr bwMode="auto">
                <a:xfrm>
                  <a:off x="4067" y="4625"/>
                  <a:ext cx="287" cy="309"/>
                </a:xfrm>
                <a:custGeom>
                  <a:avLst/>
                  <a:gdLst>
                    <a:gd name="T0" fmla="*/ 456 w 574"/>
                    <a:gd name="T1" fmla="*/ 427 h 619"/>
                    <a:gd name="T2" fmla="*/ 509 w 574"/>
                    <a:gd name="T3" fmla="*/ 331 h 619"/>
                    <a:gd name="T4" fmla="*/ 534 w 574"/>
                    <a:gd name="T5" fmla="*/ 240 h 619"/>
                    <a:gd name="T6" fmla="*/ 525 w 574"/>
                    <a:gd name="T7" fmla="*/ 136 h 619"/>
                    <a:gd name="T8" fmla="*/ 460 w 574"/>
                    <a:gd name="T9" fmla="*/ 40 h 619"/>
                    <a:gd name="T10" fmla="*/ 383 w 574"/>
                    <a:gd name="T11" fmla="*/ 0 h 619"/>
                    <a:gd name="T12" fmla="*/ 265 w 574"/>
                    <a:gd name="T13" fmla="*/ 17 h 619"/>
                    <a:gd name="T14" fmla="*/ 125 w 574"/>
                    <a:gd name="T15" fmla="*/ 96 h 619"/>
                    <a:gd name="T16" fmla="*/ 48 w 574"/>
                    <a:gd name="T17" fmla="*/ 192 h 619"/>
                    <a:gd name="T18" fmla="*/ 0 w 574"/>
                    <a:gd name="T19" fmla="*/ 374 h 619"/>
                    <a:gd name="T20" fmla="*/ 8 w 574"/>
                    <a:gd name="T21" fmla="*/ 493 h 619"/>
                    <a:gd name="T22" fmla="*/ 56 w 574"/>
                    <a:gd name="T23" fmla="*/ 588 h 619"/>
                    <a:gd name="T24" fmla="*/ 125 w 574"/>
                    <a:gd name="T25" fmla="*/ 610 h 619"/>
                    <a:gd name="T26" fmla="*/ 217 w 574"/>
                    <a:gd name="T27" fmla="*/ 610 h 619"/>
                    <a:gd name="T28" fmla="*/ 318 w 574"/>
                    <a:gd name="T29" fmla="*/ 562 h 619"/>
                    <a:gd name="T30" fmla="*/ 360 w 574"/>
                    <a:gd name="T31" fmla="*/ 540 h 619"/>
                    <a:gd name="T32" fmla="*/ 391 w 574"/>
                    <a:gd name="T33" fmla="*/ 502 h 619"/>
                    <a:gd name="T34" fmla="*/ 534 w 574"/>
                    <a:gd name="T35" fmla="*/ 619 h 619"/>
                    <a:gd name="T36" fmla="*/ 574 w 574"/>
                    <a:gd name="T37" fmla="*/ 610 h 619"/>
                    <a:gd name="T38" fmla="*/ 557 w 574"/>
                    <a:gd name="T39" fmla="*/ 571 h 619"/>
                    <a:gd name="T40" fmla="*/ 456 w 574"/>
                    <a:gd name="T41" fmla="*/ 427 h 6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74" h="619">
                      <a:moveTo>
                        <a:pt x="456" y="427"/>
                      </a:moveTo>
                      <a:lnTo>
                        <a:pt x="509" y="331"/>
                      </a:lnTo>
                      <a:lnTo>
                        <a:pt x="534" y="240"/>
                      </a:lnTo>
                      <a:lnTo>
                        <a:pt x="525" y="136"/>
                      </a:lnTo>
                      <a:lnTo>
                        <a:pt x="460" y="40"/>
                      </a:lnTo>
                      <a:lnTo>
                        <a:pt x="383" y="0"/>
                      </a:lnTo>
                      <a:lnTo>
                        <a:pt x="265" y="17"/>
                      </a:lnTo>
                      <a:lnTo>
                        <a:pt x="125" y="96"/>
                      </a:lnTo>
                      <a:lnTo>
                        <a:pt x="48" y="192"/>
                      </a:lnTo>
                      <a:lnTo>
                        <a:pt x="0" y="374"/>
                      </a:lnTo>
                      <a:lnTo>
                        <a:pt x="8" y="493"/>
                      </a:lnTo>
                      <a:lnTo>
                        <a:pt x="56" y="588"/>
                      </a:lnTo>
                      <a:lnTo>
                        <a:pt x="125" y="610"/>
                      </a:lnTo>
                      <a:lnTo>
                        <a:pt x="217" y="610"/>
                      </a:lnTo>
                      <a:lnTo>
                        <a:pt x="318" y="562"/>
                      </a:lnTo>
                      <a:lnTo>
                        <a:pt x="360" y="540"/>
                      </a:lnTo>
                      <a:lnTo>
                        <a:pt x="391" y="502"/>
                      </a:lnTo>
                      <a:lnTo>
                        <a:pt x="534" y="619"/>
                      </a:lnTo>
                      <a:lnTo>
                        <a:pt x="574" y="610"/>
                      </a:lnTo>
                      <a:lnTo>
                        <a:pt x="557" y="571"/>
                      </a:lnTo>
                      <a:lnTo>
                        <a:pt x="456" y="42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Freeform 17"/>
                <p:cNvSpPr>
                  <a:spLocks/>
                </p:cNvSpPr>
                <p:nvPr/>
              </p:nvSpPr>
              <p:spPr bwMode="auto">
                <a:xfrm>
                  <a:off x="3667" y="4909"/>
                  <a:ext cx="437" cy="655"/>
                </a:xfrm>
                <a:custGeom>
                  <a:avLst/>
                  <a:gdLst>
                    <a:gd name="T0" fmla="*/ 452 w 875"/>
                    <a:gd name="T1" fmla="*/ 387 h 1310"/>
                    <a:gd name="T2" fmla="*/ 470 w 875"/>
                    <a:gd name="T3" fmla="*/ 239 h 1310"/>
                    <a:gd name="T4" fmla="*/ 492 w 875"/>
                    <a:gd name="T5" fmla="*/ 57 h 1310"/>
                    <a:gd name="T6" fmla="*/ 575 w 875"/>
                    <a:gd name="T7" fmla="*/ 0 h 1310"/>
                    <a:gd name="T8" fmla="*/ 661 w 875"/>
                    <a:gd name="T9" fmla="*/ 0 h 1310"/>
                    <a:gd name="T10" fmla="*/ 762 w 875"/>
                    <a:gd name="T11" fmla="*/ 78 h 1310"/>
                    <a:gd name="T12" fmla="*/ 835 w 875"/>
                    <a:gd name="T13" fmla="*/ 261 h 1310"/>
                    <a:gd name="T14" fmla="*/ 875 w 875"/>
                    <a:gd name="T15" fmla="*/ 509 h 1310"/>
                    <a:gd name="T16" fmla="*/ 835 w 875"/>
                    <a:gd name="T17" fmla="*/ 787 h 1310"/>
                    <a:gd name="T18" fmla="*/ 762 w 875"/>
                    <a:gd name="T19" fmla="*/ 954 h 1310"/>
                    <a:gd name="T20" fmla="*/ 622 w 875"/>
                    <a:gd name="T21" fmla="*/ 1145 h 1310"/>
                    <a:gd name="T22" fmla="*/ 470 w 875"/>
                    <a:gd name="T23" fmla="*/ 1262 h 1310"/>
                    <a:gd name="T24" fmla="*/ 287 w 875"/>
                    <a:gd name="T25" fmla="*/ 1310 h 1310"/>
                    <a:gd name="T26" fmla="*/ 135 w 875"/>
                    <a:gd name="T27" fmla="*/ 1270 h 1310"/>
                    <a:gd name="T28" fmla="*/ 39 w 875"/>
                    <a:gd name="T29" fmla="*/ 1197 h 1310"/>
                    <a:gd name="T30" fmla="*/ 0 w 875"/>
                    <a:gd name="T31" fmla="*/ 1080 h 1310"/>
                    <a:gd name="T32" fmla="*/ 21 w 875"/>
                    <a:gd name="T33" fmla="*/ 975 h 1310"/>
                    <a:gd name="T34" fmla="*/ 69 w 875"/>
                    <a:gd name="T35" fmla="*/ 879 h 1310"/>
                    <a:gd name="T36" fmla="*/ 144 w 875"/>
                    <a:gd name="T37" fmla="*/ 835 h 1310"/>
                    <a:gd name="T38" fmla="*/ 253 w 875"/>
                    <a:gd name="T39" fmla="*/ 810 h 1310"/>
                    <a:gd name="T40" fmla="*/ 347 w 875"/>
                    <a:gd name="T41" fmla="*/ 741 h 1310"/>
                    <a:gd name="T42" fmla="*/ 422 w 875"/>
                    <a:gd name="T43" fmla="*/ 596 h 1310"/>
                    <a:gd name="T44" fmla="*/ 452 w 875"/>
                    <a:gd name="T45" fmla="*/ 387 h 13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75" h="1310">
                      <a:moveTo>
                        <a:pt x="452" y="387"/>
                      </a:moveTo>
                      <a:lnTo>
                        <a:pt x="470" y="239"/>
                      </a:lnTo>
                      <a:lnTo>
                        <a:pt x="492" y="57"/>
                      </a:lnTo>
                      <a:lnTo>
                        <a:pt x="575" y="0"/>
                      </a:lnTo>
                      <a:lnTo>
                        <a:pt x="661" y="0"/>
                      </a:lnTo>
                      <a:lnTo>
                        <a:pt x="762" y="78"/>
                      </a:lnTo>
                      <a:lnTo>
                        <a:pt x="835" y="261"/>
                      </a:lnTo>
                      <a:lnTo>
                        <a:pt x="875" y="509"/>
                      </a:lnTo>
                      <a:lnTo>
                        <a:pt x="835" y="787"/>
                      </a:lnTo>
                      <a:lnTo>
                        <a:pt x="762" y="954"/>
                      </a:lnTo>
                      <a:lnTo>
                        <a:pt x="622" y="1145"/>
                      </a:lnTo>
                      <a:lnTo>
                        <a:pt x="470" y="1262"/>
                      </a:lnTo>
                      <a:lnTo>
                        <a:pt x="287" y="1310"/>
                      </a:lnTo>
                      <a:lnTo>
                        <a:pt x="135" y="1270"/>
                      </a:lnTo>
                      <a:lnTo>
                        <a:pt x="39" y="1197"/>
                      </a:lnTo>
                      <a:lnTo>
                        <a:pt x="0" y="1080"/>
                      </a:lnTo>
                      <a:lnTo>
                        <a:pt x="21" y="975"/>
                      </a:lnTo>
                      <a:lnTo>
                        <a:pt x="69" y="879"/>
                      </a:lnTo>
                      <a:lnTo>
                        <a:pt x="144" y="835"/>
                      </a:lnTo>
                      <a:lnTo>
                        <a:pt x="253" y="810"/>
                      </a:lnTo>
                      <a:lnTo>
                        <a:pt x="347" y="741"/>
                      </a:lnTo>
                      <a:lnTo>
                        <a:pt x="422" y="596"/>
                      </a:lnTo>
                      <a:lnTo>
                        <a:pt x="452" y="38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 name="Freeform 16"/>
                <p:cNvSpPr>
                  <a:spLocks/>
                </p:cNvSpPr>
                <p:nvPr/>
              </p:nvSpPr>
              <p:spPr bwMode="auto">
                <a:xfrm>
                  <a:off x="3566" y="5418"/>
                  <a:ext cx="562" cy="901"/>
                </a:xfrm>
                <a:custGeom>
                  <a:avLst/>
                  <a:gdLst>
                    <a:gd name="T0" fmla="*/ 365 w 1124"/>
                    <a:gd name="T1" fmla="*/ 58 h 1802"/>
                    <a:gd name="T2" fmla="*/ 413 w 1124"/>
                    <a:gd name="T3" fmla="*/ 0 h 1802"/>
                    <a:gd name="T4" fmla="*/ 509 w 1124"/>
                    <a:gd name="T5" fmla="*/ 0 h 1802"/>
                    <a:gd name="T6" fmla="*/ 557 w 1124"/>
                    <a:gd name="T7" fmla="*/ 79 h 1802"/>
                    <a:gd name="T8" fmla="*/ 645 w 1124"/>
                    <a:gd name="T9" fmla="*/ 270 h 1802"/>
                    <a:gd name="T10" fmla="*/ 767 w 1124"/>
                    <a:gd name="T11" fmla="*/ 479 h 1802"/>
                    <a:gd name="T12" fmla="*/ 957 w 1124"/>
                    <a:gd name="T13" fmla="*/ 644 h 1802"/>
                    <a:gd name="T14" fmla="*/ 1106 w 1124"/>
                    <a:gd name="T15" fmla="*/ 767 h 1802"/>
                    <a:gd name="T16" fmla="*/ 1124 w 1124"/>
                    <a:gd name="T17" fmla="*/ 824 h 1802"/>
                    <a:gd name="T18" fmla="*/ 1124 w 1124"/>
                    <a:gd name="T19" fmla="*/ 885 h 1802"/>
                    <a:gd name="T20" fmla="*/ 915 w 1124"/>
                    <a:gd name="T21" fmla="*/ 1063 h 1802"/>
                    <a:gd name="T22" fmla="*/ 679 w 1124"/>
                    <a:gd name="T23" fmla="*/ 1245 h 1802"/>
                    <a:gd name="T24" fmla="*/ 501 w 1124"/>
                    <a:gd name="T25" fmla="*/ 1324 h 1802"/>
                    <a:gd name="T26" fmla="*/ 309 w 1124"/>
                    <a:gd name="T27" fmla="*/ 1341 h 1802"/>
                    <a:gd name="T28" fmla="*/ 213 w 1124"/>
                    <a:gd name="T29" fmla="*/ 1349 h 1802"/>
                    <a:gd name="T30" fmla="*/ 166 w 1124"/>
                    <a:gd name="T31" fmla="*/ 1446 h 1802"/>
                    <a:gd name="T32" fmla="*/ 126 w 1124"/>
                    <a:gd name="T33" fmla="*/ 1554 h 1802"/>
                    <a:gd name="T34" fmla="*/ 152 w 1124"/>
                    <a:gd name="T35" fmla="*/ 1676 h 1802"/>
                    <a:gd name="T36" fmla="*/ 213 w 1124"/>
                    <a:gd name="T37" fmla="*/ 1698 h 1802"/>
                    <a:gd name="T38" fmla="*/ 213 w 1124"/>
                    <a:gd name="T39" fmla="*/ 1745 h 1802"/>
                    <a:gd name="T40" fmla="*/ 70 w 1124"/>
                    <a:gd name="T41" fmla="*/ 1802 h 1802"/>
                    <a:gd name="T42" fmla="*/ 22 w 1124"/>
                    <a:gd name="T43" fmla="*/ 1732 h 1802"/>
                    <a:gd name="T44" fmla="*/ 0 w 1124"/>
                    <a:gd name="T45" fmla="*/ 1611 h 1802"/>
                    <a:gd name="T46" fmla="*/ 47 w 1124"/>
                    <a:gd name="T47" fmla="*/ 1467 h 1802"/>
                    <a:gd name="T48" fmla="*/ 118 w 1124"/>
                    <a:gd name="T49" fmla="*/ 1341 h 1802"/>
                    <a:gd name="T50" fmla="*/ 213 w 1124"/>
                    <a:gd name="T51" fmla="*/ 1228 h 1802"/>
                    <a:gd name="T52" fmla="*/ 309 w 1124"/>
                    <a:gd name="T53" fmla="*/ 1197 h 1802"/>
                    <a:gd name="T54" fmla="*/ 405 w 1124"/>
                    <a:gd name="T55" fmla="*/ 1245 h 1802"/>
                    <a:gd name="T56" fmla="*/ 574 w 1124"/>
                    <a:gd name="T57" fmla="*/ 1171 h 1802"/>
                    <a:gd name="T58" fmla="*/ 719 w 1124"/>
                    <a:gd name="T59" fmla="*/ 1054 h 1802"/>
                    <a:gd name="T60" fmla="*/ 884 w 1124"/>
                    <a:gd name="T61" fmla="*/ 910 h 1802"/>
                    <a:gd name="T62" fmla="*/ 940 w 1124"/>
                    <a:gd name="T63" fmla="*/ 845 h 1802"/>
                    <a:gd name="T64" fmla="*/ 932 w 1124"/>
                    <a:gd name="T65" fmla="*/ 788 h 1802"/>
                    <a:gd name="T66" fmla="*/ 740 w 1124"/>
                    <a:gd name="T67" fmla="*/ 680 h 1802"/>
                    <a:gd name="T68" fmla="*/ 574 w 1124"/>
                    <a:gd name="T69" fmla="*/ 535 h 1802"/>
                    <a:gd name="T70" fmla="*/ 384 w 1124"/>
                    <a:gd name="T71" fmla="*/ 345 h 1802"/>
                    <a:gd name="T72" fmla="*/ 317 w 1124"/>
                    <a:gd name="T73" fmla="*/ 175 h 1802"/>
                    <a:gd name="T74" fmla="*/ 365 w 1124"/>
                    <a:gd name="T75" fmla="*/ 58 h 18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124" h="1802">
                      <a:moveTo>
                        <a:pt x="365" y="58"/>
                      </a:moveTo>
                      <a:lnTo>
                        <a:pt x="413" y="0"/>
                      </a:lnTo>
                      <a:lnTo>
                        <a:pt x="509" y="0"/>
                      </a:lnTo>
                      <a:lnTo>
                        <a:pt x="557" y="79"/>
                      </a:lnTo>
                      <a:lnTo>
                        <a:pt x="645" y="270"/>
                      </a:lnTo>
                      <a:lnTo>
                        <a:pt x="767" y="479"/>
                      </a:lnTo>
                      <a:lnTo>
                        <a:pt x="957" y="644"/>
                      </a:lnTo>
                      <a:lnTo>
                        <a:pt x="1106" y="767"/>
                      </a:lnTo>
                      <a:lnTo>
                        <a:pt x="1124" y="824"/>
                      </a:lnTo>
                      <a:lnTo>
                        <a:pt x="1124" y="885"/>
                      </a:lnTo>
                      <a:lnTo>
                        <a:pt x="915" y="1063"/>
                      </a:lnTo>
                      <a:lnTo>
                        <a:pt x="679" y="1245"/>
                      </a:lnTo>
                      <a:lnTo>
                        <a:pt x="501" y="1324"/>
                      </a:lnTo>
                      <a:lnTo>
                        <a:pt x="309" y="1341"/>
                      </a:lnTo>
                      <a:lnTo>
                        <a:pt x="213" y="1349"/>
                      </a:lnTo>
                      <a:lnTo>
                        <a:pt x="166" y="1446"/>
                      </a:lnTo>
                      <a:lnTo>
                        <a:pt x="126" y="1554"/>
                      </a:lnTo>
                      <a:lnTo>
                        <a:pt x="152" y="1676"/>
                      </a:lnTo>
                      <a:lnTo>
                        <a:pt x="213" y="1698"/>
                      </a:lnTo>
                      <a:lnTo>
                        <a:pt x="213" y="1745"/>
                      </a:lnTo>
                      <a:lnTo>
                        <a:pt x="70" y="1802"/>
                      </a:lnTo>
                      <a:lnTo>
                        <a:pt x="22" y="1732"/>
                      </a:lnTo>
                      <a:lnTo>
                        <a:pt x="0" y="1611"/>
                      </a:lnTo>
                      <a:lnTo>
                        <a:pt x="47" y="1467"/>
                      </a:lnTo>
                      <a:lnTo>
                        <a:pt x="118" y="1341"/>
                      </a:lnTo>
                      <a:lnTo>
                        <a:pt x="213" y="1228"/>
                      </a:lnTo>
                      <a:lnTo>
                        <a:pt x="309" y="1197"/>
                      </a:lnTo>
                      <a:lnTo>
                        <a:pt x="405" y="1245"/>
                      </a:lnTo>
                      <a:lnTo>
                        <a:pt x="574" y="1171"/>
                      </a:lnTo>
                      <a:lnTo>
                        <a:pt x="719" y="1054"/>
                      </a:lnTo>
                      <a:lnTo>
                        <a:pt x="884" y="910"/>
                      </a:lnTo>
                      <a:lnTo>
                        <a:pt x="940" y="845"/>
                      </a:lnTo>
                      <a:lnTo>
                        <a:pt x="932" y="788"/>
                      </a:lnTo>
                      <a:lnTo>
                        <a:pt x="740" y="680"/>
                      </a:lnTo>
                      <a:lnTo>
                        <a:pt x="574" y="535"/>
                      </a:lnTo>
                      <a:lnTo>
                        <a:pt x="384" y="345"/>
                      </a:lnTo>
                      <a:lnTo>
                        <a:pt x="317" y="175"/>
                      </a:lnTo>
                      <a:lnTo>
                        <a:pt x="365" y="5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 name="Freeform 15"/>
                <p:cNvSpPr>
                  <a:spLocks/>
                </p:cNvSpPr>
                <p:nvPr/>
              </p:nvSpPr>
              <p:spPr bwMode="auto">
                <a:xfrm>
                  <a:off x="3099" y="5420"/>
                  <a:ext cx="740" cy="830"/>
                </a:xfrm>
                <a:custGeom>
                  <a:avLst/>
                  <a:gdLst>
                    <a:gd name="T0" fmla="*/ 1010 w 1480"/>
                    <a:gd name="T1" fmla="*/ 413 h 1659"/>
                    <a:gd name="T2" fmla="*/ 1180 w 1480"/>
                    <a:gd name="T3" fmla="*/ 126 h 1659"/>
                    <a:gd name="T4" fmla="*/ 1320 w 1480"/>
                    <a:gd name="T5" fmla="*/ 0 h 1659"/>
                    <a:gd name="T6" fmla="*/ 1441 w 1480"/>
                    <a:gd name="T7" fmla="*/ 21 h 1659"/>
                    <a:gd name="T8" fmla="*/ 1480 w 1480"/>
                    <a:gd name="T9" fmla="*/ 151 h 1659"/>
                    <a:gd name="T10" fmla="*/ 1297 w 1480"/>
                    <a:gd name="T11" fmla="*/ 440 h 1659"/>
                    <a:gd name="T12" fmla="*/ 1084 w 1480"/>
                    <a:gd name="T13" fmla="*/ 726 h 1659"/>
                    <a:gd name="T14" fmla="*/ 858 w 1480"/>
                    <a:gd name="T15" fmla="*/ 979 h 1659"/>
                    <a:gd name="T16" fmla="*/ 644 w 1480"/>
                    <a:gd name="T17" fmla="*/ 1132 h 1659"/>
                    <a:gd name="T18" fmla="*/ 501 w 1480"/>
                    <a:gd name="T19" fmla="*/ 1245 h 1659"/>
                    <a:gd name="T20" fmla="*/ 366 w 1480"/>
                    <a:gd name="T21" fmla="*/ 1245 h 1659"/>
                    <a:gd name="T22" fmla="*/ 309 w 1480"/>
                    <a:gd name="T23" fmla="*/ 1227 h 1659"/>
                    <a:gd name="T24" fmla="*/ 309 w 1480"/>
                    <a:gd name="T25" fmla="*/ 1362 h 1659"/>
                    <a:gd name="T26" fmla="*/ 192 w 1480"/>
                    <a:gd name="T27" fmla="*/ 1515 h 1659"/>
                    <a:gd name="T28" fmla="*/ 96 w 1480"/>
                    <a:gd name="T29" fmla="*/ 1563 h 1659"/>
                    <a:gd name="T30" fmla="*/ 104 w 1480"/>
                    <a:gd name="T31" fmla="*/ 1649 h 1659"/>
                    <a:gd name="T32" fmla="*/ 9 w 1480"/>
                    <a:gd name="T33" fmla="*/ 1659 h 1659"/>
                    <a:gd name="T34" fmla="*/ 0 w 1480"/>
                    <a:gd name="T35" fmla="*/ 1532 h 1659"/>
                    <a:gd name="T36" fmla="*/ 79 w 1480"/>
                    <a:gd name="T37" fmla="*/ 1436 h 1659"/>
                    <a:gd name="T38" fmla="*/ 192 w 1480"/>
                    <a:gd name="T39" fmla="*/ 1350 h 1659"/>
                    <a:gd name="T40" fmla="*/ 240 w 1480"/>
                    <a:gd name="T41" fmla="*/ 1254 h 1659"/>
                    <a:gd name="T42" fmla="*/ 248 w 1480"/>
                    <a:gd name="T43" fmla="*/ 1132 h 1659"/>
                    <a:gd name="T44" fmla="*/ 240 w 1480"/>
                    <a:gd name="T45" fmla="*/ 1101 h 1659"/>
                    <a:gd name="T46" fmla="*/ 296 w 1480"/>
                    <a:gd name="T47" fmla="*/ 1061 h 1659"/>
                    <a:gd name="T48" fmla="*/ 344 w 1480"/>
                    <a:gd name="T49" fmla="*/ 1061 h 1659"/>
                    <a:gd name="T50" fmla="*/ 383 w 1480"/>
                    <a:gd name="T51" fmla="*/ 1132 h 1659"/>
                    <a:gd name="T52" fmla="*/ 453 w 1480"/>
                    <a:gd name="T53" fmla="*/ 1157 h 1659"/>
                    <a:gd name="T54" fmla="*/ 527 w 1480"/>
                    <a:gd name="T55" fmla="*/ 1132 h 1659"/>
                    <a:gd name="T56" fmla="*/ 623 w 1480"/>
                    <a:gd name="T57" fmla="*/ 1036 h 1659"/>
                    <a:gd name="T58" fmla="*/ 771 w 1480"/>
                    <a:gd name="T59" fmla="*/ 883 h 1659"/>
                    <a:gd name="T60" fmla="*/ 893 w 1480"/>
                    <a:gd name="T61" fmla="*/ 701 h 1659"/>
                    <a:gd name="T62" fmla="*/ 962 w 1480"/>
                    <a:gd name="T63" fmla="*/ 548 h 1659"/>
                    <a:gd name="T64" fmla="*/ 1010 w 1480"/>
                    <a:gd name="T65" fmla="*/ 413 h 16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480" h="1659">
                      <a:moveTo>
                        <a:pt x="1010" y="413"/>
                      </a:moveTo>
                      <a:lnTo>
                        <a:pt x="1180" y="126"/>
                      </a:lnTo>
                      <a:lnTo>
                        <a:pt x="1320" y="0"/>
                      </a:lnTo>
                      <a:lnTo>
                        <a:pt x="1441" y="21"/>
                      </a:lnTo>
                      <a:lnTo>
                        <a:pt x="1480" y="151"/>
                      </a:lnTo>
                      <a:lnTo>
                        <a:pt x="1297" y="440"/>
                      </a:lnTo>
                      <a:lnTo>
                        <a:pt x="1084" y="726"/>
                      </a:lnTo>
                      <a:lnTo>
                        <a:pt x="858" y="979"/>
                      </a:lnTo>
                      <a:lnTo>
                        <a:pt x="644" y="1132"/>
                      </a:lnTo>
                      <a:lnTo>
                        <a:pt x="501" y="1245"/>
                      </a:lnTo>
                      <a:lnTo>
                        <a:pt x="366" y="1245"/>
                      </a:lnTo>
                      <a:lnTo>
                        <a:pt x="309" y="1227"/>
                      </a:lnTo>
                      <a:lnTo>
                        <a:pt x="309" y="1362"/>
                      </a:lnTo>
                      <a:lnTo>
                        <a:pt x="192" y="1515"/>
                      </a:lnTo>
                      <a:lnTo>
                        <a:pt x="96" y="1563"/>
                      </a:lnTo>
                      <a:lnTo>
                        <a:pt x="104" y="1649"/>
                      </a:lnTo>
                      <a:lnTo>
                        <a:pt x="9" y="1659"/>
                      </a:lnTo>
                      <a:lnTo>
                        <a:pt x="0" y="1532"/>
                      </a:lnTo>
                      <a:lnTo>
                        <a:pt x="79" y="1436"/>
                      </a:lnTo>
                      <a:lnTo>
                        <a:pt x="192" y="1350"/>
                      </a:lnTo>
                      <a:lnTo>
                        <a:pt x="240" y="1254"/>
                      </a:lnTo>
                      <a:lnTo>
                        <a:pt x="248" y="1132"/>
                      </a:lnTo>
                      <a:lnTo>
                        <a:pt x="240" y="1101"/>
                      </a:lnTo>
                      <a:lnTo>
                        <a:pt x="296" y="1061"/>
                      </a:lnTo>
                      <a:lnTo>
                        <a:pt x="344" y="1061"/>
                      </a:lnTo>
                      <a:lnTo>
                        <a:pt x="383" y="1132"/>
                      </a:lnTo>
                      <a:lnTo>
                        <a:pt x="453" y="1157"/>
                      </a:lnTo>
                      <a:lnTo>
                        <a:pt x="527" y="1132"/>
                      </a:lnTo>
                      <a:lnTo>
                        <a:pt x="623" y="1036"/>
                      </a:lnTo>
                      <a:lnTo>
                        <a:pt x="771" y="883"/>
                      </a:lnTo>
                      <a:lnTo>
                        <a:pt x="893" y="701"/>
                      </a:lnTo>
                      <a:lnTo>
                        <a:pt x="962" y="548"/>
                      </a:lnTo>
                      <a:lnTo>
                        <a:pt x="1010" y="41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 name="Freeform 14"/>
                <p:cNvSpPr>
                  <a:spLocks/>
                </p:cNvSpPr>
                <p:nvPr/>
              </p:nvSpPr>
              <p:spPr bwMode="auto">
                <a:xfrm>
                  <a:off x="3964" y="4957"/>
                  <a:ext cx="727" cy="461"/>
                </a:xfrm>
                <a:custGeom>
                  <a:avLst/>
                  <a:gdLst>
                    <a:gd name="T0" fmla="*/ 19 w 1455"/>
                    <a:gd name="T1" fmla="*/ 161 h 923"/>
                    <a:gd name="T2" fmla="*/ 0 w 1455"/>
                    <a:gd name="T3" fmla="*/ 40 h 923"/>
                    <a:gd name="T4" fmla="*/ 71 w 1455"/>
                    <a:gd name="T5" fmla="*/ 0 h 923"/>
                    <a:gd name="T6" fmla="*/ 193 w 1455"/>
                    <a:gd name="T7" fmla="*/ 23 h 923"/>
                    <a:gd name="T8" fmla="*/ 358 w 1455"/>
                    <a:gd name="T9" fmla="*/ 184 h 923"/>
                    <a:gd name="T10" fmla="*/ 519 w 1455"/>
                    <a:gd name="T11" fmla="*/ 375 h 923"/>
                    <a:gd name="T12" fmla="*/ 693 w 1455"/>
                    <a:gd name="T13" fmla="*/ 540 h 923"/>
                    <a:gd name="T14" fmla="*/ 906 w 1455"/>
                    <a:gd name="T15" fmla="*/ 623 h 923"/>
                    <a:gd name="T16" fmla="*/ 1116 w 1455"/>
                    <a:gd name="T17" fmla="*/ 645 h 923"/>
                    <a:gd name="T18" fmla="*/ 1207 w 1455"/>
                    <a:gd name="T19" fmla="*/ 623 h 923"/>
                    <a:gd name="T20" fmla="*/ 1337 w 1455"/>
                    <a:gd name="T21" fmla="*/ 550 h 923"/>
                    <a:gd name="T22" fmla="*/ 1455 w 1455"/>
                    <a:gd name="T23" fmla="*/ 567 h 923"/>
                    <a:gd name="T24" fmla="*/ 1408 w 1455"/>
                    <a:gd name="T25" fmla="*/ 623 h 923"/>
                    <a:gd name="T26" fmla="*/ 1312 w 1455"/>
                    <a:gd name="T27" fmla="*/ 663 h 923"/>
                    <a:gd name="T28" fmla="*/ 1243 w 1455"/>
                    <a:gd name="T29" fmla="*/ 711 h 923"/>
                    <a:gd name="T30" fmla="*/ 1207 w 1455"/>
                    <a:gd name="T31" fmla="*/ 780 h 923"/>
                    <a:gd name="T32" fmla="*/ 1207 w 1455"/>
                    <a:gd name="T33" fmla="*/ 885 h 923"/>
                    <a:gd name="T34" fmla="*/ 1147 w 1455"/>
                    <a:gd name="T35" fmla="*/ 923 h 923"/>
                    <a:gd name="T36" fmla="*/ 1116 w 1455"/>
                    <a:gd name="T37" fmla="*/ 837 h 923"/>
                    <a:gd name="T38" fmla="*/ 1051 w 1455"/>
                    <a:gd name="T39" fmla="*/ 758 h 923"/>
                    <a:gd name="T40" fmla="*/ 946 w 1455"/>
                    <a:gd name="T41" fmla="*/ 732 h 923"/>
                    <a:gd name="T42" fmla="*/ 781 w 1455"/>
                    <a:gd name="T43" fmla="*/ 671 h 923"/>
                    <a:gd name="T44" fmla="*/ 588 w 1455"/>
                    <a:gd name="T45" fmla="*/ 588 h 923"/>
                    <a:gd name="T46" fmla="*/ 423 w 1455"/>
                    <a:gd name="T47" fmla="*/ 471 h 923"/>
                    <a:gd name="T48" fmla="*/ 253 w 1455"/>
                    <a:gd name="T49" fmla="*/ 336 h 923"/>
                    <a:gd name="T50" fmla="*/ 88 w 1455"/>
                    <a:gd name="T51" fmla="*/ 253 h 923"/>
                    <a:gd name="T52" fmla="*/ 19 w 1455"/>
                    <a:gd name="T53" fmla="*/ 161 h 9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55" h="923">
                      <a:moveTo>
                        <a:pt x="19" y="161"/>
                      </a:moveTo>
                      <a:lnTo>
                        <a:pt x="0" y="40"/>
                      </a:lnTo>
                      <a:lnTo>
                        <a:pt x="71" y="0"/>
                      </a:lnTo>
                      <a:lnTo>
                        <a:pt x="193" y="23"/>
                      </a:lnTo>
                      <a:lnTo>
                        <a:pt x="358" y="184"/>
                      </a:lnTo>
                      <a:lnTo>
                        <a:pt x="519" y="375"/>
                      </a:lnTo>
                      <a:lnTo>
                        <a:pt x="693" y="540"/>
                      </a:lnTo>
                      <a:lnTo>
                        <a:pt x="906" y="623"/>
                      </a:lnTo>
                      <a:lnTo>
                        <a:pt x="1116" y="645"/>
                      </a:lnTo>
                      <a:lnTo>
                        <a:pt x="1207" y="623"/>
                      </a:lnTo>
                      <a:lnTo>
                        <a:pt x="1337" y="550"/>
                      </a:lnTo>
                      <a:lnTo>
                        <a:pt x="1455" y="567"/>
                      </a:lnTo>
                      <a:lnTo>
                        <a:pt x="1408" y="623"/>
                      </a:lnTo>
                      <a:lnTo>
                        <a:pt x="1312" y="663"/>
                      </a:lnTo>
                      <a:lnTo>
                        <a:pt x="1243" y="711"/>
                      </a:lnTo>
                      <a:lnTo>
                        <a:pt x="1207" y="780"/>
                      </a:lnTo>
                      <a:lnTo>
                        <a:pt x="1207" y="885"/>
                      </a:lnTo>
                      <a:lnTo>
                        <a:pt x="1147" y="923"/>
                      </a:lnTo>
                      <a:lnTo>
                        <a:pt x="1116" y="837"/>
                      </a:lnTo>
                      <a:lnTo>
                        <a:pt x="1051" y="758"/>
                      </a:lnTo>
                      <a:lnTo>
                        <a:pt x="946" y="732"/>
                      </a:lnTo>
                      <a:lnTo>
                        <a:pt x="781" y="671"/>
                      </a:lnTo>
                      <a:lnTo>
                        <a:pt x="588" y="588"/>
                      </a:lnTo>
                      <a:lnTo>
                        <a:pt x="423" y="471"/>
                      </a:lnTo>
                      <a:lnTo>
                        <a:pt x="253" y="336"/>
                      </a:lnTo>
                      <a:lnTo>
                        <a:pt x="88" y="253"/>
                      </a:lnTo>
                      <a:lnTo>
                        <a:pt x="19" y="16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 name="Freeform 13"/>
                <p:cNvSpPr>
                  <a:spLocks/>
                </p:cNvSpPr>
                <p:nvPr/>
              </p:nvSpPr>
              <p:spPr bwMode="auto">
                <a:xfrm>
                  <a:off x="3960" y="4995"/>
                  <a:ext cx="649" cy="486"/>
                </a:xfrm>
                <a:custGeom>
                  <a:avLst/>
                  <a:gdLst>
                    <a:gd name="T0" fmla="*/ 0 w 1298"/>
                    <a:gd name="T1" fmla="*/ 182 h 971"/>
                    <a:gd name="T2" fmla="*/ 21 w 1298"/>
                    <a:gd name="T3" fmla="*/ 17 h 971"/>
                    <a:gd name="T4" fmla="*/ 126 w 1298"/>
                    <a:gd name="T5" fmla="*/ 0 h 971"/>
                    <a:gd name="T6" fmla="*/ 192 w 1298"/>
                    <a:gd name="T7" fmla="*/ 69 h 971"/>
                    <a:gd name="T8" fmla="*/ 214 w 1298"/>
                    <a:gd name="T9" fmla="*/ 230 h 971"/>
                    <a:gd name="T10" fmla="*/ 318 w 1298"/>
                    <a:gd name="T11" fmla="*/ 479 h 971"/>
                    <a:gd name="T12" fmla="*/ 501 w 1298"/>
                    <a:gd name="T13" fmla="*/ 670 h 971"/>
                    <a:gd name="T14" fmla="*/ 653 w 1298"/>
                    <a:gd name="T15" fmla="*/ 778 h 971"/>
                    <a:gd name="T16" fmla="*/ 1011 w 1298"/>
                    <a:gd name="T17" fmla="*/ 788 h 971"/>
                    <a:gd name="T18" fmla="*/ 1172 w 1298"/>
                    <a:gd name="T19" fmla="*/ 718 h 971"/>
                    <a:gd name="T20" fmla="*/ 1241 w 1298"/>
                    <a:gd name="T21" fmla="*/ 636 h 971"/>
                    <a:gd name="T22" fmla="*/ 1298 w 1298"/>
                    <a:gd name="T23" fmla="*/ 644 h 971"/>
                    <a:gd name="T24" fmla="*/ 1289 w 1298"/>
                    <a:gd name="T25" fmla="*/ 740 h 971"/>
                    <a:gd name="T26" fmla="*/ 1241 w 1298"/>
                    <a:gd name="T27" fmla="*/ 923 h 971"/>
                    <a:gd name="T28" fmla="*/ 1289 w 1298"/>
                    <a:gd name="T29" fmla="*/ 971 h 971"/>
                    <a:gd name="T30" fmla="*/ 1154 w 1298"/>
                    <a:gd name="T31" fmla="*/ 949 h 971"/>
                    <a:gd name="T32" fmla="*/ 1124 w 1298"/>
                    <a:gd name="T33" fmla="*/ 901 h 971"/>
                    <a:gd name="T34" fmla="*/ 906 w 1298"/>
                    <a:gd name="T35" fmla="*/ 883 h 971"/>
                    <a:gd name="T36" fmla="*/ 653 w 1298"/>
                    <a:gd name="T37" fmla="*/ 875 h 971"/>
                    <a:gd name="T38" fmla="*/ 501 w 1298"/>
                    <a:gd name="T39" fmla="*/ 805 h 971"/>
                    <a:gd name="T40" fmla="*/ 404 w 1298"/>
                    <a:gd name="T41" fmla="*/ 732 h 971"/>
                    <a:gd name="T42" fmla="*/ 296 w 1298"/>
                    <a:gd name="T43" fmla="*/ 596 h 971"/>
                    <a:gd name="T44" fmla="*/ 126 w 1298"/>
                    <a:gd name="T45" fmla="*/ 431 h 971"/>
                    <a:gd name="T46" fmla="*/ 21 w 1298"/>
                    <a:gd name="T47" fmla="*/ 287 h 971"/>
                    <a:gd name="T48" fmla="*/ 0 w 1298"/>
                    <a:gd name="T49" fmla="*/ 182 h 9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98" h="971">
                      <a:moveTo>
                        <a:pt x="0" y="182"/>
                      </a:moveTo>
                      <a:lnTo>
                        <a:pt x="21" y="17"/>
                      </a:lnTo>
                      <a:lnTo>
                        <a:pt x="126" y="0"/>
                      </a:lnTo>
                      <a:lnTo>
                        <a:pt x="192" y="69"/>
                      </a:lnTo>
                      <a:lnTo>
                        <a:pt x="214" y="230"/>
                      </a:lnTo>
                      <a:lnTo>
                        <a:pt x="318" y="479"/>
                      </a:lnTo>
                      <a:lnTo>
                        <a:pt x="501" y="670"/>
                      </a:lnTo>
                      <a:lnTo>
                        <a:pt x="653" y="778"/>
                      </a:lnTo>
                      <a:lnTo>
                        <a:pt x="1011" y="788"/>
                      </a:lnTo>
                      <a:lnTo>
                        <a:pt x="1172" y="718"/>
                      </a:lnTo>
                      <a:lnTo>
                        <a:pt x="1241" y="636"/>
                      </a:lnTo>
                      <a:lnTo>
                        <a:pt x="1298" y="644"/>
                      </a:lnTo>
                      <a:lnTo>
                        <a:pt x="1289" y="740"/>
                      </a:lnTo>
                      <a:lnTo>
                        <a:pt x="1241" y="923"/>
                      </a:lnTo>
                      <a:lnTo>
                        <a:pt x="1289" y="971"/>
                      </a:lnTo>
                      <a:lnTo>
                        <a:pt x="1154" y="949"/>
                      </a:lnTo>
                      <a:lnTo>
                        <a:pt x="1124" y="901"/>
                      </a:lnTo>
                      <a:lnTo>
                        <a:pt x="906" y="883"/>
                      </a:lnTo>
                      <a:lnTo>
                        <a:pt x="653" y="875"/>
                      </a:lnTo>
                      <a:lnTo>
                        <a:pt x="501" y="805"/>
                      </a:lnTo>
                      <a:lnTo>
                        <a:pt x="404" y="732"/>
                      </a:lnTo>
                      <a:lnTo>
                        <a:pt x="296" y="596"/>
                      </a:lnTo>
                      <a:lnTo>
                        <a:pt x="126" y="431"/>
                      </a:lnTo>
                      <a:lnTo>
                        <a:pt x="21" y="287"/>
                      </a:lnTo>
                      <a:lnTo>
                        <a:pt x="0" y="18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19" name="Line 11"/>
              <p:cNvSpPr>
                <a:spLocks noChangeShapeType="1"/>
              </p:cNvSpPr>
              <p:nvPr/>
            </p:nvSpPr>
            <p:spPr bwMode="auto">
              <a:xfrm flipH="1">
                <a:off x="3390900" y="4973638"/>
                <a:ext cx="876300" cy="0"/>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Oval 10"/>
              <p:cNvSpPr>
                <a:spLocks noChangeArrowheads="1"/>
              </p:cNvSpPr>
              <p:nvPr/>
            </p:nvSpPr>
            <p:spPr bwMode="auto">
              <a:xfrm flipH="1">
                <a:off x="3467100" y="5011738"/>
                <a:ext cx="190500" cy="165100"/>
              </a:xfrm>
              <a:prstGeom prst="ellipse">
                <a:avLst/>
              </a:prstGeom>
              <a:solidFill>
                <a:srgbClr val="FFFFFF"/>
              </a:solid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 name="Oval 9"/>
              <p:cNvSpPr>
                <a:spLocks noChangeArrowheads="1"/>
              </p:cNvSpPr>
              <p:nvPr/>
            </p:nvSpPr>
            <p:spPr bwMode="auto">
              <a:xfrm flipH="1">
                <a:off x="3949700" y="5011738"/>
                <a:ext cx="190500" cy="165100"/>
              </a:xfrm>
              <a:prstGeom prst="ellipse">
                <a:avLst/>
              </a:prstGeom>
              <a:solidFill>
                <a:srgbClr val="FFFFFF"/>
              </a:solid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3" name="Oval 22"/>
            <p:cNvSpPr/>
            <p:nvPr/>
          </p:nvSpPr>
          <p:spPr>
            <a:xfrm>
              <a:off x="4017402" y="4068743"/>
              <a:ext cx="332140" cy="300003"/>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3974856" y="4264073"/>
              <a:ext cx="332140" cy="300003"/>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3799475" y="4173432"/>
              <a:ext cx="332140" cy="300003"/>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5" name="Oval 34"/>
          <p:cNvSpPr/>
          <p:nvPr/>
        </p:nvSpPr>
        <p:spPr>
          <a:xfrm>
            <a:off x="6879984" y="5469258"/>
            <a:ext cx="332140" cy="300003"/>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8284140" y="5469258"/>
            <a:ext cx="332140" cy="300003"/>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p:nvPr/>
        </p:nvSpPr>
        <p:spPr>
          <a:xfrm>
            <a:off x="9364260" y="5469258"/>
            <a:ext cx="332140" cy="300003"/>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Slide Number Placeholder 1"/>
          <p:cNvSpPr>
            <a:spLocks noGrp="1"/>
          </p:cNvSpPr>
          <p:nvPr>
            <p:ph type="sldNum" sz="quarter" idx="12"/>
          </p:nvPr>
        </p:nvSpPr>
        <p:spPr/>
        <p:txBody>
          <a:bodyPr/>
          <a:lstStyle/>
          <a:p>
            <a:fld id="{E24C6404-DD52-4D30-ADD7-3912C3BB633F}" type="slidenum">
              <a:rPr lang="en-US" smtClean="0"/>
              <a:t>28</a:t>
            </a:fld>
            <a:endParaRPr lang="en-US"/>
          </a:p>
        </p:txBody>
      </p:sp>
      <p:sp>
        <p:nvSpPr>
          <p:cNvPr id="25" name="Rectangle 24">
            <a:extLst>
              <a:ext uri="{FF2B5EF4-FFF2-40B4-BE49-F238E27FC236}">
                <a16:creationId xmlns:a16="http://schemas.microsoft.com/office/drawing/2014/main" id="{F47864FD-CD81-4983-9E90-49CC0637EF27}"/>
              </a:ext>
            </a:extLst>
          </p:cNvPr>
          <p:cNvSpPr/>
          <p:nvPr/>
        </p:nvSpPr>
        <p:spPr>
          <a:xfrm>
            <a:off x="2627327" y="224644"/>
            <a:ext cx="7290245" cy="646331"/>
          </a:xfrm>
          <a:prstGeom prst="rect">
            <a:avLst/>
          </a:prstGeom>
        </p:spPr>
        <p:txBody>
          <a:bodyPr wrap="square">
            <a:spAutoFit/>
          </a:bodyPr>
          <a:lstStyle/>
          <a:p>
            <a:pPr algn="ctr"/>
            <a:r>
              <a:rPr lang="en-US" sz="3600" dirty="0">
                <a:solidFill>
                  <a:srgbClr val="FF0000"/>
                </a:solidFill>
              </a:rPr>
              <a:t>Newton’s Third Law</a:t>
            </a:r>
          </a:p>
        </p:txBody>
      </p:sp>
      <p:sp>
        <p:nvSpPr>
          <p:cNvPr id="34" name="TextBox 33">
            <a:extLst>
              <a:ext uri="{FF2B5EF4-FFF2-40B4-BE49-F238E27FC236}">
                <a16:creationId xmlns:a16="http://schemas.microsoft.com/office/drawing/2014/main" id="{7BCD7224-84D0-4973-BEE1-7C225A6DFEAD}"/>
              </a:ext>
            </a:extLst>
          </p:cNvPr>
          <p:cNvSpPr txBox="1"/>
          <p:nvPr/>
        </p:nvSpPr>
        <p:spPr>
          <a:xfrm>
            <a:off x="1343472" y="1232757"/>
            <a:ext cx="9541059" cy="1384995"/>
          </a:xfrm>
          <a:prstGeom prst="rect">
            <a:avLst/>
          </a:prstGeom>
          <a:noFill/>
        </p:spPr>
        <p:txBody>
          <a:bodyPr wrap="square" rtlCol="0">
            <a:spAutoFit/>
          </a:bodyPr>
          <a:lstStyle/>
          <a:p>
            <a:r>
              <a:rPr lang="en-US" sz="2800" dirty="0"/>
              <a:t>Once Sally stops throwing bowling balls, she will keep moving to the left (assuming there are no other imbalanced lateral forces acting on her).</a:t>
            </a:r>
          </a:p>
        </p:txBody>
      </p:sp>
    </p:spTree>
    <p:extLst>
      <p:ext uri="{BB962C8B-B14F-4D97-AF65-F5344CB8AC3E}">
        <p14:creationId xmlns:p14="http://schemas.microsoft.com/office/powerpoint/2010/main" val="20269695"/>
      </p:ext>
    </p:extLst>
  </p:cSld>
  <p:clrMapOvr>
    <a:masterClrMapping/>
  </p:clrMapOvr>
  <mc:AlternateContent xmlns:mc="http://schemas.openxmlformats.org/markup-compatibility/2006" xmlns:p14="http://schemas.microsoft.com/office/powerpoint/2010/main">
    <mc:Choice Requires="p14">
      <p:transition p14:dur="0" advClick="0" advTm="1000"/>
    </mc:Choice>
    <mc:Fallback xmlns="">
      <p:transition advClick="0" advTm="1000"/>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Line 8"/>
          <p:cNvSpPr>
            <a:spLocks noChangeShapeType="1"/>
          </p:cNvSpPr>
          <p:nvPr/>
        </p:nvSpPr>
        <p:spPr bwMode="auto">
          <a:xfrm>
            <a:off x="2895601" y="5745546"/>
            <a:ext cx="5960183"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Rectangle 29"/>
          <p:cNvSpPr>
            <a:spLocks noChangeArrowheads="1"/>
          </p:cNvSpPr>
          <p:nvPr/>
        </p:nvSpPr>
        <p:spPr bwMode="auto">
          <a:xfrm>
            <a:off x="1524001"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tabLst>
                <a:tab pos="0" algn="l"/>
                <a:tab pos="1371600" algn="l"/>
              </a:tabLst>
            </a:pPr>
            <a:endParaRPr lang="en-US">
              <a:latin typeface="Arial" pitchFamily="34" charset="0"/>
              <a:cs typeface="Arial" pitchFamily="34" charset="0"/>
            </a:endParaRPr>
          </a:p>
        </p:txBody>
      </p:sp>
      <p:sp>
        <p:nvSpPr>
          <p:cNvPr id="31" name="Rectangle 33"/>
          <p:cNvSpPr>
            <a:spLocks noChangeArrowheads="1"/>
          </p:cNvSpPr>
          <p:nvPr/>
        </p:nvSpPr>
        <p:spPr bwMode="auto">
          <a:xfrm>
            <a:off x="1524001" y="5011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tabLst>
                <a:tab pos="0" algn="l"/>
                <a:tab pos="1371600" algn="l"/>
              </a:tabLst>
            </a:pPr>
            <a:endParaRPr lang="en-US">
              <a:latin typeface="Arial" pitchFamily="34" charset="0"/>
              <a:cs typeface="Arial" pitchFamily="34" charset="0"/>
            </a:endParaRPr>
          </a:p>
        </p:txBody>
      </p:sp>
      <p:grpSp>
        <p:nvGrpSpPr>
          <p:cNvPr id="4" name="Group 3">
            <a:extLst>
              <a:ext uri="{FF2B5EF4-FFF2-40B4-BE49-F238E27FC236}">
                <a16:creationId xmlns:a16="http://schemas.microsoft.com/office/drawing/2014/main" id="{539D2859-16DB-4F3F-A2E1-F7671947DB6D}"/>
              </a:ext>
            </a:extLst>
          </p:cNvPr>
          <p:cNvGrpSpPr/>
          <p:nvPr/>
        </p:nvGrpSpPr>
        <p:grpSpPr>
          <a:xfrm>
            <a:off x="2999656" y="3894213"/>
            <a:ext cx="1543878" cy="1844561"/>
            <a:chOff x="3503712" y="3894213"/>
            <a:chExt cx="1543878" cy="1844561"/>
          </a:xfrm>
        </p:grpSpPr>
        <p:grpSp>
          <p:nvGrpSpPr>
            <p:cNvPr id="33" name="Group 32"/>
            <p:cNvGrpSpPr/>
            <p:nvPr/>
          </p:nvGrpSpPr>
          <p:grpSpPr>
            <a:xfrm>
              <a:off x="3503712" y="3894213"/>
              <a:ext cx="1543878" cy="1844561"/>
              <a:chOff x="3390900" y="3879850"/>
              <a:chExt cx="1138238" cy="1296988"/>
            </a:xfrm>
          </p:grpSpPr>
          <p:grpSp>
            <p:nvGrpSpPr>
              <p:cNvPr id="12" name="Group 12"/>
              <p:cNvGrpSpPr>
                <a:grpSpLocks/>
              </p:cNvGrpSpPr>
              <p:nvPr/>
            </p:nvGrpSpPr>
            <p:grpSpPr bwMode="auto">
              <a:xfrm>
                <a:off x="3517900" y="3879850"/>
                <a:ext cx="1011238" cy="1076325"/>
                <a:chOff x="3099" y="4625"/>
                <a:chExt cx="1592" cy="1694"/>
              </a:xfrm>
            </p:grpSpPr>
            <p:sp>
              <p:nvSpPr>
                <p:cNvPr id="13" name="Freeform 18"/>
                <p:cNvSpPr>
                  <a:spLocks/>
                </p:cNvSpPr>
                <p:nvPr/>
              </p:nvSpPr>
              <p:spPr bwMode="auto">
                <a:xfrm>
                  <a:off x="4067" y="4625"/>
                  <a:ext cx="287" cy="309"/>
                </a:xfrm>
                <a:custGeom>
                  <a:avLst/>
                  <a:gdLst>
                    <a:gd name="T0" fmla="*/ 456 w 574"/>
                    <a:gd name="T1" fmla="*/ 427 h 619"/>
                    <a:gd name="T2" fmla="*/ 509 w 574"/>
                    <a:gd name="T3" fmla="*/ 331 h 619"/>
                    <a:gd name="T4" fmla="*/ 534 w 574"/>
                    <a:gd name="T5" fmla="*/ 240 h 619"/>
                    <a:gd name="T6" fmla="*/ 525 w 574"/>
                    <a:gd name="T7" fmla="*/ 136 h 619"/>
                    <a:gd name="T8" fmla="*/ 460 w 574"/>
                    <a:gd name="T9" fmla="*/ 40 h 619"/>
                    <a:gd name="T10" fmla="*/ 383 w 574"/>
                    <a:gd name="T11" fmla="*/ 0 h 619"/>
                    <a:gd name="T12" fmla="*/ 265 w 574"/>
                    <a:gd name="T13" fmla="*/ 17 h 619"/>
                    <a:gd name="T14" fmla="*/ 125 w 574"/>
                    <a:gd name="T15" fmla="*/ 96 h 619"/>
                    <a:gd name="T16" fmla="*/ 48 w 574"/>
                    <a:gd name="T17" fmla="*/ 192 h 619"/>
                    <a:gd name="T18" fmla="*/ 0 w 574"/>
                    <a:gd name="T19" fmla="*/ 374 h 619"/>
                    <a:gd name="T20" fmla="*/ 8 w 574"/>
                    <a:gd name="T21" fmla="*/ 493 h 619"/>
                    <a:gd name="T22" fmla="*/ 56 w 574"/>
                    <a:gd name="T23" fmla="*/ 588 h 619"/>
                    <a:gd name="T24" fmla="*/ 125 w 574"/>
                    <a:gd name="T25" fmla="*/ 610 h 619"/>
                    <a:gd name="T26" fmla="*/ 217 w 574"/>
                    <a:gd name="T27" fmla="*/ 610 h 619"/>
                    <a:gd name="T28" fmla="*/ 318 w 574"/>
                    <a:gd name="T29" fmla="*/ 562 h 619"/>
                    <a:gd name="T30" fmla="*/ 360 w 574"/>
                    <a:gd name="T31" fmla="*/ 540 h 619"/>
                    <a:gd name="T32" fmla="*/ 391 w 574"/>
                    <a:gd name="T33" fmla="*/ 502 h 619"/>
                    <a:gd name="T34" fmla="*/ 534 w 574"/>
                    <a:gd name="T35" fmla="*/ 619 h 619"/>
                    <a:gd name="T36" fmla="*/ 574 w 574"/>
                    <a:gd name="T37" fmla="*/ 610 h 619"/>
                    <a:gd name="T38" fmla="*/ 557 w 574"/>
                    <a:gd name="T39" fmla="*/ 571 h 619"/>
                    <a:gd name="T40" fmla="*/ 456 w 574"/>
                    <a:gd name="T41" fmla="*/ 427 h 6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74" h="619">
                      <a:moveTo>
                        <a:pt x="456" y="427"/>
                      </a:moveTo>
                      <a:lnTo>
                        <a:pt x="509" y="331"/>
                      </a:lnTo>
                      <a:lnTo>
                        <a:pt x="534" y="240"/>
                      </a:lnTo>
                      <a:lnTo>
                        <a:pt x="525" y="136"/>
                      </a:lnTo>
                      <a:lnTo>
                        <a:pt x="460" y="40"/>
                      </a:lnTo>
                      <a:lnTo>
                        <a:pt x="383" y="0"/>
                      </a:lnTo>
                      <a:lnTo>
                        <a:pt x="265" y="17"/>
                      </a:lnTo>
                      <a:lnTo>
                        <a:pt x="125" y="96"/>
                      </a:lnTo>
                      <a:lnTo>
                        <a:pt x="48" y="192"/>
                      </a:lnTo>
                      <a:lnTo>
                        <a:pt x="0" y="374"/>
                      </a:lnTo>
                      <a:lnTo>
                        <a:pt x="8" y="493"/>
                      </a:lnTo>
                      <a:lnTo>
                        <a:pt x="56" y="588"/>
                      </a:lnTo>
                      <a:lnTo>
                        <a:pt x="125" y="610"/>
                      </a:lnTo>
                      <a:lnTo>
                        <a:pt x="217" y="610"/>
                      </a:lnTo>
                      <a:lnTo>
                        <a:pt x="318" y="562"/>
                      </a:lnTo>
                      <a:lnTo>
                        <a:pt x="360" y="540"/>
                      </a:lnTo>
                      <a:lnTo>
                        <a:pt x="391" y="502"/>
                      </a:lnTo>
                      <a:lnTo>
                        <a:pt x="534" y="619"/>
                      </a:lnTo>
                      <a:lnTo>
                        <a:pt x="574" y="610"/>
                      </a:lnTo>
                      <a:lnTo>
                        <a:pt x="557" y="571"/>
                      </a:lnTo>
                      <a:lnTo>
                        <a:pt x="456" y="42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Freeform 17"/>
                <p:cNvSpPr>
                  <a:spLocks/>
                </p:cNvSpPr>
                <p:nvPr/>
              </p:nvSpPr>
              <p:spPr bwMode="auto">
                <a:xfrm>
                  <a:off x="3667" y="4909"/>
                  <a:ext cx="437" cy="655"/>
                </a:xfrm>
                <a:custGeom>
                  <a:avLst/>
                  <a:gdLst>
                    <a:gd name="T0" fmla="*/ 452 w 875"/>
                    <a:gd name="T1" fmla="*/ 387 h 1310"/>
                    <a:gd name="T2" fmla="*/ 470 w 875"/>
                    <a:gd name="T3" fmla="*/ 239 h 1310"/>
                    <a:gd name="T4" fmla="*/ 492 w 875"/>
                    <a:gd name="T5" fmla="*/ 57 h 1310"/>
                    <a:gd name="T6" fmla="*/ 575 w 875"/>
                    <a:gd name="T7" fmla="*/ 0 h 1310"/>
                    <a:gd name="T8" fmla="*/ 661 w 875"/>
                    <a:gd name="T9" fmla="*/ 0 h 1310"/>
                    <a:gd name="T10" fmla="*/ 762 w 875"/>
                    <a:gd name="T11" fmla="*/ 78 h 1310"/>
                    <a:gd name="T12" fmla="*/ 835 w 875"/>
                    <a:gd name="T13" fmla="*/ 261 h 1310"/>
                    <a:gd name="T14" fmla="*/ 875 w 875"/>
                    <a:gd name="T15" fmla="*/ 509 h 1310"/>
                    <a:gd name="T16" fmla="*/ 835 w 875"/>
                    <a:gd name="T17" fmla="*/ 787 h 1310"/>
                    <a:gd name="T18" fmla="*/ 762 w 875"/>
                    <a:gd name="T19" fmla="*/ 954 h 1310"/>
                    <a:gd name="T20" fmla="*/ 622 w 875"/>
                    <a:gd name="T21" fmla="*/ 1145 h 1310"/>
                    <a:gd name="T22" fmla="*/ 470 w 875"/>
                    <a:gd name="T23" fmla="*/ 1262 h 1310"/>
                    <a:gd name="T24" fmla="*/ 287 w 875"/>
                    <a:gd name="T25" fmla="*/ 1310 h 1310"/>
                    <a:gd name="T26" fmla="*/ 135 w 875"/>
                    <a:gd name="T27" fmla="*/ 1270 h 1310"/>
                    <a:gd name="T28" fmla="*/ 39 w 875"/>
                    <a:gd name="T29" fmla="*/ 1197 h 1310"/>
                    <a:gd name="T30" fmla="*/ 0 w 875"/>
                    <a:gd name="T31" fmla="*/ 1080 h 1310"/>
                    <a:gd name="T32" fmla="*/ 21 w 875"/>
                    <a:gd name="T33" fmla="*/ 975 h 1310"/>
                    <a:gd name="T34" fmla="*/ 69 w 875"/>
                    <a:gd name="T35" fmla="*/ 879 h 1310"/>
                    <a:gd name="T36" fmla="*/ 144 w 875"/>
                    <a:gd name="T37" fmla="*/ 835 h 1310"/>
                    <a:gd name="T38" fmla="*/ 253 w 875"/>
                    <a:gd name="T39" fmla="*/ 810 h 1310"/>
                    <a:gd name="T40" fmla="*/ 347 w 875"/>
                    <a:gd name="T41" fmla="*/ 741 h 1310"/>
                    <a:gd name="T42" fmla="*/ 422 w 875"/>
                    <a:gd name="T43" fmla="*/ 596 h 1310"/>
                    <a:gd name="T44" fmla="*/ 452 w 875"/>
                    <a:gd name="T45" fmla="*/ 387 h 13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75" h="1310">
                      <a:moveTo>
                        <a:pt x="452" y="387"/>
                      </a:moveTo>
                      <a:lnTo>
                        <a:pt x="470" y="239"/>
                      </a:lnTo>
                      <a:lnTo>
                        <a:pt x="492" y="57"/>
                      </a:lnTo>
                      <a:lnTo>
                        <a:pt x="575" y="0"/>
                      </a:lnTo>
                      <a:lnTo>
                        <a:pt x="661" y="0"/>
                      </a:lnTo>
                      <a:lnTo>
                        <a:pt x="762" y="78"/>
                      </a:lnTo>
                      <a:lnTo>
                        <a:pt x="835" y="261"/>
                      </a:lnTo>
                      <a:lnTo>
                        <a:pt x="875" y="509"/>
                      </a:lnTo>
                      <a:lnTo>
                        <a:pt x="835" y="787"/>
                      </a:lnTo>
                      <a:lnTo>
                        <a:pt x="762" y="954"/>
                      </a:lnTo>
                      <a:lnTo>
                        <a:pt x="622" y="1145"/>
                      </a:lnTo>
                      <a:lnTo>
                        <a:pt x="470" y="1262"/>
                      </a:lnTo>
                      <a:lnTo>
                        <a:pt x="287" y="1310"/>
                      </a:lnTo>
                      <a:lnTo>
                        <a:pt x="135" y="1270"/>
                      </a:lnTo>
                      <a:lnTo>
                        <a:pt x="39" y="1197"/>
                      </a:lnTo>
                      <a:lnTo>
                        <a:pt x="0" y="1080"/>
                      </a:lnTo>
                      <a:lnTo>
                        <a:pt x="21" y="975"/>
                      </a:lnTo>
                      <a:lnTo>
                        <a:pt x="69" y="879"/>
                      </a:lnTo>
                      <a:lnTo>
                        <a:pt x="144" y="835"/>
                      </a:lnTo>
                      <a:lnTo>
                        <a:pt x="253" y="810"/>
                      </a:lnTo>
                      <a:lnTo>
                        <a:pt x="347" y="741"/>
                      </a:lnTo>
                      <a:lnTo>
                        <a:pt x="422" y="596"/>
                      </a:lnTo>
                      <a:lnTo>
                        <a:pt x="452" y="38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 name="Freeform 16"/>
                <p:cNvSpPr>
                  <a:spLocks/>
                </p:cNvSpPr>
                <p:nvPr/>
              </p:nvSpPr>
              <p:spPr bwMode="auto">
                <a:xfrm>
                  <a:off x="3566" y="5418"/>
                  <a:ext cx="562" cy="901"/>
                </a:xfrm>
                <a:custGeom>
                  <a:avLst/>
                  <a:gdLst>
                    <a:gd name="T0" fmla="*/ 365 w 1124"/>
                    <a:gd name="T1" fmla="*/ 58 h 1802"/>
                    <a:gd name="T2" fmla="*/ 413 w 1124"/>
                    <a:gd name="T3" fmla="*/ 0 h 1802"/>
                    <a:gd name="T4" fmla="*/ 509 w 1124"/>
                    <a:gd name="T5" fmla="*/ 0 h 1802"/>
                    <a:gd name="T6" fmla="*/ 557 w 1124"/>
                    <a:gd name="T7" fmla="*/ 79 h 1802"/>
                    <a:gd name="T8" fmla="*/ 645 w 1124"/>
                    <a:gd name="T9" fmla="*/ 270 h 1802"/>
                    <a:gd name="T10" fmla="*/ 767 w 1124"/>
                    <a:gd name="T11" fmla="*/ 479 h 1802"/>
                    <a:gd name="T12" fmla="*/ 957 w 1124"/>
                    <a:gd name="T13" fmla="*/ 644 h 1802"/>
                    <a:gd name="T14" fmla="*/ 1106 w 1124"/>
                    <a:gd name="T15" fmla="*/ 767 h 1802"/>
                    <a:gd name="T16" fmla="*/ 1124 w 1124"/>
                    <a:gd name="T17" fmla="*/ 824 h 1802"/>
                    <a:gd name="T18" fmla="*/ 1124 w 1124"/>
                    <a:gd name="T19" fmla="*/ 885 h 1802"/>
                    <a:gd name="T20" fmla="*/ 915 w 1124"/>
                    <a:gd name="T21" fmla="*/ 1063 h 1802"/>
                    <a:gd name="T22" fmla="*/ 679 w 1124"/>
                    <a:gd name="T23" fmla="*/ 1245 h 1802"/>
                    <a:gd name="T24" fmla="*/ 501 w 1124"/>
                    <a:gd name="T25" fmla="*/ 1324 h 1802"/>
                    <a:gd name="T26" fmla="*/ 309 w 1124"/>
                    <a:gd name="T27" fmla="*/ 1341 h 1802"/>
                    <a:gd name="T28" fmla="*/ 213 w 1124"/>
                    <a:gd name="T29" fmla="*/ 1349 h 1802"/>
                    <a:gd name="T30" fmla="*/ 166 w 1124"/>
                    <a:gd name="T31" fmla="*/ 1446 h 1802"/>
                    <a:gd name="T32" fmla="*/ 126 w 1124"/>
                    <a:gd name="T33" fmla="*/ 1554 h 1802"/>
                    <a:gd name="T34" fmla="*/ 152 w 1124"/>
                    <a:gd name="T35" fmla="*/ 1676 h 1802"/>
                    <a:gd name="T36" fmla="*/ 213 w 1124"/>
                    <a:gd name="T37" fmla="*/ 1698 h 1802"/>
                    <a:gd name="T38" fmla="*/ 213 w 1124"/>
                    <a:gd name="T39" fmla="*/ 1745 h 1802"/>
                    <a:gd name="T40" fmla="*/ 70 w 1124"/>
                    <a:gd name="T41" fmla="*/ 1802 h 1802"/>
                    <a:gd name="T42" fmla="*/ 22 w 1124"/>
                    <a:gd name="T43" fmla="*/ 1732 h 1802"/>
                    <a:gd name="T44" fmla="*/ 0 w 1124"/>
                    <a:gd name="T45" fmla="*/ 1611 h 1802"/>
                    <a:gd name="T46" fmla="*/ 47 w 1124"/>
                    <a:gd name="T47" fmla="*/ 1467 h 1802"/>
                    <a:gd name="T48" fmla="*/ 118 w 1124"/>
                    <a:gd name="T49" fmla="*/ 1341 h 1802"/>
                    <a:gd name="T50" fmla="*/ 213 w 1124"/>
                    <a:gd name="T51" fmla="*/ 1228 h 1802"/>
                    <a:gd name="T52" fmla="*/ 309 w 1124"/>
                    <a:gd name="T53" fmla="*/ 1197 h 1802"/>
                    <a:gd name="T54" fmla="*/ 405 w 1124"/>
                    <a:gd name="T55" fmla="*/ 1245 h 1802"/>
                    <a:gd name="T56" fmla="*/ 574 w 1124"/>
                    <a:gd name="T57" fmla="*/ 1171 h 1802"/>
                    <a:gd name="T58" fmla="*/ 719 w 1124"/>
                    <a:gd name="T59" fmla="*/ 1054 h 1802"/>
                    <a:gd name="T60" fmla="*/ 884 w 1124"/>
                    <a:gd name="T61" fmla="*/ 910 h 1802"/>
                    <a:gd name="T62" fmla="*/ 940 w 1124"/>
                    <a:gd name="T63" fmla="*/ 845 h 1802"/>
                    <a:gd name="T64" fmla="*/ 932 w 1124"/>
                    <a:gd name="T65" fmla="*/ 788 h 1802"/>
                    <a:gd name="T66" fmla="*/ 740 w 1124"/>
                    <a:gd name="T67" fmla="*/ 680 h 1802"/>
                    <a:gd name="T68" fmla="*/ 574 w 1124"/>
                    <a:gd name="T69" fmla="*/ 535 h 1802"/>
                    <a:gd name="T70" fmla="*/ 384 w 1124"/>
                    <a:gd name="T71" fmla="*/ 345 h 1802"/>
                    <a:gd name="T72" fmla="*/ 317 w 1124"/>
                    <a:gd name="T73" fmla="*/ 175 h 1802"/>
                    <a:gd name="T74" fmla="*/ 365 w 1124"/>
                    <a:gd name="T75" fmla="*/ 58 h 18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124" h="1802">
                      <a:moveTo>
                        <a:pt x="365" y="58"/>
                      </a:moveTo>
                      <a:lnTo>
                        <a:pt x="413" y="0"/>
                      </a:lnTo>
                      <a:lnTo>
                        <a:pt x="509" y="0"/>
                      </a:lnTo>
                      <a:lnTo>
                        <a:pt x="557" y="79"/>
                      </a:lnTo>
                      <a:lnTo>
                        <a:pt x="645" y="270"/>
                      </a:lnTo>
                      <a:lnTo>
                        <a:pt x="767" y="479"/>
                      </a:lnTo>
                      <a:lnTo>
                        <a:pt x="957" y="644"/>
                      </a:lnTo>
                      <a:lnTo>
                        <a:pt x="1106" y="767"/>
                      </a:lnTo>
                      <a:lnTo>
                        <a:pt x="1124" y="824"/>
                      </a:lnTo>
                      <a:lnTo>
                        <a:pt x="1124" y="885"/>
                      </a:lnTo>
                      <a:lnTo>
                        <a:pt x="915" y="1063"/>
                      </a:lnTo>
                      <a:lnTo>
                        <a:pt x="679" y="1245"/>
                      </a:lnTo>
                      <a:lnTo>
                        <a:pt x="501" y="1324"/>
                      </a:lnTo>
                      <a:lnTo>
                        <a:pt x="309" y="1341"/>
                      </a:lnTo>
                      <a:lnTo>
                        <a:pt x="213" y="1349"/>
                      </a:lnTo>
                      <a:lnTo>
                        <a:pt x="166" y="1446"/>
                      </a:lnTo>
                      <a:lnTo>
                        <a:pt x="126" y="1554"/>
                      </a:lnTo>
                      <a:lnTo>
                        <a:pt x="152" y="1676"/>
                      </a:lnTo>
                      <a:lnTo>
                        <a:pt x="213" y="1698"/>
                      </a:lnTo>
                      <a:lnTo>
                        <a:pt x="213" y="1745"/>
                      </a:lnTo>
                      <a:lnTo>
                        <a:pt x="70" y="1802"/>
                      </a:lnTo>
                      <a:lnTo>
                        <a:pt x="22" y="1732"/>
                      </a:lnTo>
                      <a:lnTo>
                        <a:pt x="0" y="1611"/>
                      </a:lnTo>
                      <a:lnTo>
                        <a:pt x="47" y="1467"/>
                      </a:lnTo>
                      <a:lnTo>
                        <a:pt x="118" y="1341"/>
                      </a:lnTo>
                      <a:lnTo>
                        <a:pt x="213" y="1228"/>
                      </a:lnTo>
                      <a:lnTo>
                        <a:pt x="309" y="1197"/>
                      </a:lnTo>
                      <a:lnTo>
                        <a:pt x="405" y="1245"/>
                      </a:lnTo>
                      <a:lnTo>
                        <a:pt x="574" y="1171"/>
                      </a:lnTo>
                      <a:lnTo>
                        <a:pt x="719" y="1054"/>
                      </a:lnTo>
                      <a:lnTo>
                        <a:pt x="884" y="910"/>
                      </a:lnTo>
                      <a:lnTo>
                        <a:pt x="940" y="845"/>
                      </a:lnTo>
                      <a:lnTo>
                        <a:pt x="932" y="788"/>
                      </a:lnTo>
                      <a:lnTo>
                        <a:pt x="740" y="680"/>
                      </a:lnTo>
                      <a:lnTo>
                        <a:pt x="574" y="535"/>
                      </a:lnTo>
                      <a:lnTo>
                        <a:pt x="384" y="345"/>
                      </a:lnTo>
                      <a:lnTo>
                        <a:pt x="317" y="175"/>
                      </a:lnTo>
                      <a:lnTo>
                        <a:pt x="365" y="5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 name="Freeform 15"/>
                <p:cNvSpPr>
                  <a:spLocks/>
                </p:cNvSpPr>
                <p:nvPr/>
              </p:nvSpPr>
              <p:spPr bwMode="auto">
                <a:xfrm>
                  <a:off x="3099" y="5420"/>
                  <a:ext cx="740" cy="830"/>
                </a:xfrm>
                <a:custGeom>
                  <a:avLst/>
                  <a:gdLst>
                    <a:gd name="T0" fmla="*/ 1010 w 1480"/>
                    <a:gd name="T1" fmla="*/ 413 h 1659"/>
                    <a:gd name="T2" fmla="*/ 1180 w 1480"/>
                    <a:gd name="T3" fmla="*/ 126 h 1659"/>
                    <a:gd name="T4" fmla="*/ 1320 w 1480"/>
                    <a:gd name="T5" fmla="*/ 0 h 1659"/>
                    <a:gd name="T6" fmla="*/ 1441 w 1480"/>
                    <a:gd name="T7" fmla="*/ 21 h 1659"/>
                    <a:gd name="T8" fmla="*/ 1480 w 1480"/>
                    <a:gd name="T9" fmla="*/ 151 h 1659"/>
                    <a:gd name="T10" fmla="*/ 1297 w 1480"/>
                    <a:gd name="T11" fmla="*/ 440 h 1659"/>
                    <a:gd name="T12" fmla="*/ 1084 w 1480"/>
                    <a:gd name="T13" fmla="*/ 726 h 1659"/>
                    <a:gd name="T14" fmla="*/ 858 w 1480"/>
                    <a:gd name="T15" fmla="*/ 979 h 1659"/>
                    <a:gd name="T16" fmla="*/ 644 w 1480"/>
                    <a:gd name="T17" fmla="*/ 1132 h 1659"/>
                    <a:gd name="T18" fmla="*/ 501 w 1480"/>
                    <a:gd name="T19" fmla="*/ 1245 h 1659"/>
                    <a:gd name="T20" fmla="*/ 366 w 1480"/>
                    <a:gd name="T21" fmla="*/ 1245 h 1659"/>
                    <a:gd name="T22" fmla="*/ 309 w 1480"/>
                    <a:gd name="T23" fmla="*/ 1227 h 1659"/>
                    <a:gd name="T24" fmla="*/ 309 w 1480"/>
                    <a:gd name="T25" fmla="*/ 1362 h 1659"/>
                    <a:gd name="T26" fmla="*/ 192 w 1480"/>
                    <a:gd name="T27" fmla="*/ 1515 h 1659"/>
                    <a:gd name="T28" fmla="*/ 96 w 1480"/>
                    <a:gd name="T29" fmla="*/ 1563 h 1659"/>
                    <a:gd name="T30" fmla="*/ 104 w 1480"/>
                    <a:gd name="T31" fmla="*/ 1649 h 1659"/>
                    <a:gd name="T32" fmla="*/ 9 w 1480"/>
                    <a:gd name="T33" fmla="*/ 1659 h 1659"/>
                    <a:gd name="T34" fmla="*/ 0 w 1480"/>
                    <a:gd name="T35" fmla="*/ 1532 h 1659"/>
                    <a:gd name="T36" fmla="*/ 79 w 1480"/>
                    <a:gd name="T37" fmla="*/ 1436 h 1659"/>
                    <a:gd name="T38" fmla="*/ 192 w 1480"/>
                    <a:gd name="T39" fmla="*/ 1350 h 1659"/>
                    <a:gd name="T40" fmla="*/ 240 w 1480"/>
                    <a:gd name="T41" fmla="*/ 1254 h 1659"/>
                    <a:gd name="T42" fmla="*/ 248 w 1480"/>
                    <a:gd name="T43" fmla="*/ 1132 h 1659"/>
                    <a:gd name="T44" fmla="*/ 240 w 1480"/>
                    <a:gd name="T45" fmla="*/ 1101 h 1659"/>
                    <a:gd name="T46" fmla="*/ 296 w 1480"/>
                    <a:gd name="T47" fmla="*/ 1061 h 1659"/>
                    <a:gd name="T48" fmla="*/ 344 w 1480"/>
                    <a:gd name="T49" fmla="*/ 1061 h 1659"/>
                    <a:gd name="T50" fmla="*/ 383 w 1480"/>
                    <a:gd name="T51" fmla="*/ 1132 h 1659"/>
                    <a:gd name="T52" fmla="*/ 453 w 1480"/>
                    <a:gd name="T53" fmla="*/ 1157 h 1659"/>
                    <a:gd name="T54" fmla="*/ 527 w 1480"/>
                    <a:gd name="T55" fmla="*/ 1132 h 1659"/>
                    <a:gd name="T56" fmla="*/ 623 w 1480"/>
                    <a:gd name="T57" fmla="*/ 1036 h 1659"/>
                    <a:gd name="T58" fmla="*/ 771 w 1480"/>
                    <a:gd name="T59" fmla="*/ 883 h 1659"/>
                    <a:gd name="T60" fmla="*/ 893 w 1480"/>
                    <a:gd name="T61" fmla="*/ 701 h 1659"/>
                    <a:gd name="T62" fmla="*/ 962 w 1480"/>
                    <a:gd name="T63" fmla="*/ 548 h 1659"/>
                    <a:gd name="T64" fmla="*/ 1010 w 1480"/>
                    <a:gd name="T65" fmla="*/ 413 h 16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480" h="1659">
                      <a:moveTo>
                        <a:pt x="1010" y="413"/>
                      </a:moveTo>
                      <a:lnTo>
                        <a:pt x="1180" y="126"/>
                      </a:lnTo>
                      <a:lnTo>
                        <a:pt x="1320" y="0"/>
                      </a:lnTo>
                      <a:lnTo>
                        <a:pt x="1441" y="21"/>
                      </a:lnTo>
                      <a:lnTo>
                        <a:pt x="1480" y="151"/>
                      </a:lnTo>
                      <a:lnTo>
                        <a:pt x="1297" y="440"/>
                      </a:lnTo>
                      <a:lnTo>
                        <a:pt x="1084" y="726"/>
                      </a:lnTo>
                      <a:lnTo>
                        <a:pt x="858" y="979"/>
                      </a:lnTo>
                      <a:lnTo>
                        <a:pt x="644" y="1132"/>
                      </a:lnTo>
                      <a:lnTo>
                        <a:pt x="501" y="1245"/>
                      </a:lnTo>
                      <a:lnTo>
                        <a:pt x="366" y="1245"/>
                      </a:lnTo>
                      <a:lnTo>
                        <a:pt x="309" y="1227"/>
                      </a:lnTo>
                      <a:lnTo>
                        <a:pt x="309" y="1362"/>
                      </a:lnTo>
                      <a:lnTo>
                        <a:pt x="192" y="1515"/>
                      </a:lnTo>
                      <a:lnTo>
                        <a:pt x="96" y="1563"/>
                      </a:lnTo>
                      <a:lnTo>
                        <a:pt x="104" y="1649"/>
                      </a:lnTo>
                      <a:lnTo>
                        <a:pt x="9" y="1659"/>
                      </a:lnTo>
                      <a:lnTo>
                        <a:pt x="0" y="1532"/>
                      </a:lnTo>
                      <a:lnTo>
                        <a:pt x="79" y="1436"/>
                      </a:lnTo>
                      <a:lnTo>
                        <a:pt x="192" y="1350"/>
                      </a:lnTo>
                      <a:lnTo>
                        <a:pt x="240" y="1254"/>
                      </a:lnTo>
                      <a:lnTo>
                        <a:pt x="248" y="1132"/>
                      </a:lnTo>
                      <a:lnTo>
                        <a:pt x="240" y="1101"/>
                      </a:lnTo>
                      <a:lnTo>
                        <a:pt x="296" y="1061"/>
                      </a:lnTo>
                      <a:lnTo>
                        <a:pt x="344" y="1061"/>
                      </a:lnTo>
                      <a:lnTo>
                        <a:pt x="383" y="1132"/>
                      </a:lnTo>
                      <a:lnTo>
                        <a:pt x="453" y="1157"/>
                      </a:lnTo>
                      <a:lnTo>
                        <a:pt x="527" y="1132"/>
                      </a:lnTo>
                      <a:lnTo>
                        <a:pt x="623" y="1036"/>
                      </a:lnTo>
                      <a:lnTo>
                        <a:pt x="771" y="883"/>
                      </a:lnTo>
                      <a:lnTo>
                        <a:pt x="893" y="701"/>
                      </a:lnTo>
                      <a:lnTo>
                        <a:pt x="962" y="548"/>
                      </a:lnTo>
                      <a:lnTo>
                        <a:pt x="1010" y="41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 name="Freeform 14"/>
                <p:cNvSpPr>
                  <a:spLocks/>
                </p:cNvSpPr>
                <p:nvPr/>
              </p:nvSpPr>
              <p:spPr bwMode="auto">
                <a:xfrm>
                  <a:off x="3964" y="4957"/>
                  <a:ext cx="727" cy="461"/>
                </a:xfrm>
                <a:custGeom>
                  <a:avLst/>
                  <a:gdLst>
                    <a:gd name="T0" fmla="*/ 19 w 1455"/>
                    <a:gd name="T1" fmla="*/ 161 h 923"/>
                    <a:gd name="T2" fmla="*/ 0 w 1455"/>
                    <a:gd name="T3" fmla="*/ 40 h 923"/>
                    <a:gd name="T4" fmla="*/ 71 w 1455"/>
                    <a:gd name="T5" fmla="*/ 0 h 923"/>
                    <a:gd name="T6" fmla="*/ 193 w 1455"/>
                    <a:gd name="T7" fmla="*/ 23 h 923"/>
                    <a:gd name="T8" fmla="*/ 358 w 1455"/>
                    <a:gd name="T9" fmla="*/ 184 h 923"/>
                    <a:gd name="T10" fmla="*/ 519 w 1455"/>
                    <a:gd name="T11" fmla="*/ 375 h 923"/>
                    <a:gd name="T12" fmla="*/ 693 w 1455"/>
                    <a:gd name="T13" fmla="*/ 540 h 923"/>
                    <a:gd name="T14" fmla="*/ 906 w 1455"/>
                    <a:gd name="T15" fmla="*/ 623 h 923"/>
                    <a:gd name="T16" fmla="*/ 1116 w 1455"/>
                    <a:gd name="T17" fmla="*/ 645 h 923"/>
                    <a:gd name="T18" fmla="*/ 1207 w 1455"/>
                    <a:gd name="T19" fmla="*/ 623 h 923"/>
                    <a:gd name="T20" fmla="*/ 1337 w 1455"/>
                    <a:gd name="T21" fmla="*/ 550 h 923"/>
                    <a:gd name="T22" fmla="*/ 1455 w 1455"/>
                    <a:gd name="T23" fmla="*/ 567 h 923"/>
                    <a:gd name="T24" fmla="*/ 1408 w 1455"/>
                    <a:gd name="T25" fmla="*/ 623 h 923"/>
                    <a:gd name="T26" fmla="*/ 1312 w 1455"/>
                    <a:gd name="T27" fmla="*/ 663 h 923"/>
                    <a:gd name="T28" fmla="*/ 1243 w 1455"/>
                    <a:gd name="T29" fmla="*/ 711 h 923"/>
                    <a:gd name="T30" fmla="*/ 1207 w 1455"/>
                    <a:gd name="T31" fmla="*/ 780 h 923"/>
                    <a:gd name="T32" fmla="*/ 1207 w 1455"/>
                    <a:gd name="T33" fmla="*/ 885 h 923"/>
                    <a:gd name="T34" fmla="*/ 1147 w 1455"/>
                    <a:gd name="T35" fmla="*/ 923 h 923"/>
                    <a:gd name="T36" fmla="*/ 1116 w 1455"/>
                    <a:gd name="T37" fmla="*/ 837 h 923"/>
                    <a:gd name="T38" fmla="*/ 1051 w 1455"/>
                    <a:gd name="T39" fmla="*/ 758 h 923"/>
                    <a:gd name="T40" fmla="*/ 946 w 1455"/>
                    <a:gd name="T41" fmla="*/ 732 h 923"/>
                    <a:gd name="T42" fmla="*/ 781 w 1455"/>
                    <a:gd name="T43" fmla="*/ 671 h 923"/>
                    <a:gd name="T44" fmla="*/ 588 w 1455"/>
                    <a:gd name="T45" fmla="*/ 588 h 923"/>
                    <a:gd name="T46" fmla="*/ 423 w 1455"/>
                    <a:gd name="T47" fmla="*/ 471 h 923"/>
                    <a:gd name="T48" fmla="*/ 253 w 1455"/>
                    <a:gd name="T49" fmla="*/ 336 h 923"/>
                    <a:gd name="T50" fmla="*/ 88 w 1455"/>
                    <a:gd name="T51" fmla="*/ 253 h 923"/>
                    <a:gd name="T52" fmla="*/ 19 w 1455"/>
                    <a:gd name="T53" fmla="*/ 161 h 9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55" h="923">
                      <a:moveTo>
                        <a:pt x="19" y="161"/>
                      </a:moveTo>
                      <a:lnTo>
                        <a:pt x="0" y="40"/>
                      </a:lnTo>
                      <a:lnTo>
                        <a:pt x="71" y="0"/>
                      </a:lnTo>
                      <a:lnTo>
                        <a:pt x="193" y="23"/>
                      </a:lnTo>
                      <a:lnTo>
                        <a:pt x="358" y="184"/>
                      </a:lnTo>
                      <a:lnTo>
                        <a:pt x="519" y="375"/>
                      </a:lnTo>
                      <a:lnTo>
                        <a:pt x="693" y="540"/>
                      </a:lnTo>
                      <a:lnTo>
                        <a:pt x="906" y="623"/>
                      </a:lnTo>
                      <a:lnTo>
                        <a:pt x="1116" y="645"/>
                      </a:lnTo>
                      <a:lnTo>
                        <a:pt x="1207" y="623"/>
                      </a:lnTo>
                      <a:lnTo>
                        <a:pt x="1337" y="550"/>
                      </a:lnTo>
                      <a:lnTo>
                        <a:pt x="1455" y="567"/>
                      </a:lnTo>
                      <a:lnTo>
                        <a:pt x="1408" y="623"/>
                      </a:lnTo>
                      <a:lnTo>
                        <a:pt x="1312" y="663"/>
                      </a:lnTo>
                      <a:lnTo>
                        <a:pt x="1243" y="711"/>
                      </a:lnTo>
                      <a:lnTo>
                        <a:pt x="1207" y="780"/>
                      </a:lnTo>
                      <a:lnTo>
                        <a:pt x="1207" y="885"/>
                      </a:lnTo>
                      <a:lnTo>
                        <a:pt x="1147" y="923"/>
                      </a:lnTo>
                      <a:lnTo>
                        <a:pt x="1116" y="837"/>
                      </a:lnTo>
                      <a:lnTo>
                        <a:pt x="1051" y="758"/>
                      </a:lnTo>
                      <a:lnTo>
                        <a:pt x="946" y="732"/>
                      </a:lnTo>
                      <a:lnTo>
                        <a:pt x="781" y="671"/>
                      </a:lnTo>
                      <a:lnTo>
                        <a:pt x="588" y="588"/>
                      </a:lnTo>
                      <a:lnTo>
                        <a:pt x="423" y="471"/>
                      </a:lnTo>
                      <a:lnTo>
                        <a:pt x="253" y="336"/>
                      </a:lnTo>
                      <a:lnTo>
                        <a:pt x="88" y="253"/>
                      </a:lnTo>
                      <a:lnTo>
                        <a:pt x="19" y="16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 name="Freeform 13"/>
                <p:cNvSpPr>
                  <a:spLocks/>
                </p:cNvSpPr>
                <p:nvPr/>
              </p:nvSpPr>
              <p:spPr bwMode="auto">
                <a:xfrm>
                  <a:off x="3960" y="4995"/>
                  <a:ext cx="649" cy="486"/>
                </a:xfrm>
                <a:custGeom>
                  <a:avLst/>
                  <a:gdLst>
                    <a:gd name="T0" fmla="*/ 0 w 1298"/>
                    <a:gd name="T1" fmla="*/ 182 h 971"/>
                    <a:gd name="T2" fmla="*/ 21 w 1298"/>
                    <a:gd name="T3" fmla="*/ 17 h 971"/>
                    <a:gd name="T4" fmla="*/ 126 w 1298"/>
                    <a:gd name="T5" fmla="*/ 0 h 971"/>
                    <a:gd name="T6" fmla="*/ 192 w 1298"/>
                    <a:gd name="T7" fmla="*/ 69 h 971"/>
                    <a:gd name="T8" fmla="*/ 214 w 1298"/>
                    <a:gd name="T9" fmla="*/ 230 h 971"/>
                    <a:gd name="T10" fmla="*/ 318 w 1298"/>
                    <a:gd name="T11" fmla="*/ 479 h 971"/>
                    <a:gd name="T12" fmla="*/ 501 w 1298"/>
                    <a:gd name="T13" fmla="*/ 670 h 971"/>
                    <a:gd name="T14" fmla="*/ 653 w 1298"/>
                    <a:gd name="T15" fmla="*/ 778 h 971"/>
                    <a:gd name="T16" fmla="*/ 1011 w 1298"/>
                    <a:gd name="T17" fmla="*/ 788 h 971"/>
                    <a:gd name="T18" fmla="*/ 1172 w 1298"/>
                    <a:gd name="T19" fmla="*/ 718 h 971"/>
                    <a:gd name="T20" fmla="*/ 1241 w 1298"/>
                    <a:gd name="T21" fmla="*/ 636 h 971"/>
                    <a:gd name="T22" fmla="*/ 1298 w 1298"/>
                    <a:gd name="T23" fmla="*/ 644 h 971"/>
                    <a:gd name="T24" fmla="*/ 1289 w 1298"/>
                    <a:gd name="T25" fmla="*/ 740 h 971"/>
                    <a:gd name="T26" fmla="*/ 1241 w 1298"/>
                    <a:gd name="T27" fmla="*/ 923 h 971"/>
                    <a:gd name="T28" fmla="*/ 1289 w 1298"/>
                    <a:gd name="T29" fmla="*/ 971 h 971"/>
                    <a:gd name="T30" fmla="*/ 1154 w 1298"/>
                    <a:gd name="T31" fmla="*/ 949 h 971"/>
                    <a:gd name="T32" fmla="*/ 1124 w 1298"/>
                    <a:gd name="T33" fmla="*/ 901 h 971"/>
                    <a:gd name="T34" fmla="*/ 906 w 1298"/>
                    <a:gd name="T35" fmla="*/ 883 h 971"/>
                    <a:gd name="T36" fmla="*/ 653 w 1298"/>
                    <a:gd name="T37" fmla="*/ 875 h 971"/>
                    <a:gd name="T38" fmla="*/ 501 w 1298"/>
                    <a:gd name="T39" fmla="*/ 805 h 971"/>
                    <a:gd name="T40" fmla="*/ 404 w 1298"/>
                    <a:gd name="T41" fmla="*/ 732 h 971"/>
                    <a:gd name="T42" fmla="*/ 296 w 1298"/>
                    <a:gd name="T43" fmla="*/ 596 h 971"/>
                    <a:gd name="T44" fmla="*/ 126 w 1298"/>
                    <a:gd name="T45" fmla="*/ 431 h 971"/>
                    <a:gd name="T46" fmla="*/ 21 w 1298"/>
                    <a:gd name="T47" fmla="*/ 287 h 971"/>
                    <a:gd name="T48" fmla="*/ 0 w 1298"/>
                    <a:gd name="T49" fmla="*/ 182 h 9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98" h="971">
                      <a:moveTo>
                        <a:pt x="0" y="182"/>
                      </a:moveTo>
                      <a:lnTo>
                        <a:pt x="21" y="17"/>
                      </a:lnTo>
                      <a:lnTo>
                        <a:pt x="126" y="0"/>
                      </a:lnTo>
                      <a:lnTo>
                        <a:pt x="192" y="69"/>
                      </a:lnTo>
                      <a:lnTo>
                        <a:pt x="214" y="230"/>
                      </a:lnTo>
                      <a:lnTo>
                        <a:pt x="318" y="479"/>
                      </a:lnTo>
                      <a:lnTo>
                        <a:pt x="501" y="670"/>
                      </a:lnTo>
                      <a:lnTo>
                        <a:pt x="653" y="778"/>
                      </a:lnTo>
                      <a:lnTo>
                        <a:pt x="1011" y="788"/>
                      </a:lnTo>
                      <a:lnTo>
                        <a:pt x="1172" y="718"/>
                      </a:lnTo>
                      <a:lnTo>
                        <a:pt x="1241" y="636"/>
                      </a:lnTo>
                      <a:lnTo>
                        <a:pt x="1298" y="644"/>
                      </a:lnTo>
                      <a:lnTo>
                        <a:pt x="1289" y="740"/>
                      </a:lnTo>
                      <a:lnTo>
                        <a:pt x="1241" y="923"/>
                      </a:lnTo>
                      <a:lnTo>
                        <a:pt x="1289" y="971"/>
                      </a:lnTo>
                      <a:lnTo>
                        <a:pt x="1154" y="949"/>
                      </a:lnTo>
                      <a:lnTo>
                        <a:pt x="1124" y="901"/>
                      </a:lnTo>
                      <a:lnTo>
                        <a:pt x="906" y="883"/>
                      </a:lnTo>
                      <a:lnTo>
                        <a:pt x="653" y="875"/>
                      </a:lnTo>
                      <a:lnTo>
                        <a:pt x="501" y="805"/>
                      </a:lnTo>
                      <a:lnTo>
                        <a:pt x="404" y="732"/>
                      </a:lnTo>
                      <a:lnTo>
                        <a:pt x="296" y="596"/>
                      </a:lnTo>
                      <a:lnTo>
                        <a:pt x="126" y="431"/>
                      </a:lnTo>
                      <a:lnTo>
                        <a:pt x="21" y="287"/>
                      </a:lnTo>
                      <a:lnTo>
                        <a:pt x="0" y="18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19" name="Line 11"/>
              <p:cNvSpPr>
                <a:spLocks noChangeShapeType="1"/>
              </p:cNvSpPr>
              <p:nvPr/>
            </p:nvSpPr>
            <p:spPr bwMode="auto">
              <a:xfrm flipH="1">
                <a:off x="3390900" y="4973638"/>
                <a:ext cx="876300" cy="0"/>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Oval 10"/>
              <p:cNvSpPr>
                <a:spLocks noChangeArrowheads="1"/>
              </p:cNvSpPr>
              <p:nvPr/>
            </p:nvSpPr>
            <p:spPr bwMode="auto">
              <a:xfrm flipH="1">
                <a:off x="3467100" y="5011738"/>
                <a:ext cx="190500" cy="165100"/>
              </a:xfrm>
              <a:prstGeom prst="ellipse">
                <a:avLst/>
              </a:prstGeom>
              <a:solidFill>
                <a:srgbClr val="FFFFFF"/>
              </a:solid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 name="Oval 9"/>
              <p:cNvSpPr>
                <a:spLocks noChangeArrowheads="1"/>
              </p:cNvSpPr>
              <p:nvPr/>
            </p:nvSpPr>
            <p:spPr bwMode="auto">
              <a:xfrm flipH="1">
                <a:off x="3949700" y="5011738"/>
                <a:ext cx="190500" cy="165100"/>
              </a:xfrm>
              <a:prstGeom prst="ellipse">
                <a:avLst/>
              </a:prstGeom>
              <a:solidFill>
                <a:srgbClr val="FFFFFF"/>
              </a:solid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3" name="Oval 22"/>
            <p:cNvSpPr/>
            <p:nvPr/>
          </p:nvSpPr>
          <p:spPr>
            <a:xfrm>
              <a:off x="4017402" y="4068743"/>
              <a:ext cx="332140" cy="300003"/>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3974856" y="4264073"/>
              <a:ext cx="332140" cy="300003"/>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3799475" y="4173432"/>
              <a:ext cx="332140" cy="300003"/>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5" name="Oval 34"/>
          <p:cNvSpPr/>
          <p:nvPr/>
        </p:nvSpPr>
        <p:spPr>
          <a:xfrm>
            <a:off x="7096008" y="5469258"/>
            <a:ext cx="332140" cy="300003"/>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8500164" y="5469258"/>
            <a:ext cx="332140" cy="300003"/>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p:nvPr/>
        </p:nvSpPr>
        <p:spPr>
          <a:xfrm>
            <a:off x="9580284" y="5469258"/>
            <a:ext cx="332140" cy="300003"/>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Slide Number Placeholder 1"/>
          <p:cNvSpPr>
            <a:spLocks noGrp="1"/>
          </p:cNvSpPr>
          <p:nvPr>
            <p:ph type="sldNum" sz="quarter" idx="12"/>
          </p:nvPr>
        </p:nvSpPr>
        <p:spPr/>
        <p:txBody>
          <a:bodyPr/>
          <a:lstStyle/>
          <a:p>
            <a:fld id="{E24C6404-DD52-4D30-ADD7-3912C3BB633F}" type="slidenum">
              <a:rPr lang="en-US" smtClean="0"/>
              <a:t>29</a:t>
            </a:fld>
            <a:endParaRPr lang="en-US"/>
          </a:p>
        </p:txBody>
      </p:sp>
      <p:sp>
        <p:nvSpPr>
          <p:cNvPr id="25" name="Rectangle 24">
            <a:extLst>
              <a:ext uri="{FF2B5EF4-FFF2-40B4-BE49-F238E27FC236}">
                <a16:creationId xmlns:a16="http://schemas.microsoft.com/office/drawing/2014/main" id="{F47864FD-CD81-4983-9E90-49CC0637EF27}"/>
              </a:ext>
            </a:extLst>
          </p:cNvPr>
          <p:cNvSpPr/>
          <p:nvPr/>
        </p:nvSpPr>
        <p:spPr>
          <a:xfrm>
            <a:off x="2627327" y="224644"/>
            <a:ext cx="7290245" cy="646331"/>
          </a:xfrm>
          <a:prstGeom prst="rect">
            <a:avLst/>
          </a:prstGeom>
        </p:spPr>
        <p:txBody>
          <a:bodyPr wrap="square">
            <a:spAutoFit/>
          </a:bodyPr>
          <a:lstStyle/>
          <a:p>
            <a:pPr algn="ctr"/>
            <a:r>
              <a:rPr lang="en-US" sz="3600" dirty="0">
                <a:solidFill>
                  <a:srgbClr val="FF0000"/>
                </a:solidFill>
              </a:rPr>
              <a:t>Newton’s Third Law</a:t>
            </a:r>
          </a:p>
        </p:txBody>
      </p:sp>
      <p:sp>
        <p:nvSpPr>
          <p:cNvPr id="26" name="TextBox 25">
            <a:extLst>
              <a:ext uri="{FF2B5EF4-FFF2-40B4-BE49-F238E27FC236}">
                <a16:creationId xmlns:a16="http://schemas.microsoft.com/office/drawing/2014/main" id="{1B3B2B37-6971-4E2D-9E49-99587FFB78C5}"/>
              </a:ext>
            </a:extLst>
          </p:cNvPr>
          <p:cNvSpPr txBox="1"/>
          <p:nvPr/>
        </p:nvSpPr>
        <p:spPr>
          <a:xfrm>
            <a:off x="1343472" y="1232757"/>
            <a:ext cx="9541059" cy="1384995"/>
          </a:xfrm>
          <a:prstGeom prst="rect">
            <a:avLst/>
          </a:prstGeom>
          <a:noFill/>
        </p:spPr>
        <p:txBody>
          <a:bodyPr wrap="square" rtlCol="0">
            <a:spAutoFit/>
          </a:bodyPr>
          <a:lstStyle/>
          <a:p>
            <a:r>
              <a:rPr lang="en-US" sz="2800" dirty="0"/>
              <a:t>Once Sally stops throwing bowling balls, she will keep moving to the left (assuming there are no other </a:t>
            </a:r>
            <a:r>
              <a:rPr lang="en-US" sz="2800" dirty="0" err="1"/>
              <a:t>umbalanced</a:t>
            </a:r>
            <a:r>
              <a:rPr lang="en-US" sz="2800" dirty="0"/>
              <a:t> lateral forces acting on her).</a:t>
            </a:r>
          </a:p>
        </p:txBody>
      </p:sp>
    </p:spTree>
    <p:extLst>
      <p:ext uri="{BB962C8B-B14F-4D97-AF65-F5344CB8AC3E}">
        <p14:creationId xmlns:p14="http://schemas.microsoft.com/office/powerpoint/2010/main" val="12599176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24C6404-DD52-4D30-ADD7-3912C3BB633F}" type="slidenum">
              <a:rPr lang="en-US" smtClean="0"/>
              <a:t>3</a:t>
            </a:fld>
            <a:endParaRPr lang="en-US"/>
          </a:p>
        </p:txBody>
      </p:sp>
      <p:sp>
        <p:nvSpPr>
          <p:cNvPr id="3" name="Title 1"/>
          <p:cNvSpPr txBox="1">
            <a:spLocks/>
          </p:cNvSpPr>
          <p:nvPr/>
        </p:nvSpPr>
        <p:spPr>
          <a:xfrm>
            <a:off x="4043772" y="248491"/>
            <a:ext cx="5076564" cy="802338"/>
          </a:xfrm>
          <a:prstGeom prst="rect">
            <a:avLst/>
          </a:prstGeom>
        </p:spPr>
        <p:txBody>
          <a:bodyPr>
            <a:normAutofit/>
          </a:bodyPr>
          <a:lst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a:lstStyle>
          <a:p>
            <a:pPr algn="l"/>
            <a:r>
              <a:rPr lang="en-US" sz="4000" dirty="0"/>
              <a:t>Historical Reference</a:t>
            </a:r>
          </a:p>
        </p:txBody>
      </p:sp>
      <p:grpSp>
        <p:nvGrpSpPr>
          <p:cNvPr id="6" name="Group 5">
            <a:extLst>
              <a:ext uri="{FF2B5EF4-FFF2-40B4-BE49-F238E27FC236}">
                <a16:creationId xmlns:a16="http://schemas.microsoft.com/office/drawing/2014/main" id="{9426209A-3ACE-464B-9D82-15BF02B14539}"/>
              </a:ext>
            </a:extLst>
          </p:cNvPr>
          <p:cNvGrpSpPr/>
          <p:nvPr/>
        </p:nvGrpSpPr>
        <p:grpSpPr>
          <a:xfrm>
            <a:off x="1106677" y="4476315"/>
            <a:ext cx="9561831" cy="1757961"/>
            <a:chOff x="1106677" y="4476315"/>
            <a:chExt cx="9561831" cy="1757961"/>
          </a:xfrm>
        </p:grpSpPr>
        <p:sp>
          <p:nvSpPr>
            <p:cNvPr id="4" name="Content Placeholder 2"/>
            <p:cNvSpPr txBox="1">
              <a:spLocks/>
            </p:cNvSpPr>
            <p:nvPr/>
          </p:nvSpPr>
          <p:spPr>
            <a:xfrm>
              <a:off x="1106677" y="4476315"/>
              <a:ext cx="7869643" cy="1724993"/>
            </a:xfrm>
            <a:prstGeom prst="rect">
              <a:avLst/>
            </a:prstGeom>
          </p:spPr>
          <p:txBody>
            <a:bodyPr>
              <a:normAutofit fontScale="85000" lnSpcReduction="20000"/>
            </a:bodyPr>
            <a:lst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a:lstStyle>
            <a:p>
              <a:pPr marL="0" indent="0">
                <a:buNone/>
              </a:pPr>
              <a:r>
                <a:rPr lang="en-US" dirty="0">
                  <a:solidFill>
                    <a:srgbClr val="FF0000"/>
                  </a:solidFill>
                </a:rPr>
                <a:t>Newton</a:t>
              </a:r>
            </a:p>
            <a:p>
              <a:pPr lvl="1">
                <a:buClrTx/>
                <a:buFont typeface="Arial" panose="020B0604020202020204" pitchFamily="34" charset="0"/>
                <a:buChar char="•"/>
              </a:pPr>
              <a:r>
                <a:rPr lang="en-US" dirty="0"/>
                <a:t>1642 – 1727</a:t>
              </a:r>
            </a:p>
            <a:p>
              <a:pPr lvl="1">
                <a:buClrTx/>
                <a:buFont typeface="Arial" panose="020B0604020202020204" pitchFamily="34" charset="0"/>
                <a:buChar char="•"/>
              </a:pPr>
              <a:r>
                <a:rPr lang="en-US" dirty="0"/>
                <a:t>Laws of Motion</a:t>
              </a:r>
            </a:p>
            <a:p>
              <a:pPr lvl="1">
                <a:buClrTx/>
                <a:buFont typeface="Arial" panose="020B0604020202020204" pitchFamily="34" charset="0"/>
                <a:buChar char="•"/>
              </a:pPr>
              <a:r>
                <a:rPr lang="en-US" dirty="0"/>
                <a:t>Law of Universal Gravitation</a:t>
              </a:r>
            </a:p>
            <a:p>
              <a:pPr lvl="1">
                <a:buClrTx/>
                <a:buFont typeface="Arial" panose="020B0604020202020204" pitchFamily="34" charset="0"/>
                <a:buChar char="•"/>
              </a:pPr>
              <a:r>
                <a:rPr lang="en-US" dirty="0"/>
                <a:t>Consolidated the concepts of Calculus</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25694" y="4725145"/>
              <a:ext cx="1242814" cy="1509131"/>
            </a:xfrm>
            <a:prstGeom prst="rect">
              <a:avLst/>
            </a:prstGeom>
          </p:spPr>
        </p:pic>
      </p:grpSp>
      <p:sp>
        <p:nvSpPr>
          <p:cNvPr id="7" name="TextBox 6">
            <a:extLst>
              <a:ext uri="{FF2B5EF4-FFF2-40B4-BE49-F238E27FC236}">
                <a16:creationId xmlns:a16="http://schemas.microsoft.com/office/drawing/2014/main" id="{FEFD46AD-AFD9-4B96-BC9F-1441B439C1D9}"/>
              </a:ext>
            </a:extLst>
          </p:cNvPr>
          <p:cNvSpPr txBox="1"/>
          <p:nvPr/>
        </p:nvSpPr>
        <p:spPr>
          <a:xfrm>
            <a:off x="1235460" y="1412776"/>
            <a:ext cx="9289032" cy="523220"/>
          </a:xfrm>
          <a:prstGeom prst="rect">
            <a:avLst/>
          </a:prstGeom>
          <a:noFill/>
        </p:spPr>
        <p:txBody>
          <a:bodyPr wrap="square" rtlCol="0">
            <a:spAutoFit/>
          </a:bodyPr>
          <a:lstStyle/>
          <a:p>
            <a:pPr algn="ctr"/>
            <a:r>
              <a:rPr lang="en-US" sz="2800" dirty="0"/>
              <a:t>This lesson will focus on the work of Isaac Newton…</a:t>
            </a:r>
          </a:p>
        </p:txBody>
      </p:sp>
    </p:spTree>
    <p:extLst>
      <p:ext uri="{BB962C8B-B14F-4D97-AF65-F5344CB8AC3E}">
        <p14:creationId xmlns:p14="http://schemas.microsoft.com/office/powerpoint/2010/main" val="366164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4" presetClass="path" presetSubtype="0" accel="50000" decel="50000" fill="hold" nodeType="withEffect">
                                  <p:stCondLst>
                                    <p:cond delay="0"/>
                                  </p:stCondLst>
                                  <p:childTnLst>
                                    <p:animMotion origin="layout" path="M -2.5E-6 2.96296E-6 L -0.00351 -0.31227 " pathEditMode="relative" rAng="0" ptsTypes="AA">
                                      <p:cBhvr>
                                        <p:cTn id="6" dur="2000" fill="hold"/>
                                        <p:tgtEl>
                                          <p:spTgt spid="6"/>
                                        </p:tgtEl>
                                        <p:attrNameLst>
                                          <p:attrName>ppt_x</p:attrName>
                                          <p:attrName>ppt_y</p:attrName>
                                        </p:attrNameLst>
                                      </p:cBhvr>
                                      <p:rCtr x="-182" y="-15625"/>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99333" y="1339605"/>
            <a:ext cx="9181020" cy="954107"/>
          </a:xfrm>
          <a:prstGeom prst="rect">
            <a:avLst/>
          </a:prstGeom>
          <a:noFill/>
        </p:spPr>
        <p:txBody>
          <a:bodyPr wrap="square" rtlCol="0">
            <a:spAutoFit/>
          </a:bodyPr>
          <a:lstStyle/>
          <a:p>
            <a:pPr algn="ctr"/>
            <a:r>
              <a:rPr lang="en-US" sz="2800" dirty="0"/>
              <a:t>Newton was smart enough to figure out what was needed to get things moving.  </a:t>
            </a:r>
          </a:p>
        </p:txBody>
      </p:sp>
      <p:sp>
        <p:nvSpPr>
          <p:cNvPr id="3" name="TextBox 2"/>
          <p:cNvSpPr txBox="1"/>
          <p:nvPr/>
        </p:nvSpPr>
        <p:spPr>
          <a:xfrm>
            <a:off x="4207645" y="4369455"/>
            <a:ext cx="3564396" cy="523220"/>
          </a:xfrm>
          <a:prstGeom prst="rect">
            <a:avLst/>
          </a:prstGeom>
          <a:noFill/>
        </p:spPr>
        <p:txBody>
          <a:bodyPr wrap="square" rtlCol="0">
            <a:spAutoFit/>
          </a:bodyPr>
          <a:lstStyle/>
          <a:p>
            <a:r>
              <a:rPr lang="en-US" sz="2800" dirty="0"/>
              <a:t>Of course he was…</a:t>
            </a:r>
          </a:p>
        </p:txBody>
      </p:sp>
      <p:sp>
        <p:nvSpPr>
          <p:cNvPr id="4" name="Slide Number Placeholder 3"/>
          <p:cNvSpPr>
            <a:spLocks noGrp="1"/>
          </p:cNvSpPr>
          <p:nvPr>
            <p:ph type="sldNum" sz="quarter" idx="12"/>
          </p:nvPr>
        </p:nvSpPr>
        <p:spPr/>
        <p:txBody>
          <a:bodyPr/>
          <a:lstStyle/>
          <a:p>
            <a:fld id="{E24C6404-DD52-4D30-ADD7-3912C3BB633F}" type="slidenum">
              <a:rPr lang="en-US" smtClean="0"/>
              <a:t>30</a:t>
            </a:fld>
            <a:endParaRPr lang="en-US"/>
          </a:p>
        </p:txBody>
      </p:sp>
      <p:sp>
        <p:nvSpPr>
          <p:cNvPr id="5" name="TextBox 4"/>
          <p:cNvSpPr txBox="1"/>
          <p:nvPr/>
        </p:nvSpPr>
        <p:spPr>
          <a:xfrm>
            <a:off x="1403983" y="2905780"/>
            <a:ext cx="9614284" cy="523220"/>
          </a:xfrm>
          <a:prstGeom prst="rect">
            <a:avLst/>
          </a:prstGeom>
          <a:noFill/>
        </p:spPr>
        <p:txBody>
          <a:bodyPr wrap="square" rtlCol="0">
            <a:spAutoFit/>
          </a:bodyPr>
          <a:lstStyle/>
          <a:p>
            <a:r>
              <a:rPr lang="en-US" sz="2800" dirty="0"/>
              <a:t>Was he smart enough to come up with a way to predict motion?</a:t>
            </a:r>
          </a:p>
        </p:txBody>
      </p:sp>
    </p:spTree>
    <p:extLst>
      <p:ext uri="{BB962C8B-B14F-4D97-AF65-F5344CB8AC3E}">
        <p14:creationId xmlns:p14="http://schemas.microsoft.com/office/powerpoint/2010/main" val="1461712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28900" y="296652"/>
            <a:ext cx="6934200" cy="646331"/>
          </a:xfrm>
          <a:prstGeom prst="rect">
            <a:avLst/>
          </a:prstGeom>
        </p:spPr>
        <p:txBody>
          <a:bodyPr wrap="square">
            <a:spAutoFit/>
          </a:bodyPr>
          <a:lstStyle/>
          <a:p>
            <a:pPr algn="ctr"/>
            <a:r>
              <a:rPr lang="en-US" sz="3600" dirty="0">
                <a:solidFill>
                  <a:srgbClr val="FF0000"/>
                </a:solidFill>
              </a:rPr>
              <a:t>Newton’s 2nd Law</a:t>
            </a:r>
            <a:endParaRPr lang="en-US" sz="2800" dirty="0"/>
          </a:p>
        </p:txBody>
      </p:sp>
      <p:sp>
        <p:nvSpPr>
          <p:cNvPr id="3" name="Rectangle 2"/>
          <p:cNvSpPr/>
          <p:nvPr/>
        </p:nvSpPr>
        <p:spPr>
          <a:xfrm>
            <a:off x="4444496" y="3248980"/>
            <a:ext cx="3382083" cy="923330"/>
          </a:xfrm>
          <a:prstGeom prst="rect">
            <a:avLst/>
          </a:prstGeom>
        </p:spPr>
        <p:txBody>
          <a:bodyPr wrap="square">
            <a:spAutoFit/>
          </a:bodyPr>
          <a:lstStyle/>
          <a:p>
            <a:r>
              <a:rPr lang="en-US" sz="5400" dirty="0"/>
              <a:t>F = M * a</a:t>
            </a:r>
          </a:p>
        </p:txBody>
      </p:sp>
      <p:sp>
        <p:nvSpPr>
          <p:cNvPr id="4" name="Rectangle 3"/>
          <p:cNvSpPr/>
          <p:nvPr/>
        </p:nvSpPr>
        <p:spPr>
          <a:xfrm>
            <a:off x="1997741" y="4758674"/>
            <a:ext cx="8196518" cy="523220"/>
          </a:xfrm>
          <a:prstGeom prst="rect">
            <a:avLst/>
          </a:prstGeom>
        </p:spPr>
        <p:txBody>
          <a:bodyPr wrap="square">
            <a:spAutoFit/>
          </a:bodyPr>
          <a:lstStyle/>
          <a:p>
            <a:r>
              <a:rPr lang="en-US" sz="2800" dirty="0"/>
              <a:t>But this isn’t the most useful form of the equation…</a:t>
            </a:r>
          </a:p>
        </p:txBody>
      </p:sp>
      <p:sp>
        <p:nvSpPr>
          <p:cNvPr id="5" name="Slide Number Placeholder 4"/>
          <p:cNvSpPr>
            <a:spLocks noGrp="1"/>
          </p:cNvSpPr>
          <p:nvPr>
            <p:ph type="sldNum" sz="quarter" idx="12"/>
          </p:nvPr>
        </p:nvSpPr>
        <p:spPr/>
        <p:txBody>
          <a:bodyPr/>
          <a:lstStyle/>
          <a:p>
            <a:fld id="{E24C6404-DD52-4D30-ADD7-3912C3BB633F}" type="slidenum">
              <a:rPr lang="en-US" smtClean="0"/>
              <a:t>31</a:t>
            </a:fld>
            <a:endParaRPr lang="en-US"/>
          </a:p>
        </p:txBody>
      </p:sp>
      <p:sp>
        <p:nvSpPr>
          <p:cNvPr id="6" name="Rectangle 5">
            <a:extLst>
              <a:ext uri="{FF2B5EF4-FFF2-40B4-BE49-F238E27FC236}">
                <a16:creationId xmlns:a16="http://schemas.microsoft.com/office/drawing/2014/main" id="{AD31846E-53CA-4ABD-8346-05E3EEC8608E}"/>
              </a:ext>
            </a:extLst>
          </p:cNvPr>
          <p:cNvSpPr/>
          <p:nvPr/>
        </p:nvSpPr>
        <p:spPr>
          <a:xfrm>
            <a:off x="1163452" y="1576106"/>
            <a:ext cx="9865096" cy="1384995"/>
          </a:xfrm>
          <a:prstGeom prst="rect">
            <a:avLst/>
          </a:prstGeom>
        </p:spPr>
        <p:txBody>
          <a:bodyPr wrap="square">
            <a:spAutoFit/>
          </a:bodyPr>
          <a:lstStyle/>
          <a:p>
            <a:r>
              <a:rPr lang="en-US" sz="2800" dirty="0"/>
              <a:t>The Force acting on an object is directly proportional to the Mass of the object and the object’s Acceleration.</a:t>
            </a:r>
          </a:p>
          <a:p>
            <a:endParaRPr lang="en-US" sz="2800" dirty="0"/>
          </a:p>
        </p:txBody>
      </p:sp>
    </p:spTree>
    <p:extLst>
      <p:ext uri="{BB962C8B-B14F-4D97-AF65-F5344CB8AC3E}">
        <p14:creationId xmlns:p14="http://schemas.microsoft.com/office/powerpoint/2010/main" val="38493153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7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64668" y="1600620"/>
            <a:ext cx="10189132" cy="1384995"/>
          </a:xfrm>
          <a:prstGeom prst="rect">
            <a:avLst/>
          </a:prstGeom>
        </p:spPr>
        <p:txBody>
          <a:bodyPr wrap="square">
            <a:spAutoFit/>
          </a:bodyPr>
          <a:lstStyle/>
          <a:p>
            <a:r>
              <a:rPr lang="en-US" sz="2800" dirty="0"/>
              <a:t>The Acceleration of an object is directly proportional to the Force acting on the object and indirectly proportional to the Mass of the object.</a:t>
            </a:r>
          </a:p>
        </p:txBody>
      </p:sp>
      <p:sp>
        <p:nvSpPr>
          <p:cNvPr id="3" name="Rectangle 2"/>
          <p:cNvSpPr/>
          <p:nvPr/>
        </p:nvSpPr>
        <p:spPr>
          <a:xfrm>
            <a:off x="4187789" y="3429001"/>
            <a:ext cx="3382083" cy="2585323"/>
          </a:xfrm>
          <a:prstGeom prst="rect">
            <a:avLst/>
          </a:prstGeom>
        </p:spPr>
        <p:txBody>
          <a:bodyPr wrap="square">
            <a:spAutoFit/>
          </a:bodyPr>
          <a:lstStyle/>
          <a:p>
            <a:r>
              <a:rPr lang="en-US" sz="5400" dirty="0"/>
              <a:t>	    </a:t>
            </a:r>
            <a:r>
              <a:rPr lang="en-US" sz="3600" dirty="0"/>
              <a:t>  </a:t>
            </a:r>
            <a:r>
              <a:rPr lang="en-US" sz="5400" dirty="0"/>
              <a:t>    F</a:t>
            </a:r>
          </a:p>
          <a:p>
            <a:r>
              <a:rPr lang="en-US" sz="5400" dirty="0"/>
              <a:t>a  =   ------ </a:t>
            </a:r>
          </a:p>
          <a:p>
            <a:r>
              <a:rPr lang="en-US" sz="5400" dirty="0"/>
              <a:t>           M </a:t>
            </a:r>
          </a:p>
        </p:txBody>
      </p:sp>
      <p:sp>
        <p:nvSpPr>
          <p:cNvPr id="4" name="Slide Number Placeholder 3"/>
          <p:cNvSpPr>
            <a:spLocks noGrp="1"/>
          </p:cNvSpPr>
          <p:nvPr>
            <p:ph type="sldNum" sz="quarter" idx="12"/>
          </p:nvPr>
        </p:nvSpPr>
        <p:spPr/>
        <p:txBody>
          <a:bodyPr/>
          <a:lstStyle/>
          <a:p>
            <a:fld id="{E24C6404-DD52-4D30-ADD7-3912C3BB633F}" type="slidenum">
              <a:rPr lang="en-US" smtClean="0"/>
              <a:t>32</a:t>
            </a:fld>
            <a:endParaRPr lang="en-US"/>
          </a:p>
        </p:txBody>
      </p:sp>
      <p:sp>
        <p:nvSpPr>
          <p:cNvPr id="6" name="Rectangle 5">
            <a:extLst>
              <a:ext uri="{FF2B5EF4-FFF2-40B4-BE49-F238E27FC236}">
                <a16:creationId xmlns:a16="http://schemas.microsoft.com/office/drawing/2014/main" id="{76FE6E58-F150-4384-9D6A-69B374914E3B}"/>
              </a:ext>
            </a:extLst>
          </p:cNvPr>
          <p:cNvSpPr/>
          <p:nvPr/>
        </p:nvSpPr>
        <p:spPr>
          <a:xfrm>
            <a:off x="2628900" y="296652"/>
            <a:ext cx="6934200" cy="646331"/>
          </a:xfrm>
          <a:prstGeom prst="rect">
            <a:avLst/>
          </a:prstGeom>
        </p:spPr>
        <p:txBody>
          <a:bodyPr wrap="square">
            <a:spAutoFit/>
          </a:bodyPr>
          <a:lstStyle/>
          <a:p>
            <a:pPr algn="ctr"/>
            <a:r>
              <a:rPr lang="en-US" sz="3600" dirty="0">
                <a:solidFill>
                  <a:srgbClr val="FF0000"/>
                </a:solidFill>
              </a:rPr>
              <a:t>Newton’s 2nd Law</a:t>
            </a:r>
            <a:endParaRPr lang="en-US" sz="2800" dirty="0"/>
          </a:p>
        </p:txBody>
      </p:sp>
    </p:spTree>
    <p:extLst>
      <p:ext uri="{BB962C8B-B14F-4D97-AF65-F5344CB8AC3E}">
        <p14:creationId xmlns:p14="http://schemas.microsoft.com/office/powerpoint/2010/main" val="4527462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60792" y="1408245"/>
            <a:ext cx="10410402" cy="954107"/>
          </a:xfrm>
          <a:prstGeom prst="rect">
            <a:avLst/>
          </a:prstGeom>
        </p:spPr>
        <p:txBody>
          <a:bodyPr wrap="square">
            <a:spAutoFit/>
          </a:bodyPr>
          <a:lstStyle/>
          <a:p>
            <a:r>
              <a:rPr lang="en-US" sz="2800" dirty="0"/>
              <a:t>So, if we can apply a </a:t>
            </a:r>
            <a:r>
              <a:rPr lang="en-US" sz="2800" u="sng" dirty="0"/>
              <a:t>force</a:t>
            </a:r>
            <a:r>
              <a:rPr lang="en-US" sz="2800" dirty="0"/>
              <a:t> to an object (which has </a:t>
            </a:r>
            <a:r>
              <a:rPr lang="en-US" sz="2800" u="sng" dirty="0"/>
              <a:t>mass</a:t>
            </a:r>
            <a:r>
              <a:rPr lang="en-US" sz="2800" dirty="0"/>
              <a:t>, of course) we can get it to </a:t>
            </a:r>
            <a:r>
              <a:rPr lang="en-US" sz="2800" u="sng" dirty="0"/>
              <a:t>accelerate</a:t>
            </a:r>
            <a:r>
              <a:rPr lang="en-US" sz="2800" dirty="0"/>
              <a:t>…</a:t>
            </a:r>
          </a:p>
        </p:txBody>
      </p:sp>
      <p:sp>
        <p:nvSpPr>
          <p:cNvPr id="3" name="Slide Number Placeholder 2"/>
          <p:cNvSpPr>
            <a:spLocks noGrp="1"/>
          </p:cNvSpPr>
          <p:nvPr>
            <p:ph type="sldNum" sz="quarter" idx="12"/>
          </p:nvPr>
        </p:nvSpPr>
        <p:spPr/>
        <p:txBody>
          <a:bodyPr/>
          <a:lstStyle/>
          <a:p>
            <a:fld id="{E24C6404-DD52-4D30-ADD7-3912C3BB633F}" type="slidenum">
              <a:rPr lang="en-US" smtClean="0"/>
              <a:t>33</a:t>
            </a:fld>
            <a:endParaRPr lang="en-US"/>
          </a:p>
        </p:txBody>
      </p:sp>
      <p:sp>
        <p:nvSpPr>
          <p:cNvPr id="4" name="Rectangle 3"/>
          <p:cNvSpPr/>
          <p:nvPr/>
        </p:nvSpPr>
        <p:spPr>
          <a:xfrm>
            <a:off x="947428" y="2708920"/>
            <a:ext cx="10410402" cy="523220"/>
          </a:xfrm>
          <a:prstGeom prst="rect">
            <a:avLst/>
          </a:prstGeom>
        </p:spPr>
        <p:txBody>
          <a:bodyPr wrap="square">
            <a:spAutoFit/>
          </a:bodyPr>
          <a:lstStyle/>
          <a:p>
            <a:r>
              <a:rPr lang="en-US" sz="2800" dirty="0"/>
              <a:t>Let’s make the object a rocket.</a:t>
            </a:r>
          </a:p>
        </p:txBody>
      </p:sp>
      <p:sp>
        <p:nvSpPr>
          <p:cNvPr id="5" name="Rectangle 4"/>
          <p:cNvSpPr/>
          <p:nvPr/>
        </p:nvSpPr>
        <p:spPr>
          <a:xfrm>
            <a:off x="943398" y="4435885"/>
            <a:ext cx="10410402" cy="954107"/>
          </a:xfrm>
          <a:prstGeom prst="rect">
            <a:avLst/>
          </a:prstGeom>
        </p:spPr>
        <p:txBody>
          <a:bodyPr wrap="square">
            <a:spAutoFit/>
          </a:bodyPr>
          <a:lstStyle/>
          <a:p>
            <a:r>
              <a:rPr lang="en-US" sz="2800" dirty="0"/>
              <a:t>Not only will it start moving, it will go faster and faster as long as we continue to apply the force.</a:t>
            </a:r>
          </a:p>
        </p:txBody>
      </p:sp>
      <p:sp>
        <p:nvSpPr>
          <p:cNvPr id="6" name="Rectangle 5">
            <a:extLst>
              <a:ext uri="{FF2B5EF4-FFF2-40B4-BE49-F238E27FC236}">
                <a16:creationId xmlns:a16="http://schemas.microsoft.com/office/drawing/2014/main" id="{6029C94C-FDC1-4893-A53D-6E16A53FFBBB}"/>
              </a:ext>
            </a:extLst>
          </p:cNvPr>
          <p:cNvSpPr/>
          <p:nvPr/>
        </p:nvSpPr>
        <p:spPr>
          <a:xfrm>
            <a:off x="2628900" y="296652"/>
            <a:ext cx="6934200" cy="646331"/>
          </a:xfrm>
          <a:prstGeom prst="rect">
            <a:avLst/>
          </a:prstGeom>
        </p:spPr>
        <p:txBody>
          <a:bodyPr wrap="square">
            <a:spAutoFit/>
          </a:bodyPr>
          <a:lstStyle/>
          <a:p>
            <a:pPr algn="ctr"/>
            <a:r>
              <a:rPr lang="en-US" sz="3600" dirty="0">
                <a:solidFill>
                  <a:srgbClr val="FF0000"/>
                </a:solidFill>
              </a:rPr>
              <a:t>Newton’s 2nd Law</a:t>
            </a:r>
            <a:endParaRPr lang="en-US" sz="2800" dirty="0"/>
          </a:p>
        </p:txBody>
      </p:sp>
      <p:sp>
        <p:nvSpPr>
          <p:cNvPr id="7" name="Rectangle 6">
            <a:extLst>
              <a:ext uri="{FF2B5EF4-FFF2-40B4-BE49-F238E27FC236}">
                <a16:creationId xmlns:a16="http://schemas.microsoft.com/office/drawing/2014/main" id="{C1CD6391-E06E-45F7-982C-2B1F4B715C45}"/>
              </a:ext>
            </a:extLst>
          </p:cNvPr>
          <p:cNvSpPr/>
          <p:nvPr/>
        </p:nvSpPr>
        <p:spPr>
          <a:xfrm>
            <a:off x="960792" y="3517848"/>
            <a:ext cx="10410402" cy="523220"/>
          </a:xfrm>
          <a:prstGeom prst="rect">
            <a:avLst/>
          </a:prstGeom>
        </p:spPr>
        <p:txBody>
          <a:bodyPr wrap="square">
            <a:spAutoFit/>
          </a:bodyPr>
          <a:lstStyle/>
          <a:p>
            <a:r>
              <a:rPr lang="en-US" sz="2800" dirty="0"/>
              <a:t>If the rocket accelerates, that means it will start moving...</a:t>
            </a:r>
          </a:p>
        </p:txBody>
      </p:sp>
    </p:spTree>
    <p:extLst>
      <p:ext uri="{BB962C8B-B14F-4D97-AF65-F5344CB8AC3E}">
        <p14:creationId xmlns:p14="http://schemas.microsoft.com/office/powerpoint/2010/main" val="3054389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91444" y="1197913"/>
            <a:ext cx="10081120" cy="954107"/>
          </a:xfrm>
          <a:prstGeom prst="rect">
            <a:avLst/>
          </a:prstGeom>
          <a:noFill/>
        </p:spPr>
        <p:txBody>
          <a:bodyPr wrap="square" rtlCol="0">
            <a:spAutoFit/>
          </a:bodyPr>
          <a:lstStyle/>
          <a:p>
            <a:r>
              <a:rPr lang="en-US" sz="2800" dirty="0"/>
              <a:t>Before we look at how Newton’s Laws affect the motion of a rocket, let’s look at the simple problem of a free falling object…</a:t>
            </a:r>
          </a:p>
        </p:txBody>
      </p:sp>
      <p:sp>
        <p:nvSpPr>
          <p:cNvPr id="3" name="TextBox 2"/>
          <p:cNvSpPr txBox="1"/>
          <p:nvPr/>
        </p:nvSpPr>
        <p:spPr>
          <a:xfrm>
            <a:off x="3143672" y="2312877"/>
            <a:ext cx="6588732" cy="1384995"/>
          </a:xfrm>
          <a:prstGeom prst="rect">
            <a:avLst/>
          </a:prstGeom>
          <a:noFill/>
        </p:spPr>
        <p:txBody>
          <a:bodyPr wrap="square" rtlCol="0">
            <a:spAutoFit/>
          </a:bodyPr>
          <a:lstStyle/>
          <a:p>
            <a:r>
              <a:rPr lang="en-US" sz="2800" dirty="0"/>
              <a:t>	</a:t>
            </a:r>
            <a:r>
              <a:rPr lang="en-US" sz="2800" dirty="0">
                <a:solidFill>
                  <a:srgbClr val="FF0000"/>
                </a:solidFill>
              </a:rPr>
              <a:t>	                    Force</a:t>
            </a:r>
          </a:p>
          <a:p>
            <a:r>
              <a:rPr lang="en-US" sz="2800" dirty="0">
                <a:solidFill>
                  <a:srgbClr val="FF0000"/>
                </a:solidFill>
              </a:rPr>
              <a:t>     </a:t>
            </a:r>
            <a:r>
              <a:rPr lang="en-US" sz="2800" dirty="0" err="1">
                <a:solidFill>
                  <a:srgbClr val="FF0000"/>
                </a:solidFill>
              </a:rPr>
              <a:t>Accel</a:t>
            </a:r>
            <a:r>
              <a:rPr lang="en-US" sz="2800" dirty="0">
                <a:solidFill>
                  <a:srgbClr val="FF0000"/>
                </a:solidFill>
              </a:rPr>
              <a:t>    =     ----------------</a:t>
            </a:r>
          </a:p>
          <a:p>
            <a:r>
              <a:rPr lang="en-US" sz="2800" dirty="0">
                <a:solidFill>
                  <a:srgbClr val="FF0000"/>
                </a:solidFill>
              </a:rPr>
              <a:t>		                    Mass </a:t>
            </a:r>
          </a:p>
        </p:txBody>
      </p:sp>
      <p:sp>
        <p:nvSpPr>
          <p:cNvPr id="4" name="TextBox 3"/>
          <p:cNvSpPr txBox="1"/>
          <p:nvPr/>
        </p:nvSpPr>
        <p:spPr>
          <a:xfrm>
            <a:off x="2027548" y="3825044"/>
            <a:ext cx="7884876" cy="523220"/>
          </a:xfrm>
          <a:prstGeom prst="rect">
            <a:avLst/>
          </a:prstGeom>
          <a:noFill/>
        </p:spPr>
        <p:txBody>
          <a:bodyPr wrap="square" rtlCol="0">
            <a:spAutoFit/>
          </a:bodyPr>
          <a:lstStyle/>
          <a:p>
            <a:r>
              <a:rPr lang="en-US" sz="2800" dirty="0"/>
              <a:t>Force  =   the Gravitational Force   =   Weight</a:t>
            </a:r>
          </a:p>
        </p:txBody>
      </p:sp>
      <p:sp>
        <p:nvSpPr>
          <p:cNvPr id="5" name="TextBox 4"/>
          <p:cNvSpPr txBox="1"/>
          <p:nvPr/>
        </p:nvSpPr>
        <p:spPr>
          <a:xfrm>
            <a:off x="2027548" y="4617133"/>
            <a:ext cx="9145016" cy="1384995"/>
          </a:xfrm>
          <a:prstGeom prst="rect">
            <a:avLst/>
          </a:prstGeom>
          <a:noFill/>
        </p:spPr>
        <p:txBody>
          <a:bodyPr wrap="square" rtlCol="0">
            <a:spAutoFit/>
          </a:bodyPr>
          <a:lstStyle/>
          <a:p>
            <a:r>
              <a:rPr lang="en-US" sz="2800" dirty="0"/>
              <a:t>		                   Weight		                     Weight</a:t>
            </a:r>
          </a:p>
          <a:p>
            <a:r>
              <a:rPr lang="en-US" sz="2800" dirty="0"/>
              <a:t>Mass   =   ----------------------------     =      --------------</a:t>
            </a:r>
          </a:p>
          <a:p>
            <a:r>
              <a:rPr lang="en-US" sz="2800" dirty="0"/>
              <a:t>	            Accel Due to Gravity	            32.2 ft/sec</a:t>
            </a:r>
            <a:r>
              <a:rPr lang="en-US" sz="2800" baseline="30000" dirty="0"/>
              <a:t>2</a:t>
            </a:r>
            <a:endParaRPr lang="en-US" sz="2800" dirty="0"/>
          </a:p>
        </p:txBody>
      </p:sp>
      <p:sp>
        <p:nvSpPr>
          <p:cNvPr id="6" name="Slide Number Placeholder 5"/>
          <p:cNvSpPr>
            <a:spLocks noGrp="1"/>
          </p:cNvSpPr>
          <p:nvPr>
            <p:ph type="sldNum" sz="quarter" idx="12"/>
          </p:nvPr>
        </p:nvSpPr>
        <p:spPr/>
        <p:txBody>
          <a:bodyPr/>
          <a:lstStyle/>
          <a:p>
            <a:fld id="{E24C6404-DD52-4D30-ADD7-3912C3BB633F}" type="slidenum">
              <a:rPr lang="en-US" smtClean="0"/>
              <a:t>34</a:t>
            </a:fld>
            <a:endParaRPr lang="en-US"/>
          </a:p>
        </p:txBody>
      </p:sp>
      <p:sp>
        <p:nvSpPr>
          <p:cNvPr id="7" name="Rectangle 6">
            <a:extLst>
              <a:ext uri="{FF2B5EF4-FFF2-40B4-BE49-F238E27FC236}">
                <a16:creationId xmlns:a16="http://schemas.microsoft.com/office/drawing/2014/main" id="{2D8A14A0-83F3-4751-8D36-798C60D886B6}"/>
              </a:ext>
            </a:extLst>
          </p:cNvPr>
          <p:cNvSpPr/>
          <p:nvPr/>
        </p:nvSpPr>
        <p:spPr>
          <a:xfrm>
            <a:off x="2628900" y="296652"/>
            <a:ext cx="6934200" cy="646331"/>
          </a:xfrm>
          <a:prstGeom prst="rect">
            <a:avLst/>
          </a:prstGeom>
        </p:spPr>
        <p:txBody>
          <a:bodyPr wrap="square">
            <a:spAutoFit/>
          </a:bodyPr>
          <a:lstStyle/>
          <a:p>
            <a:pPr algn="ctr"/>
            <a:r>
              <a:rPr lang="en-US" sz="3600" dirty="0">
                <a:solidFill>
                  <a:srgbClr val="FF0000"/>
                </a:solidFill>
              </a:rPr>
              <a:t>Newton’s 2nd Law</a:t>
            </a:r>
            <a:endParaRPr lang="en-US" sz="2800" dirty="0"/>
          </a:p>
        </p:txBody>
      </p:sp>
    </p:spTree>
    <p:extLst>
      <p:ext uri="{BB962C8B-B14F-4D97-AF65-F5344CB8AC3E}">
        <p14:creationId xmlns:p14="http://schemas.microsoft.com/office/powerpoint/2010/main" val="26665079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0-#ppt_w/2"/>
                                          </p:val>
                                        </p:tav>
                                        <p:tav tm="100000">
                                          <p:val>
                                            <p:strVal val="#ppt_x"/>
                                          </p:val>
                                        </p:tav>
                                      </p:tavLst>
                                    </p:anim>
                                    <p:anim calcmode="lin" valueType="num">
                                      <p:cBhvr additive="base">
                                        <p:cTn id="13"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0-#ppt_w/2"/>
                                          </p:val>
                                        </p:tav>
                                        <p:tav tm="100000">
                                          <p:val>
                                            <p:strVal val="#ppt_x"/>
                                          </p:val>
                                        </p:tav>
                                      </p:tavLst>
                                    </p:anim>
                                    <p:anim calcmode="lin" valueType="num">
                                      <p:cBhvr additive="base">
                                        <p:cTn id="19"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681464" y="927882"/>
            <a:ext cx="6588732" cy="2246769"/>
          </a:xfrm>
          <a:prstGeom prst="rect">
            <a:avLst/>
          </a:prstGeom>
          <a:noFill/>
        </p:spPr>
        <p:txBody>
          <a:bodyPr wrap="square" rtlCol="0">
            <a:spAutoFit/>
          </a:bodyPr>
          <a:lstStyle/>
          <a:p>
            <a:r>
              <a:rPr lang="en-US" sz="2800" dirty="0"/>
              <a:t>		                 Weight   </a:t>
            </a:r>
            <a:r>
              <a:rPr lang="en-US" sz="2800" dirty="0">
                <a:solidFill>
                  <a:srgbClr val="00B0F0"/>
                </a:solidFill>
              </a:rPr>
              <a:t>(</a:t>
            </a:r>
            <a:r>
              <a:rPr lang="en-US" sz="2800" dirty="0" err="1">
                <a:solidFill>
                  <a:srgbClr val="00B0F0"/>
                </a:solidFill>
              </a:rPr>
              <a:t>lbs</a:t>
            </a:r>
            <a:r>
              <a:rPr lang="en-US" sz="2800" dirty="0">
                <a:solidFill>
                  <a:srgbClr val="00B0F0"/>
                </a:solidFill>
              </a:rPr>
              <a:t>) </a:t>
            </a:r>
          </a:p>
          <a:p>
            <a:r>
              <a:rPr lang="en-US" sz="2800" dirty="0" err="1"/>
              <a:t>Accel</a:t>
            </a:r>
            <a:r>
              <a:rPr lang="en-US" sz="2800" dirty="0"/>
              <a:t>   =    ----------------------------------</a:t>
            </a:r>
          </a:p>
          <a:p>
            <a:r>
              <a:rPr lang="en-US" sz="2800" dirty="0"/>
              <a:t>		 		                      </a:t>
            </a:r>
            <a:r>
              <a:rPr lang="en-US" sz="2800" dirty="0" err="1">
                <a:solidFill>
                  <a:srgbClr val="00B0F0"/>
                </a:solidFill>
              </a:rPr>
              <a:t>lbs</a:t>
            </a:r>
            <a:endParaRPr lang="en-US" sz="2800" dirty="0">
              <a:solidFill>
                <a:srgbClr val="00B0F0"/>
              </a:solidFill>
            </a:endParaRPr>
          </a:p>
          <a:p>
            <a:r>
              <a:rPr lang="en-US" sz="2800" dirty="0"/>
              <a:t>		        Mass	 </a:t>
            </a:r>
            <a:r>
              <a:rPr lang="en-US" sz="2800" dirty="0">
                <a:solidFill>
                  <a:srgbClr val="00B0F0"/>
                </a:solidFill>
              </a:rPr>
              <a:t>-------------------</a:t>
            </a:r>
          </a:p>
          <a:p>
            <a:r>
              <a:rPr lang="en-US" sz="2800" dirty="0">
                <a:solidFill>
                  <a:srgbClr val="00B0F0"/>
                </a:solidFill>
              </a:rPr>
              <a:t>		  	                   32.2  ft/sec</a:t>
            </a:r>
            <a:r>
              <a:rPr lang="en-US" sz="2800" baseline="30000" dirty="0">
                <a:solidFill>
                  <a:srgbClr val="00B0F0"/>
                </a:solidFill>
              </a:rPr>
              <a:t>2</a:t>
            </a:r>
            <a:r>
              <a:rPr lang="en-US" sz="2800" dirty="0">
                <a:solidFill>
                  <a:srgbClr val="00B0F0"/>
                </a:solidFill>
              </a:rPr>
              <a:t> </a:t>
            </a:r>
          </a:p>
        </p:txBody>
      </p:sp>
      <p:sp>
        <p:nvSpPr>
          <p:cNvPr id="6" name="Left Bracket 5"/>
          <p:cNvSpPr/>
          <p:nvPr/>
        </p:nvSpPr>
        <p:spPr>
          <a:xfrm>
            <a:off x="5411924" y="1927793"/>
            <a:ext cx="396044" cy="1332148"/>
          </a:xfrm>
          <a:prstGeom prst="leftBracket">
            <a:avLst>
              <a:gd name="adj" fmla="val 61614"/>
            </a:avLst>
          </a:prstGeom>
          <a:ln w="38100">
            <a:solidFill>
              <a:srgbClr val="00B0F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Left Bracket 6"/>
          <p:cNvSpPr/>
          <p:nvPr/>
        </p:nvSpPr>
        <p:spPr>
          <a:xfrm rot="10800000">
            <a:off x="7392144" y="1916832"/>
            <a:ext cx="396044" cy="1332148"/>
          </a:xfrm>
          <a:prstGeom prst="leftBracket">
            <a:avLst>
              <a:gd name="adj" fmla="val 61614"/>
            </a:avLst>
          </a:prstGeom>
          <a:ln w="38100">
            <a:solidFill>
              <a:srgbClr val="00B0F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 name="Slide Number Placeholder 1"/>
          <p:cNvSpPr>
            <a:spLocks noGrp="1"/>
          </p:cNvSpPr>
          <p:nvPr>
            <p:ph type="sldNum" sz="quarter" idx="12"/>
          </p:nvPr>
        </p:nvSpPr>
        <p:spPr/>
        <p:txBody>
          <a:bodyPr/>
          <a:lstStyle/>
          <a:p>
            <a:fld id="{E24C6404-DD52-4D30-ADD7-3912C3BB633F}" type="slidenum">
              <a:rPr lang="en-US" smtClean="0"/>
              <a:t>35</a:t>
            </a:fld>
            <a:endParaRPr lang="en-US"/>
          </a:p>
        </p:txBody>
      </p:sp>
    </p:spTree>
    <p:extLst>
      <p:ext uri="{BB962C8B-B14F-4D97-AF65-F5344CB8AC3E}">
        <p14:creationId xmlns:p14="http://schemas.microsoft.com/office/powerpoint/2010/main" val="21386888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681464" y="927882"/>
            <a:ext cx="6588732" cy="2246769"/>
          </a:xfrm>
          <a:prstGeom prst="rect">
            <a:avLst/>
          </a:prstGeom>
          <a:noFill/>
        </p:spPr>
        <p:txBody>
          <a:bodyPr wrap="square" rtlCol="0">
            <a:spAutoFit/>
          </a:bodyPr>
          <a:lstStyle/>
          <a:p>
            <a:r>
              <a:rPr lang="en-US" sz="2800" dirty="0"/>
              <a:t>		                        </a:t>
            </a:r>
            <a:r>
              <a:rPr lang="en-US" sz="2800" dirty="0" err="1"/>
              <a:t>lbs</a:t>
            </a:r>
            <a:r>
              <a:rPr lang="en-US" sz="2800" dirty="0"/>
              <a:t>  </a:t>
            </a:r>
          </a:p>
          <a:p>
            <a:r>
              <a:rPr lang="en-US" sz="2800" dirty="0"/>
              <a:t>Accel   =     -----------------------------</a:t>
            </a:r>
          </a:p>
          <a:p>
            <a:r>
              <a:rPr lang="en-US" sz="2800" dirty="0"/>
              <a:t>			                  </a:t>
            </a:r>
            <a:r>
              <a:rPr lang="en-US" sz="2800" dirty="0" err="1"/>
              <a:t>lbs</a:t>
            </a:r>
            <a:endParaRPr lang="en-US" sz="2800" dirty="0"/>
          </a:p>
          <a:p>
            <a:r>
              <a:rPr lang="en-US" sz="2800" dirty="0"/>
              <a:t>		               -------------------</a:t>
            </a:r>
          </a:p>
          <a:p>
            <a:r>
              <a:rPr lang="en-US" sz="2800" dirty="0"/>
              <a:t>		                 32.2  ft/sec</a:t>
            </a:r>
            <a:r>
              <a:rPr lang="en-US" sz="2800" baseline="30000" dirty="0"/>
              <a:t>2</a:t>
            </a:r>
            <a:r>
              <a:rPr lang="en-US" sz="2800" dirty="0"/>
              <a:t> </a:t>
            </a:r>
          </a:p>
        </p:txBody>
      </p:sp>
      <p:grpSp>
        <p:nvGrpSpPr>
          <p:cNvPr id="11" name="Group 10">
            <a:extLst>
              <a:ext uri="{FF2B5EF4-FFF2-40B4-BE49-F238E27FC236}">
                <a16:creationId xmlns:a16="http://schemas.microsoft.com/office/drawing/2014/main" id="{C8F00A12-540F-4896-A5FC-1B9B3DA727C9}"/>
              </a:ext>
            </a:extLst>
          </p:cNvPr>
          <p:cNvGrpSpPr/>
          <p:nvPr/>
        </p:nvGrpSpPr>
        <p:grpSpPr>
          <a:xfrm>
            <a:off x="4367808" y="4041068"/>
            <a:ext cx="3060340" cy="916943"/>
            <a:chOff x="4367808" y="4041068"/>
            <a:chExt cx="3060340" cy="916943"/>
          </a:xfrm>
        </p:grpSpPr>
        <p:cxnSp>
          <p:nvCxnSpPr>
            <p:cNvPr id="4" name="Straight Connector 3"/>
            <p:cNvCxnSpPr/>
            <p:nvPr/>
          </p:nvCxnSpPr>
          <p:spPr>
            <a:xfrm flipV="1">
              <a:off x="4367808" y="4041068"/>
              <a:ext cx="900100" cy="54006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V="1">
              <a:off x="6528048" y="4417951"/>
              <a:ext cx="900100" cy="54006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9" name="TextBox 8"/>
          <p:cNvSpPr txBox="1"/>
          <p:nvPr/>
        </p:nvSpPr>
        <p:spPr>
          <a:xfrm>
            <a:off x="2729626" y="5279725"/>
            <a:ext cx="4248472" cy="523220"/>
          </a:xfrm>
          <a:prstGeom prst="rect">
            <a:avLst/>
          </a:prstGeom>
          <a:noFill/>
        </p:spPr>
        <p:txBody>
          <a:bodyPr wrap="square" rtlCol="0">
            <a:spAutoFit/>
          </a:bodyPr>
          <a:lstStyle/>
          <a:p>
            <a:r>
              <a:rPr lang="en-US" sz="2800" dirty="0" err="1"/>
              <a:t>Accel</a:t>
            </a:r>
            <a:r>
              <a:rPr lang="en-US" sz="2800" dirty="0"/>
              <a:t>   =   32.2  </a:t>
            </a:r>
            <a:r>
              <a:rPr lang="en-US" sz="2800" dirty="0" err="1"/>
              <a:t>ft</a:t>
            </a:r>
            <a:r>
              <a:rPr lang="en-US" sz="2800" dirty="0"/>
              <a:t>/sec</a:t>
            </a:r>
            <a:r>
              <a:rPr lang="en-US" sz="2800" baseline="30000" dirty="0"/>
              <a:t>2</a:t>
            </a:r>
            <a:r>
              <a:rPr lang="en-US" sz="2800" dirty="0"/>
              <a:t> </a:t>
            </a:r>
          </a:p>
        </p:txBody>
      </p:sp>
      <p:sp>
        <p:nvSpPr>
          <p:cNvPr id="10" name="TextBox 9"/>
          <p:cNvSpPr txBox="1"/>
          <p:nvPr/>
        </p:nvSpPr>
        <p:spPr>
          <a:xfrm>
            <a:off x="6783656" y="5142900"/>
            <a:ext cx="4973079" cy="1200329"/>
          </a:xfrm>
          <a:prstGeom prst="rect">
            <a:avLst/>
          </a:prstGeom>
          <a:noFill/>
        </p:spPr>
        <p:txBody>
          <a:bodyPr wrap="square" rtlCol="0">
            <a:spAutoFit/>
          </a:bodyPr>
          <a:lstStyle/>
          <a:p>
            <a:r>
              <a:rPr lang="en-US" sz="2400" b="1" dirty="0">
                <a:solidFill>
                  <a:srgbClr val="FF0000"/>
                </a:solidFill>
              </a:rPr>
              <a:t>This shows that the acceleration of the free falling object is independent of the object’s mass…</a:t>
            </a:r>
          </a:p>
        </p:txBody>
      </p:sp>
      <p:sp>
        <p:nvSpPr>
          <p:cNvPr id="2" name="Slide Number Placeholder 1"/>
          <p:cNvSpPr>
            <a:spLocks noGrp="1"/>
          </p:cNvSpPr>
          <p:nvPr>
            <p:ph type="sldNum" sz="quarter" idx="12"/>
          </p:nvPr>
        </p:nvSpPr>
        <p:spPr/>
        <p:txBody>
          <a:bodyPr/>
          <a:lstStyle/>
          <a:p>
            <a:fld id="{E24C6404-DD52-4D30-ADD7-3912C3BB633F}" type="slidenum">
              <a:rPr lang="en-US" smtClean="0"/>
              <a:t>36</a:t>
            </a:fld>
            <a:endParaRPr lang="en-US"/>
          </a:p>
        </p:txBody>
      </p:sp>
      <p:grpSp>
        <p:nvGrpSpPr>
          <p:cNvPr id="7" name="Group 6">
            <a:extLst>
              <a:ext uri="{FF2B5EF4-FFF2-40B4-BE49-F238E27FC236}">
                <a16:creationId xmlns:a16="http://schemas.microsoft.com/office/drawing/2014/main" id="{E74E2E98-C9BE-4206-B40F-EEB0C0316729}"/>
              </a:ext>
            </a:extLst>
          </p:cNvPr>
          <p:cNvGrpSpPr/>
          <p:nvPr/>
        </p:nvGrpSpPr>
        <p:grpSpPr>
          <a:xfrm>
            <a:off x="2711624" y="3556173"/>
            <a:ext cx="7827948" cy="1384995"/>
            <a:chOff x="2876564" y="3484165"/>
            <a:chExt cx="7827948" cy="1384995"/>
          </a:xfrm>
        </p:grpSpPr>
        <p:sp>
          <p:nvSpPr>
            <p:cNvPr id="5" name="TextBox 4"/>
            <p:cNvSpPr txBox="1"/>
            <p:nvPr/>
          </p:nvSpPr>
          <p:spPr>
            <a:xfrm>
              <a:off x="2876564" y="3484165"/>
              <a:ext cx="6588732" cy="1384995"/>
            </a:xfrm>
            <a:prstGeom prst="rect">
              <a:avLst/>
            </a:prstGeom>
            <a:noFill/>
          </p:spPr>
          <p:txBody>
            <a:bodyPr wrap="square" rtlCol="0">
              <a:spAutoFit/>
            </a:bodyPr>
            <a:lstStyle/>
            <a:p>
              <a:r>
                <a:rPr lang="en-US" sz="2800" dirty="0"/>
                <a:t>                                         32.2    </a:t>
              </a:r>
              <a:r>
                <a:rPr lang="en-US" sz="2800" dirty="0" err="1"/>
                <a:t>ft</a:t>
              </a:r>
              <a:r>
                <a:rPr lang="en-US" sz="2800" dirty="0"/>
                <a:t>/sec</a:t>
              </a:r>
              <a:r>
                <a:rPr lang="en-US" sz="2800" baseline="30000" dirty="0"/>
                <a:t>2</a:t>
              </a:r>
              <a:r>
                <a:rPr lang="en-US" sz="2800" dirty="0"/>
                <a:t> </a:t>
              </a:r>
            </a:p>
            <a:p>
              <a:r>
                <a:rPr lang="en-US" sz="2800" dirty="0" err="1"/>
                <a:t>Accel</a:t>
              </a:r>
              <a:r>
                <a:rPr lang="en-US" sz="2800" dirty="0"/>
                <a:t>   =       </a:t>
              </a:r>
              <a:r>
                <a:rPr lang="en-US" sz="2800" dirty="0" err="1"/>
                <a:t>lbs</a:t>
              </a:r>
              <a:r>
                <a:rPr lang="en-US" sz="2800" dirty="0"/>
                <a:t>    x    -----------------------   </a:t>
              </a:r>
            </a:p>
            <a:p>
              <a:r>
                <a:rPr lang="en-US" sz="2800" dirty="0"/>
                <a:t>			                                </a:t>
              </a:r>
              <a:r>
                <a:rPr lang="en-US" sz="2800" dirty="0" err="1"/>
                <a:t>lbs</a:t>
              </a:r>
              <a:r>
                <a:rPr lang="en-US" sz="2800" dirty="0"/>
                <a:t>		</a:t>
              </a:r>
            </a:p>
          </p:txBody>
        </p:sp>
        <p:sp>
          <p:nvSpPr>
            <p:cNvPr id="6" name="TextBox 5">
              <a:extLst>
                <a:ext uri="{FF2B5EF4-FFF2-40B4-BE49-F238E27FC236}">
                  <a16:creationId xmlns:a16="http://schemas.microsoft.com/office/drawing/2014/main" id="{A09EF248-3F01-480C-B59C-A32EE7F6F7B2}"/>
                </a:ext>
              </a:extLst>
            </p:cNvPr>
            <p:cNvSpPr txBox="1"/>
            <p:nvPr/>
          </p:nvSpPr>
          <p:spPr>
            <a:xfrm>
              <a:off x="8688288" y="3971383"/>
              <a:ext cx="2016224" cy="646331"/>
            </a:xfrm>
            <a:prstGeom prst="rect">
              <a:avLst/>
            </a:prstGeom>
            <a:noFill/>
          </p:spPr>
          <p:txBody>
            <a:bodyPr wrap="square" rtlCol="0">
              <a:spAutoFit/>
            </a:bodyPr>
            <a:lstStyle/>
            <a:p>
              <a:r>
                <a:rPr lang="en-US" dirty="0"/>
                <a:t>Applying some algebra…</a:t>
              </a:r>
            </a:p>
          </p:txBody>
        </p:sp>
      </p:grpSp>
    </p:spTree>
    <p:extLst>
      <p:ext uri="{BB962C8B-B14F-4D97-AF65-F5344CB8AC3E}">
        <p14:creationId xmlns:p14="http://schemas.microsoft.com/office/powerpoint/2010/main" val="23842584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1"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 calcmode="lin" valueType="num">
                                      <p:cBhvr additive="base">
                                        <p:cTn id="22" dur="500" fill="hold"/>
                                        <p:tgtEl>
                                          <p:spTgt spid="10"/>
                                        </p:tgtEl>
                                        <p:attrNameLst>
                                          <p:attrName>ppt_x</p:attrName>
                                        </p:attrNameLst>
                                      </p:cBhvr>
                                      <p:tavLst>
                                        <p:tav tm="0">
                                          <p:val>
                                            <p:strVal val="#ppt_x"/>
                                          </p:val>
                                        </p:tav>
                                        <p:tav tm="100000">
                                          <p:val>
                                            <p:strVal val="#ppt_x"/>
                                          </p:val>
                                        </p:tav>
                                      </p:tavLst>
                                    </p:anim>
                                    <p:anim calcmode="lin" valueType="num">
                                      <p:cBhvr additive="base">
                                        <p:cTn id="23" dur="500" fill="hold"/>
                                        <p:tgtEl>
                                          <p:spTgt spid="10"/>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4B0E73D-D783-4215-B498-93D93E0D20F0}"/>
              </a:ext>
            </a:extLst>
          </p:cNvPr>
          <p:cNvSpPr>
            <a:spLocks noGrp="1"/>
          </p:cNvSpPr>
          <p:nvPr>
            <p:ph type="sldNum" sz="quarter" idx="12"/>
          </p:nvPr>
        </p:nvSpPr>
        <p:spPr/>
        <p:txBody>
          <a:bodyPr/>
          <a:lstStyle/>
          <a:p>
            <a:fld id="{E24C6404-DD52-4D30-ADD7-3912C3BB633F}" type="slidenum">
              <a:rPr lang="en-US" smtClean="0"/>
              <a:t>37</a:t>
            </a:fld>
            <a:endParaRPr lang="en-US"/>
          </a:p>
        </p:txBody>
      </p:sp>
      <p:sp>
        <p:nvSpPr>
          <p:cNvPr id="3" name="TextBox 2">
            <a:extLst>
              <a:ext uri="{FF2B5EF4-FFF2-40B4-BE49-F238E27FC236}">
                <a16:creationId xmlns:a16="http://schemas.microsoft.com/office/drawing/2014/main" id="{69C81CEF-56BC-4908-9804-047D4CFF81A0}"/>
              </a:ext>
            </a:extLst>
          </p:cNvPr>
          <p:cNvSpPr txBox="1"/>
          <p:nvPr/>
        </p:nvSpPr>
        <p:spPr>
          <a:xfrm>
            <a:off x="1368299" y="764704"/>
            <a:ext cx="9073008" cy="2246769"/>
          </a:xfrm>
          <a:prstGeom prst="rect">
            <a:avLst/>
          </a:prstGeom>
          <a:noFill/>
        </p:spPr>
        <p:txBody>
          <a:bodyPr wrap="square" rtlCol="0">
            <a:spAutoFit/>
          </a:bodyPr>
          <a:lstStyle/>
          <a:p>
            <a:pPr algn="ctr"/>
            <a:r>
              <a:rPr lang="en-US" sz="2800" dirty="0"/>
              <a:t>From this simple mathematical exercise, we have theoretically proven that objects of different masses will fall with the same acceleration and instantaneous speed, and ultimately hit the ground at the same time (as long as we neglect air drag).</a:t>
            </a:r>
          </a:p>
        </p:txBody>
      </p:sp>
      <p:sp>
        <p:nvSpPr>
          <p:cNvPr id="4" name="TextBox 3">
            <a:extLst>
              <a:ext uri="{FF2B5EF4-FFF2-40B4-BE49-F238E27FC236}">
                <a16:creationId xmlns:a16="http://schemas.microsoft.com/office/drawing/2014/main" id="{DCD10609-3A59-466F-91D6-29DEB2FECA27}"/>
              </a:ext>
            </a:extLst>
          </p:cNvPr>
          <p:cNvSpPr txBox="1"/>
          <p:nvPr/>
        </p:nvSpPr>
        <p:spPr>
          <a:xfrm>
            <a:off x="1368299" y="3356992"/>
            <a:ext cx="9073008" cy="2677656"/>
          </a:xfrm>
          <a:prstGeom prst="rect">
            <a:avLst/>
          </a:prstGeom>
          <a:noFill/>
        </p:spPr>
        <p:txBody>
          <a:bodyPr wrap="square" rtlCol="0">
            <a:spAutoFit/>
          </a:bodyPr>
          <a:lstStyle/>
          <a:p>
            <a:pPr algn="ctr"/>
            <a:r>
              <a:rPr lang="en-US" sz="2800" dirty="0"/>
              <a:t>This is contrary to the thinking of Aristotle who argued that objects had desired natural positions.  The natural position of a solid object like a ball was on the ground – that’s why it falls downward.  He also felt that the heavier the object, the greater its “desire” to get to its natural position.  As such, the a heavier ball would hit the ground the light ball…</a:t>
            </a:r>
          </a:p>
        </p:txBody>
      </p:sp>
    </p:spTree>
    <p:extLst>
      <p:ext uri="{BB962C8B-B14F-4D97-AF65-F5344CB8AC3E}">
        <p14:creationId xmlns:p14="http://schemas.microsoft.com/office/powerpoint/2010/main" val="4731251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0C1636E-3646-48DE-96F7-285A936BB907}"/>
              </a:ext>
            </a:extLst>
          </p:cNvPr>
          <p:cNvSpPr>
            <a:spLocks noGrp="1"/>
          </p:cNvSpPr>
          <p:nvPr>
            <p:ph type="sldNum" sz="quarter" idx="12"/>
          </p:nvPr>
        </p:nvSpPr>
        <p:spPr/>
        <p:txBody>
          <a:bodyPr/>
          <a:lstStyle/>
          <a:p>
            <a:fld id="{E24C6404-DD52-4D30-ADD7-3912C3BB633F}" type="slidenum">
              <a:rPr lang="en-US" smtClean="0"/>
              <a:t>38</a:t>
            </a:fld>
            <a:endParaRPr lang="en-US"/>
          </a:p>
        </p:txBody>
      </p:sp>
      <p:sp>
        <p:nvSpPr>
          <p:cNvPr id="3" name="TextBox 2">
            <a:extLst>
              <a:ext uri="{FF2B5EF4-FFF2-40B4-BE49-F238E27FC236}">
                <a16:creationId xmlns:a16="http://schemas.microsoft.com/office/drawing/2014/main" id="{9623A622-F76E-47A3-8283-BA422842F458}"/>
              </a:ext>
            </a:extLst>
          </p:cNvPr>
          <p:cNvSpPr txBox="1"/>
          <p:nvPr/>
        </p:nvSpPr>
        <p:spPr>
          <a:xfrm>
            <a:off x="1020652" y="2060848"/>
            <a:ext cx="10333148" cy="646331"/>
          </a:xfrm>
          <a:prstGeom prst="rect">
            <a:avLst/>
          </a:prstGeom>
          <a:noFill/>
        </p:spPr>
        <p:txBody>
          <a:bodyPr wrap="square" rtlCol="0">
            <a:spAutoFit/>
          </a:bodyPr>
          <a:lstStyle/>
          <a:p>
            <a:pPr algn="ctr"/>
            <a:r>
              <a:rPr lang="en-US" sz="3600" dirty="0"/>
              <a:t>Develop a simple experiment to see who is right…</a:t>
            </a:r>
          </a:p>
        </p:txBody>
      </p:sp>
      <p:pic>
        <p:nvPicPr>
          <p:cNvPr id="4" name="Picture 3">
            <a:extLst>
              <a:ext uri="{FF2B5EF4-FFF2-40B4-BE49-F238E27FC236}">
                <a16:creationId xmlns:a16="http://schemas.microsoft.com/office/drawing/2014/main" id="{CD7F32AD-C93B-4AAE-B3C3-3AFDD35E422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13428" y="3413966"/>
            <a:ext cx="1422832" cy="1727724"/>
          </a:xfrm>
          <a:prstGeom prst="rect">
            <a:avLst/>
          </a:prstGeom>
        </p:spPr>
      </p:pic>
      <p:pic>
        <p:nvPicPr>
          <p:cNvPr id="5" name="Picture 3">
            <a:extLst>
              <a:ext uri="{FF2B5EF4-FFF2-40B4-BE49-F238E27FC236}">
                <a16:creationId xmlns:a16="http://schemas.microsoft.com/office/drawing/2014/main" id="{3FAB99FD-0B01-4F4A-BA3C-58D634FF093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24928" y="3413966"/>
            <a:ext cx="1253646" cy="17400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a:extLst>
              <a:ext uri="{FF2B5EF4-FFF2-40B4-BE49-F238E27FC236}">
                <a16:creationId xmlns:a16="http://schemas.microsoft.com/office/drawing/2014/main" id="{F847494F-71F6-4A87-8E85-C33D1E644EB2}"/>
              </a:ext>
            </a:extLst>
          </p:cNvPr>
          <p:cNvSpPr txBox="1"/>
          <p:nvPr/>
        </p:nvSpPr>
        <p:spPr>
          <a:xfrm>
            <a:off x="5609947" y="3893107"/>
            <a:ext cx="972106" cy="769441"/>
          </a:xfrm>
          <a:prstGeom prst="rect">
            <a:avLst/>
          </a:prstGeom>
          <a:noFill/>
        </p:spPr>
        <p:txBody>
          <a:bodyPr wrap="square" rtlCol="0">
            <a:spAutoFit/>
          </a:bodyPr>
          <a:lstStyle/>
          <a:p>
            <a:pPr algn="r"/>
            <a:r>
              <a:rPr lang="en-US" sz="4400" dirty="0"/>
              <a:t>VS.</a:t>
            </a:r>
          </a:p>
        </p:txBody>
      </p:sp>
    </p:spTree>
    <p:extLst>
      <p:ext uri="{BB962C8B-B14F-4D97-AF65-F5344CB8AC3E}">
        <p14:creationId xmlns:p14="http://schemas.microsoft.com/office/powerpoint/2010/main" val="32753605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8686E73-F1BA-4934-A92F-885B3A761B26}"/>
              </a:ext>
            </a:extLst>
          </p:cNvPr>
          <p:cNvSpPr>
            <a:spLocks noGrp="1"/>
          </p:cNvSpPr>
          <p:nvPr>
            <p:ph type="sldNum" sz="quarter" idx="12"/>
          </p:nvPr>
        </p:nvSpPr>
        <p:spPr/>
        <p:txBody>
          <a:bodyPr/>
          <a:lstStyle/>
          <a:p>
            <a:fld id="{E24C6404-DD52-4D30-ADD7-3912C3BB633F}" type="slidenum">
              <a:rPr lang="en-US" smtClean="0"/>
              <a:t>39</a:t>
            </a:fld>
            <a:endParaRPr lang="en-US"/>
          </a:p>
        </p:txBody>
      </p:sp>
      <p:sp>
        <p:nvSpPr>
          <p:cNvPr id="3" name="TextBox 2">
            <a:extLst>
              <a:ext uri="{FF2B5EF4-FFF2-40B4-BE49-F238E27FC236}">
                <a16:creationId xmlns:a16="http://schemas.microsoft.com/office/drawing/2014/main" id="{7DF12E61-9979-4698-9EB8-A1512720662B}"/>
              </a:ext>
            </a:extLst>
          </p:cNvPr>
          <p:cNvSpPr txBox="1"/>
          <p:nvPr/>
        </p:nvSpPr>
        <p:spPr>
          <a:xfrm>
            <a:off x="2405590" y="1196752"/>
            <a:ext cx="7380820" cy="1938992"/>
          </a:xfrm>
          <a:prstGeom prst="rect">
            <a:avLst/>
          </a:prstGeom>
          <a:noFill/>
        </p:spPr>
        <p:txBody>
          <a:bodyPr wrap="square" rtlCol="0">
            <a:spAutoFit/>
          </a:bodyPr>
          <a:lstStyle/>
          <a:p>
            <a:pPr algn="ctr"/>
            <a:r>
              <a:rPr lang="en-US" sz="4000" dirty="0"/>
              <a:t>Let’s look at one more thought experiment to wrap up all these concepts…</a:t>
            </a:r>
          </a:p>
        </p:txBody>
      </p:sp>
      <p:sp>
        <p:nvSpPr>
          <p:cNvPr id="4" name="TextBox 3">
            <a:extLst>
              <a:ext uri="{FF2B5EF4-FFF2-40B4-BE49-F238E27FC236}">
                <a16:creationId xmlns:a16="http://schemas.microsoft.com/office/drawing/2014/main" id="{14D4122B-A935-4021-955D-86C1A9C76C48}"/>
              </a:ext>
            </a:extLst>
          </p:cNvPr>
          <p:cNvSpPr txBox="1"/>
          <p:nvPr/>
        </p:nvSpPr>
        <p:spPr>
          <a:xfrm>
            <a:off x="1792406" y="4221088"/>
            <a:ext cx="8607188" cy="707886"/>
          </a:xfrm>
          <a:prstGeom prst="rect">
            <a:avLst/>
          </a:prstGeom>
          <a:noFill/>
        </p:spPr>
        <p:txBody>
          <a:bodyPr wrap="square" rtlCol="0">
            <a:spAutoFit/>
          </a:bodyPr>
          <a:lstStyle/>
          <a:p>
            <a:pPr algn="ctr"/>
            <a:r>
              <a:rPr lang="en-US" sz="4000" dirty="0"/>
              <a:t>A rocket blasting off from a launch pad. </a:t>
            </a:r>
          </a:p>
        </p:txBody>
      </p:sp>
    </p:spTree>
    <p:extLst>
      <p:ext uri="{BB962C8B-B14F-4D97-AF65-F5344CB8AC3E}">
        <p14:creationId xmlns:p14="http://schemas.microsoft.com/office/powerpoint/2010/main" val="2501153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302267" y="224644"/>
            <a:ext cx="7772400" cy="646331"/>
          </a:xfrm>
          <a:prstGeom prst="rect">
            <a:avLst/>
          </a:prstGeom>
        </p:spPr>
        <p:txBody>
          <a:bodyPr wrap="square">
            <a:spAutoFit/>
          </a:bodyPr>
          <a:lstStyle/>
          <a:p>
            <a:pPr algn="ctr"/>
            <a:r>
              <a:rPr lang="en-US" sz="3600" dirty="0">
                <a:solidFill>
                  <a:srgbClr val="FF0000"/>
                </a:solidFill>
              </a:rPr>
              <a:t>Newton’s First Law</a:t>
            </a:r>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94734" y="3200400"/>
            <a:ext cx="7587466" cy="2836252"/>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p:cNvSpPr>
            <a:spLocks noGrp="1"/>
          </p:cNvSpPr>
          <p:nvPr>
            <p:ph type="sldNum" sz="quarter" idx="12"/>
          </p:nvPr>
        </p:nvSpPr>
        <p:spPr/>
        <p:txBody>
          <a:bodyPr/>
          <a:lstStyle/>
          <a:p>
            <a:fld id="{E24C6404-DD52-4D30-ADD7-3912C3BB633F}" type="slidenum">
              <a:rPr lang="en-US" smtClean="0"/>
              <a:t>4</a:t>
            </a:fld>
            <a:endParaRPr lang="en-US"/>
          </a:p>
        </p:txBody>
      </p:sp>
      <p:sp>
        <p:nvSpPr>
          <p:cNvPr id="5" name="Rectangle 4"/>
          <p:cNvSpPr/>
          <p:nvPr/>
        </p:nvSpPr>
        <p:spPr>
          <a:xfrm>
            <a:off x="1199456" y="1484784"/>
            <a:ext cx="9829092" cy="1384995"/>
          </a:xfrm>
          <a:prstGeom prst="rect">
            <a:avLst/>
          </a:prstGeom>
        </p:spPr>
        <p:txBody>
          <a:bodyPr wrap="square">
            <a:spAutoFit/>
          </a:bodyPr>
          <a:lstStyle/>
          <a:p>
            <a:r>
              <a:rPr lang="en-US" sz="2800" dirty="0"/>
              <a:t>An object in motion tends to stay in motion and an object at rest tends to stay at rest until acted on by an </a:t>
            </a:r>
            <a:r>
              <a:rPr lang="en-US" sz="2800" u="sng" dirty="0"/>
              <a:t>unbalanced</a:t>
            </a:r>
            <a:r>
              <a:rPr lang="en-US" sz="2800" dirty="0"/>
              <a:t> </a:t>
            </a:r>
            <a:r>
              <a:rPr lang="en-US" sz="2800" u="sng" dirty="0"/>
              <a:t>external</a:t>
            </a:r>
            <a:r>
              <a:rPr lang="en-US" sz="2800" dirty="0"/>
              <a:t> </a:t>
            </a:r>
            <a:r>
              <a:rPr lang="en-US" sz="2800" u="sng" dirty="0"/>
              <a:t>force</a:t>
            </a:r>
            <a:r>
              <a:rPr lang="en-US" sz="2800" dirty="0"/>
              <a:t>.</a:t>
            </a:r>
          </a:p>
        </p:txBody>
      </p:sp>
    </p:spTree>
    <p:extLst>
      <p:ext uri="{BB962C8B-B14F-4D97-AF65-F5344CB8AC3E}">
        <p14:creationId xmlns:p14="http://schemas.microsoft.com/office/powerpoint/2010/main" val="27488247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Rocket : Rocket on a white background, vector illustration Stock Photo">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88119" y="1808820"/>
            <a:ext cx="2503993" cy="4572508"/>
          </a:xfrm>
          <a:prstGeom prst="rect">
            <a:avLst/>
          </a:prstGeom>
          <a:noFill/>
          <a:extLst>
            <a:ext uri="{909E8E84-426E-40DD-AFC4-6F175D3DCCD1}">
              <a14:hiddenFill xmlns:a14="http://schemas.microsoft.com/office/drawing/2010/main">
                <a:solidFill>
                  <a:srgbClr val="FFFFFF"/>
                </a:solidFill>
              </a14:hiddenFill>
            </a:ext>
          </a:extLst>
        </p:spPr>
      </p:pic>
      <p:grpSp>
        <p:nvGrpSpPr>
          <p:cNvPr id="17" name="Group 16"/>
          <p:cNvGrpSpPr/>
          <p:nvPr/>
        </p:nvGrpSpPr>
        <p:grpSpPr>
          <a:xfrm>
            <a:off x="8408399" y="908720"/>
            <a:ext cx="855953" cy="4320480"/>
            <a:chOff x="5804279" y="908720"/>
            <a:chExt cx="855953" cy="4320480"/>
          </a:xfrm>
        </p:grpSpPr>
        <p:sp>
          <p:nvSpPr>
            <p:cNvPr id="9" name="Rectangle 8"/>
            <p:cNvSpPr/>
            <p:nvPr/>
          </p:nvSpPr>
          <p:spPr>
            <a:xfrm>
              <a:off x="5804279" y="908720"/>
              <a:ext cx="855953" cy="43204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Isosceles Triangle 14"/>
            <p:cNvSpPr/>
            <p:nvPr/>
          </p:nvSpPr>
          <p:spPr>
            <a:xfrm rot="16200000">
              <a:off x="5832142" y="3509151"/>
              <a:ext cx="819950" cy="819948"/>
            </a:xfrm>
            <a:prstGeom prst="triangle">
              <a:avLst>
                <a:gd name="adj" fmla="val 48552"/>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Isosceles Triangle 17"/>
            <p:cNvSpPr/>
            <p:nvPr/>
          </p:nvSpPr>
          <p:spPr>
            <a:xfrm rot="16200000">
              <a:off x="5840283" y="2636914"/>
              <a:ext cx="819950" cy="819948"/>
            </a:xfrm>
            <a:prstGeom prst="triangle">
              <a:avLst>
                <a:gd name="adj" fmla="val 48552"/>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Isosceles Triangle 18"/>
            <p:cNvSpPr/>
            <p:nvPr/>
          </p:nvSpPr>
          <p:spPr>
            <a:xfrm rot="16200000">
              <a:off x="5840283" y="4373247"/>
              <a:ext cx="819950" cy="819948"/>
            </a:xfrm>
            <a:prstGeom prst="triangle">
              <a:avLst>
                <a:gd name="adj" fmla="val 48552"/>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Isosceles Triangle 19"/>
            <p:cNvSpPr/>
            <p:nvPr/>
          </p:nvSpPr>
          <p:spPr>
            <a:xfrm rot="16200000">
              <a:off x="5832142" y="1808822"/>
              <a:ext cx="819950" cy="819948"/>
            </a:xfrm>
            <a:prstGeom prst="triangle">
              <a:avLst>
                <a:gd name="adj" fmla="val 48552"/>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sosceles Triangle 20"/>
            <p:cNvSpPr/>
            <p:nvPr/>
          </p:nvSpPr>
          <p:spPr>
            <a:xfrm rot="16200000">
              <a:off x="5832142" y="944725"/>
              <a:ext cx="819950" cy="819948"/>
            </a:xfrm>
            <a:prstGeom prst="triangle">
              <a:avLst>
                <a:gd name="adj" fmla="val 48552"/>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 name="Rectangle 21"/>
          <p:cNvSpPr/>
          <p:nvPr/>
        </p:nvSpPr>
        <p:spPr>
          <a:xfrm>
            <a:off x="6276020" y="5193196"/>
            <a:ext cx="1700331" cy="129614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 name="Group 4"/>
          <p:cNvGrpSpPr/>
          <p:nvPr/>
        </p:nvGrpSpPr>
        <p:grpSpPr>
          <a:xfrm>
            <a:off x="5843971" y="5229200"/>
            <a:ext cx="3420380" cy="936104"/>
            <a:chOff x="2735796" y="5229200"/>
            <a:chExt cx="3420380" cy="936104"/>
          </a:xfrm>
        </p:grpSpPr>
        <p:sp>
          <p:nvSpPr>
            <p:cNvPr id="3" name="Rectangle 2"/>
            <p:cNvSpPr/>
            <p:nvPr/>
          </p:nvSpPr>
          <p:spPr>
            <a:xfrm>
              <a:off x="2735796" y="5229200"/>
              <a:ext cx="3420380" cy="93610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Isosceles Triangle 3"/>
            <p:cNvSpPr/>
            <p:nvPr/>
          </p:nvSpPr>
          <p:spPr>
            <a:xfrm>
              <a:off x="2735796" y="5229200"/>
              <a:ext cx="855953" cy="936104"/>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Isosceles Triangle 5"/>
            <p:cNvSpPr/>
            <p:nvPr/>
          </p:nvSpPr>
          <p:spPr>
            <a:xfrm>
              <a:off x="3608035" y="5229200"/>
              <a:ext cx="855953" cy="936104"/>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Isosceles Triangle 6"/>
            <p:cNvSpPr/>
            <p:nvPr/>
          </p:nvSpPr>
          <p:spPr>
            <a:xfrm>
              <a:off x="4436127" y="5229200"/>
              <a:ext cx="855953" cy="936104"/>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Isosceles Triangle 7"/>
            <p:cNvSpPr/>
            <p:nvPr/>
          </p:nvSpPr>
          <p:spPr>
            <a:xfrm>
              <a:off x="5300223" y="5229200"/>
              <a:ext cx="855953" cy="936104"/>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4" name="TextBox 23"/>
          <p:cNvSpPr txBox="1"/>
          <p:nvPr/>
        </p:nvSpPr>
        <p:spPr>
          <a:xfrm>
            <a:off x="952520" y="632308"/>
            <a:ext cx="4243380" cy="830997"/>
          </a:xfrm>
          <a:prstGeom prst="rect">
            <a:avLst/>
          </a:prstGeom>
          <a:noFill/>
        </p:spPr>
        <p:txBody>
          <a:bodyPr wrap="square" rtlCol="0">
            <a:spAutoFit/>
          </a:bodyPr>
          <a:lstStyle/>
          <a:p>
            <a:r>
              <a:rPr lang="en-US" sz="2400" dirty="0">
                <a:solidFill>
                  <a:srgbClr val="FF0000"/>
                </a:solidFill>
              </a:rPr>
              <a:t>When the rocket is sitting waiting to be launched…</a:t>
            </a:r>
            <a:r>
              <a:rPr lang="en-US" sz="2400" dirty="0">
                <a:solidFill>
                  <a:schemeClr val="bg1"/>
                </a:solidFill>
              </a:rPr>
              <a:t>… </a:t>
            </a:r>
          </a:p>
        </p:txBody>
      </p:sp>
      <p:sp>
        <p:nvSpPr>
          <p:cNvPr id="25" name="Down Arrow 24"/>
          <p:cNvSpPr/>
          <p:nvPr/>
        </p:nvSpPr>
        <p:spPr>
          <a:xfrm>
            <a:off x="6564052" y="3919124"/>
            <a:ext cx="1133259" cy="1265434"/>
          </a:xfrm>
          <a:prstGeom prst="downArrow">
            <a:avLst/>
          </a:prstGeom>
          <a:solidFill>
            <a:srgbClr val="00B0F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Down Arrow 25"/>
          <p:cNvSpPr/>
          <p:nvPr/>
        </p:nvSpPr>
        <p:spPr>
          <a:xfrm rot="10800000">
            <a:off x="6564053" y="5185213"/>
            <a:ext cx="1133259" cy="1265434"/>
          </a:xfrm>
          <a:prstGeom prst="downArrow">
            <a:avLst/>
          </a:prstGeom>
          <a:solidFill>
            <a:srgbClr val="FFC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lide Number Placeholder 9"/>
          <p:cNvSpPr>
            <a:spLocks noGrp="1"/>
          </p:cNvSpPr>
          <p:nvPr>
            <p:ph type="sldNum" sz="quarter" idx="12"/>
          </p:nvPr>
        </p:nvSpPr>
        <p:spPr/>
        <p:txBody>
          <a:bodyPr/>
          <a:lstStyle/>
          <a:p>
            <a:fld id="{E24C6404-DD52-4D30-ADD7-3912C3BB633F}" type="slidenum">
              <a:rPr lang="en-US" smtClean="0"/>
              <a:t>40</a:t>
            </a:fld>
            <a:endParaRPr lang="en-US"/>
          </a:p>
        </p:txBody>
      </p:sp>
      <p:sp>
        <p:nvSpPr>
          <p:cNvPr id="23" name="TextBox 22"/>
          <p:cNvSpPr txBox="1"/>
          <p:nvPr/>
        </p:nvSpPr>
        <p:spPr>
          <a:xfrm>
            <a:off x="952519" y="3092767"/>
            <a:ext cx="3636994" cy="1200329"/>
          </a:xfrm>
          <a:prstGeom prst="rect">
            <a:avLst/>
          </a:prstGeom>
          <a:noFill/>
        </p:spPr>
        <p:txBody>
          <a:bodyPr wrap="square" rtlCol="0">
            <a:spAutoFit/>
          </a:bodyPr>
          <a:lstStyle/>
          <a:p>
            <a:r>
              <a:rPr lang="en-US" sz="2400" dirty="0">
                <a:solidFill>
                  <a:srgbClr val="FF0000"/>
                </a:solidFill>
              </a:rPr>
              <a:t>The launch pad in turn, is applying an upward force on the rocket…</a:t>
            </a:r>
          </a:p>
        </p:txBody>
      </p:sp>
      <p:sp>
        <p:nvSpPr>
          <p:cNvPr id="27" name="TextBox 26"/>
          <p:cNvSpPr txBox="1"/>
          <p:nvPr/>
        </p:nvSpPr>
        <p:spPr>
          <a:xfrm>
            <a:off x="952520" y="1664804"/>
            <a:ext cx="3725321" cy="1200329"/>
          </a:xfrm>
          <a:prstGeom prst="rect">
            <a:avLst/>
          </a:prstGeom>
          <a:noFill/>
        </p:spPr>
        <p:txBody>
          <a:bodyPr wrap="square" rtlCol="0">
            <a:spAutoFit/>
          </a:bodyPr>
          <a:lstStyle/>
          <a:p>
            <a:r>
              <a:rPr lang="en-US" sz="2400" dirty="0">
                <a:solidFill>
                  <a:srgbClr val="FF0000"/>
                </a:solidFill>
              </a:rPr>
              <a:t>The rocket applies a downward force on the launch pad…</a:t>
            </a:r>
          </a:p>
        </p:txBody>
      </p:sp>
      <p:sp>
        <p:nvSpPr>
          <p:cNvPr id="28" name="TextBox 27"/>
          <p:cNvSpPr txBox="1"/>
          <p:nvPr/>
        </p:nvSpPr>
        <p:spPr>
          <a:xfrm>
            <a:off x="952520" y="4496923"/>
            <a:ext cx="3592845" cy="1200329"/>
          </a:xfrm>
          <a:prstGeom prst="rect">
            <a:avLst/>
          </a:prstGeom>
          <a:noFill/>
        </p:spPr>
        <p:txBody>
          <a:bodyPr wrap="square" rtlCol="0">
            <a:spAutoFit/>
          </a:bodyPr>
          <a:lstStyle/>
          <a:p>
            <a:r>
              <a:rPr lang="en-US" sz="2400" dirty="0">
                <a:solidFill>
                  <a:srgbClr val="FF0000"/>
                </a:solidFill>
              </a:rPr>
              <a:t>Since the motion of the rocket is not changing, the forces must be balanced…</a:t>
            </a:r>
          </a:p>
        </p:txBody>
      </p:sp>
    </p:spTree>
    <p:extLst>
      <p:ext uri="{BB962C8B-B14F-4D97-AF65-F5344CB8AC3E}">
        <p14:creationId xmlns:p14="http://schemas.microsoft.com/office/powerpoint/2010/main" val="3119107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7"/>
                                        </p:tgtEl>
                                        <p:attrNameLst>
                                          <p:attrName>style.visibility</p:attrName>
                                        </p:attrNameLst>
                                      </p:cBhvr>
                                      <p:to>
                                        <p:strVal val="visible"/>
                                      </p:to>
                                    </p:set>
                                    <p:animEffect transition="in" filter="fade">
                                      <p:cBhvr>
                                        <p:cTn id="10" dur="500"/>
                                        <p:tgtEl>
                                          <p:spTgt spid="27"/>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6"/>
                                        </p:tgtEl>
                                        <p:attrNameLst>
                                          <p:attrName>style.visibility</p:attrName>
                                        </p:attrNameLst>
                                      </p:cBhvr>
                                      <p:to>
                                        <p:strVal val="visible"/>
                                      </p:to>
                                    </p:set>
                                    <p:animEffect transition="in" filter="fade">
                                      <p:cBhvr>
                                        <p:cTn id="15" dur="500"/>
                                        <p:tgtEl>
                                          <p:spTgt spid="26"/>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3"/>
                                        </p:tgtEl>
                                        <p:attrNameLst>
                                          <p:attrName>style.visibility</p:attrName>
                                        </p:attrNameLst>
                                      </p:cBhvr>
                                      <p:to>
                                        <p:strVal val="visible"/>
                                      </p:to>
                                    </p:set>
                                    <p:animEffect transition="in" filter="fade">
                                      <p:cBhvr>
                                        <p:cTn id="18" dur="500"/>
                                        <p:tgtEl>
                                          <p:spTgt spid="23"/>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28"/>
                                        </p:tgtEl>
                                        <p:attrNameLst>
                                          <p:attrName>style.visibility</p:attrName>
                                        </p:attrNameLst>
                                      </p:cBhvr>
                                      <p:to>
                                        <p:strVal val="visible"/>
                                      </p:to>
                                    </p:set>
                                    <p:animEffect transition="in" filter="fade">
                                      <p:cBhvr>
                                        <p:cTn id="23"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6" grpId="0" animBg="1"/>
      <p:bldP spid="23" grpId="0"/>
      <p:bldP spid="27" grpId="0"/>
      <p:bldP spid="28"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Rocket : Rocket on a white background, vector illustration Stock Photo">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88119" y="1808820"/>
            <a:ext cx="2503993" cy="4572508"/>
          </a:xfrm>
          <a:prstGeom prst="rect">
            <a:avLst/>
          </a:prstGeom>
          <a:noFill/>
          <a:extLst>
            <a:ext uri="{909E8E84-426E-40DD-AFC4-6F175D3DCCD1}">
              <a14:hiddenFill xmlns:a14="http://schemas.microsoft.com/office/drawing/2010/main">
                <a:solidFill>
                  <a:srgbClr val="FFFFFF"/>
                </a:solidFill>
              </a14:hiddenFill>
            </a:ext>
          </a:extLst>
        </p:spPr>
      </p:pic>
      <p:grpSp>
        <p:nvGrpSpPr>
          <p:cNvPr id="17" name="Group 16"/>
          <p:cNvGrpSpPr/>
          <p:nvPr/>
        </p:nvGrpSpPr>
        <p:grpSpPr>
          <a:xfrm>
            <a:off x="8408399" y="908720"/>
            <a:ext cx="855953" cy="4320480"/>
            <a:chOff x="5804279" y="908720"/>
            <a:chExt cx="855953" cy="4320480"/>
          </a:xfrm>
        </p:grpSpPr>
        <p:sp>
          <p:nvSpPr>
            <p:cNvPr id="9" name="Rectangle 8"/>
            <p:cNvSpPr/>
            <p:nvPr/>
          </p:nvSpPr>
          <p:spPr>
            <a:xfrm>
              <a:off x="5804279" y="908720"/>
              <a:ext cx="855953" cy="43204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Isosceles Triangle 14"/>
            <p:cNvSpPr/>
            <p:nvPr/>
          </p:nvSpPr>
          <p:spPr>
            <a:xfrm rot="16200000">
              <a:off x="5832142" y="3509151"/>
              <a:ext cx="819950" cy="819948"/>
            </a:xfrm>
            <a:prstGeom prst="triangle">
              <a:avLst>
                <a:gd name="adj" fmla="val 48552"/>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Isosceles Triangle 17"/>
            <p:cNvSpPr/>
            <p:nvPr/>
          </p:nvSpPr>
          <p:spPr>
            <a:xfrm rot="16200000">
              <a:off x="5840283" y="2636914"/>
              <a:ext cx="819950" cy="819948"/>
            </a:xfrm>
            <a:prstGeom prst="triangle">
              <a:avLst>
                <a:gd name="adj" fmla="val 48552"/>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Isosceles Triangle 18"/>
            <p:cNvSpPr/>
            <p:nvPr/>
          </p:nvSpPr>
          <p:spPr>
            <a:xfrm rot="16200000">
              <a:off x="5840283" y="4373247"/>
              <a:ext cx="819950" cy="819948"/>
            </a:xfrm>
            <a:prstGeom prst="triangle">
              <a:avLst>
                <a:gd name="adj" fmla="val 48552"/>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Isosceles Triangle 19"/>
            <p:cNvSpPr/>
            <p:nvPr/>
          </p:nvSpPr>
          <p:spPr>
            <a:xfrm rot="16200000">
              <a:off x="5832142" y="1808822"/>
              <a:ext cx="819950" cy="819948"/>
            </a:xfrm>
            <a:prstGeom prst="triangle">
              <a:avLst>
                <a:gd name="adj" fmla="val 48552"/>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sosceles Triangle 20"/>
            <p:cNvSpPr/>
            <p:nvPr/>
          </p:nvSpPr>
          <p:spPr>
            <a:xfrm rot="16200000">
              <a:off x="5832142" y="944725"/>
              <a:ext cx="819950" cy="819948"/>
            </a:xfrm>
            <a:prstGeom prst="triangle">
              <a:avLst>
                <a:gd name="adj" fmla="val 48552"/>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 name="Rectangle 21"/>
          <p:cNvSpPr/>
          <p:nvPr/>
        </p:nvSpPr>
        <p:spPr>
          <a:xfrm>
            <a:off x="5731889" y="5193196"/>
            <a:ext cx="1700331" cy="129614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 name="Group 4"/>
          <p:cNvGrpSpPr/>
          <p:nvPr/>
        </p:nvGrpSpPr>
        <p:grpSpPr>
          <a:xfrm>
            <a:off x="5843971" y="5229200"/>
            <a:ext cx="3420380" cy="936104"/>
            <a:chOff x="2735796" y="5229200"/>
            <a:chExt cx="3420380" cy="936104"/>
          </a:xfrm>
        </p:grpSpPr>
        <p:sp>
          <p:nvSpPr>
            <p:cNvPr id="3" name="Rectangle 2"/>
            <p:cNvSpPr/>
            <p:nvPr/>
          </p:nvSpPr>
          <p:spPr>
            <a:xfrm>
              <a:off x="2735796" y="5229200"/>
              <a:ext cx="3420380" cy="93610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Isosceles Triangle 3"/>
            <p:cNvSpPr/>
            <p:nvPr/>
          </p:nvSpPr>
          <p:spPr>
            <a:xfrm>
              <a:off x="2735796" y="5229200"/>
              <a:ext cx="855953" cy="936104"/>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Isosceles Triangle 5"/>
            <p:cNvSpPr/>
            <p:nvPr/>
          </p:nvSpPr>
          <p:spPr>
            <a:xfrm>
              <a:off x="3608035" y="5229200"/>
              <a:ext cx="855953" cy="936104"/>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Isosceles Triangle 6"/>
            <p:cNvSpPr/>
            <p:nvPr/>
          </p:nvSpPr>
          <p:spPr>
            <a:xfrm>
              <a:off x="4436127" y="5229200"/>
              <a:ext cx="855953" cy="936104"/>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Isosceles Triangle 7"/>
            <p:cNvSpPr/>
            <p:nvPr/>
          </p:nvSpPr>
          <p:spPr>
            <a:xfrm>
              <a:off x="5300223" y="5229200"/>
              <a:ext cx="855953" cy="936104"/>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TextBox 9"/>
          <p:cNvSpPr txBox="1"/>
          <p:nvPr/>
        </p:nvSpPr>
        <p:spPr>
          <a:xfrm>
            <a:off x="2675620" y="985367"/>
            <a:ext cx="1476164" cy="523220"/>
          </a:xfrm>
          <a:prstGeom prst="rect">
            <a:avLst/>
          </a:prstGeom>
          <a:noFill/>
        </p:spPr>
        <p:txBody>
          <a:bodyPr wrap="square" rtlCol="0">
            <a:spAutoFit/>
          </a:bodyPr>
          <a:lstStyle/>
          <a:p>
            <a:r>
              <a:rPr lang="en-US" sz="2800" dirty="0">
                <a:solidFill>
                  <a:srgbClr val="FF0000"/>
                </a:solidFill>
              </a:rPr>
              <a:t>3…</a:t>
            </a:r>
          </a:p>
        </p:txBody>
      </p:sp>
      <p:sp>
        <p:nvSpPr>
          <p:cNvPr id="23" name="TextBox 22"/>
          <p:cNvSpPr txBox="1"/>
          <p:nvPr/>
        </p:nvSpPr>
        <p:spPr>
          <a:xfrm>
            <a:off x="2675620" y="1537628"/>
            <a:ext cx="1476164" cy="523220"/>
          </a:xfrm>
          <a:prstGeom prst="rect">
            <a:avLst/>
          </a:prstGeom>
          <a:noFill/>
        </p:spPr>
        <p:txBody>
          <a:bodyPr wrap="square" rtlCol="0">
            <a:spAutoFit/>
          </a:bodyPr>
          <a:lstStyle/>
          <a:p>
            <a:r>
              <a:rPr lang="en-US" sz="2800" dirty="0">
                <a:solidFill>
                  <a:srgbClr val="FF0000"/>
                </a:solidFill>
              </a:rPr>
              <a:t>2…</a:t>
            </a:r>
          </a:p>
        </p:txBody>
      </p:sp>
      <p:sp>
        <p:nvSpPr>
          <p:cNvPr id="27" name="TextBox 26"/>
          <p:cNvSpPr txBox="1"/>
          <p:nvPr/>
        </p:nvSpPr>
        <p:spPr>
          <a:xfrm>
            <a:off x="2675620" y="2077688"/>
            <a:ext cx="1476164" cy="523220"/>
          </a:xfrm>
          <a:prstGeom prst="rect">
            <a:avLst/>
          </a:prstGeom>
          <a:noFill/>
        </p:spPr>
        <p:txBody>
          <a:bodyPr wrap="square" rtlCol="0">
            <a:spAutoFit/>
          </a:bodyPr>
          <a:lstStyle/>
          <a:p>
            <a:r>
              <a:rPr lang="en-US" sz="2800" dirty="0">
                <a:solidFill>
                  <a:srgbClr val="FF0000"/>
                </a:solidFill>
              </a:rPr>
              <a:t>1…</a:t>
            </a:r>
          </a:p>
        </p:txBody>
      </p:sp>
      <p:sp>
        <p:nvSpPr>
          <p:cNvPr id="11" name="Slide Number Placeholder 10"/>
          <p:cNvSpPr>
            <a:spLocks noGrp="1"/>
          </p:cNvSpPr>
          <p:nvPr>
            <p:ph type="sldNum" sz="quarter" idx="12"/>
          </p:nvPr>
        </p:nvSpPr>
        <p:spPr>
          <a:xfrm>
            <a:off x="8610600" y="6356350"/>
            <a:ext cx="2743200" cy="365125"/>
          </a:xfrm>
        </p:spPr>
        <p:txBody>
          <a:bodyPr/>
          <a:lstStyle/>
          <a:p>
            <a:fld id="{E24C6404-DD52-4D30-ADD7-3912C3BB633F}" type="slidenum">
              <a:rPr lang="en-US" smtClean="0"/>
              <a:t>41</a:t>
            </a:fld>
            <a:endParaRPr lang="en-US"/>
          </a:p>
        </p:txBody>
      </p:sp>
    </p:spTree>
    <p:extLst>
      <p:ext uri="{BB962C8B-B14F-4D97-AF65-F5344CB8AC3E}">
        <p14:creationId xmlns:p14="http://schemas.microsoft.com/office/powerpoint/2010/main" val="822468570"/>
      </p:ext>
    </p:extLst>
  </p:cSld>
  <p:clrMapOvr>
    <a:masterClrMapping/>
  </p:clrMapOvr>
  <mc:AlternateContent xmlns:mc="http://schemas.openxmlformats.org/markup-compatibility/2006" xmlns:p14="http://schemas.microsoft.com/office/powerpoint/2010/main">
    <mc:Choice Requires="p14">
      <p:transition spd="med" p14:dur="700" advClick="0" advTm="3000">
        <p:fade/>
      </p:transition>
    </mc:Choice>
    <mc:Fallback xmlns="">
      <p:transition spd="med"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1000"/>
                                  </p:stCondLst>
                                  <p:childTnLst>
                                    <p:set>
                                      <p:cBhvr>
                                        <p:cTn id="9" dur="1" fill="hold">
                                          <p:stCondLst>
                                            <p:cond delay="0"/>
                                          </p:stCondLst>
                                        </p:cTn>
                                        <p:tgtEl>
                                          <p:spTgt spid="23"/>
                                        </p:tgtEl>
                                        <p:attrNameLst>
                                          <p:attrName>style.visibility</p:attrName>
                                        </p:attrNameLst>
                                      </p:cBhvr>
                                      <p:to>
                                        <p:strVal val="visible"/>
                                      </p:to>
                                    </p:set>
                                  </p:childTnLst>
                                </p:cTn>
                              </p:par>
                            </p:childTnLst>
                          </p:cTn>
                        </p:par>
                        <p:par>
                          <p:cTn id="10" fill="hold">
                            <p:stCondLst>
                              <p:cond delay="1000"/>
                            </p:stCondLst>
                            <p:childTnLst>
                              <p:par>
                                <p:cTn id="11" presetID="1" presetClass="entr" presetSubtype="0" fill="hold" grpId="0" nodeType="afterEffect">
                                  <p:stCondLst>
                                    <p:cond delay="1000"/>
                                  </p:stCondLst>
                                  <p:childTnLst>
                                    <p:set>
                                      <p:cBhvr>
                                        <p:cTn id="12"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23" grpId="0"/>
      <p:bldP spid="27"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Rocket : Rocket on a white background, vector illustration Stock Photo">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88119" y="1808820"/>
            <a:ext cx="2503993" cy="4572508"/>
          </a:xfrm>
          <a:prstGeom prst="rect">
            <a:avLst/>
          </a:prstGeom>
          <a:noFill/>
          <a:extLst>
            <a:ext uri="{909E8E84-426E-40DD-AFC4-6F175D3DCCD1}">
              <a14:hiddenFill xmlns:a14="http://schemas.microsoft.com/office/drawing/2010/main">
                <a:solidFill>
                  <a:srgbClr val="FFFFFF"/>
                </a:solidFill>
              </a14:hiddenFill>
            </a:ext>
          </a:extLst>
        </p:spPr>
      </p:pic>
      <p:grpSp>
        <p:nvGrpSpPr>
          <p:cNvPr id="17" name="Group 16"/>
          <p:cNvGrpSpPr/>
          <p:nvPr/>
        </p:nvGrpSpPr>
        <p:grpSpPr>
          <a:xfrm>
            <a:off x="8408399" y="908720"/>
            <a:ext cx="855953" cy="4320480"/>
            <a:chOff x="5804279" y="908720"/>
            <a:chExt cx="855953" cy="4320480"/>
          </a:xfrm>
        </p:grpSpPr>
        <p:sp>
          <p:nvSpPr>
            <p:cNvPr id="9" name="Rectangle 8"/>
            <p:cNvSpPr/>
            <p:nvPr/>
          </p:nvSpPr>
          <p:spPr>
            <a:xfrm>
              <a:off x="5804279" y="908720"/>
              <a:ext cx="855953" cy="43204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Isosceles Triangle 14"/>
            <p:cNvSpPr/>
            <p:nvPr/>
          </p:nvSpPr>
          <p:spPr>
            <a:xfrm rot="16200000">
              <a:off x="5832142" y="3509151"/>
              <a:ext cx="819950" cy="819948"/>
            </a:xfrm>
            <a:prstGeom prst="triangle">
              <a:avLst>
                <a:gd name="adj" fmla="val 48552"/>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Isosceles Triangle 17"/>
            <p:cNvSpPr/>
            <p:nvPr/>
          </p:nvSpPr>
          <p:spPr>
            <a:xfrm rot="16200000">
              <a:off x="5840283" y="2636914"/>
              <a:ext cx="819950" cy="819948"/>
            </a:xfrm>
            <a:prstGeom prst="triangle">
              <a:avLst>
                <a:gd name="adj" fmla="val 48552"/>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Isosceles Triangle 18"/>
            <p:cNvSpPr/>
            <p:nvPr/>
          </p:nvSpPr>
          <p:spPr>
            <a:xfrm rot="16200000">
              <a:off x="5840283" y="4373247"/>
              <a:ext cx="819950" cy="819948"/>
            </a:xfrm>
            <a:prstGeom prst="triangle">
              <a:avLst>
                <a:gd name="adj" fmla="val 48552"/>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Isosceles Triangle 19"/>
            <p:cNvSpPr/>
            <p:nvPr/>
          </p:nvSpPr>
          <p:spPr>
            <a:xfrm rot="16200000">
              <a:off x="5832142" y="1808822"/>
              <a:ext cx="819950" cy="819948"/>
            </a:xfrm>
            <a:prstGeom prst="triangle">
              <a:avLst>
                <a:gd name="adj" fmla="val 48552"/>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sosceles Triangle 20"/>
            <p:cNvSpPr/>
            <p:nvPr/>
          </p:nvSpPr>
          <p:spPr>
            <a:xfrm rot="16200000">
              <a:off x="5832142" y="944725"/>
              <a:ext cx="819950" cy="819948"/>
            </a:xfrm>
            <a:prstGeom prst="triangle">
              <a:avLst>
                <a:gd name="adj" fmla="val 48552"/>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 name="Group 4"/>
          <p:cNvGrpSpPr/>
          <p:nvPr/>
        </p:nvGrpSpPr>
        <p:grpSpPr>
          <a:xfrm>
            <a:off x="5843971" y="5229200"/>
            <a:ext cx="3420380" cy="936104"/>
            <a:chOff x="2735796" y="5229200"/>
            <a:chExt cx="3420380" cy="936104"/>
          </a:xfrm>
        </p:grpSpPr>
        <p:sp>
          <p:nvSpPr>
            <p:cNvPr id="3" name="Rectangle 2"/>
            <p:cNvSpPr/>
            <p:nvPr/>
          </p:nvSpPr>
          <p:spPr>
            <a:xfrm>
              <a:off x="2735796" y="5229200"/>
              <a:ext cx="3420380" cy="93610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Isosceles Triangle 3"/>
            <p:cNvSpPr/>
            <p:nvPr/>
          </p:nvSpPr>
          <p:spPr>
            <a:xfrm>
              <a:off x="2735796" y="5229200"/>
              <a:ext cx="855953" cy="936104"/>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Isosceles Triangle 5"/>
            <p:cNvSpPr/>
            <p:nvPr/>
          </p:nvSpPr>
          <p:spPr>
            <a:xfrm>
              <a:off x="3608035" y="5229200"/>
              <a:ext cx="855953" cy="936104"/>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Isosceles Triangle 6"/>
            <p:cNvSpPr/>
            <p:nvPr/>
          </p:nvSpPr>
          <p:spPr>
            <a:xfrm>
              <a:off x="4436127" y="5229200"/>
              <a:ext cx="855953" cy="936104"/>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Isosceles Triangle 7"/>
            <p:cNvSpPr/>
            <p:nvPr/>
          </p:nvSpPr>
          <p:spPr>
            <a:xfrm>
              <a:off x="5300223" y="5229200"/>
              <a:ext cx="855953" cy="936104"/>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3" name="TextBox 22"/>
          <p:cNvSpPr txBox="1"/>
          <p:nvPr/>
        </p:nvSpPr>
        <p:spPr>
          <a:xfrm>
            <a:off x="2675620" y="2941784"/>
            <a:ext cx="1908212" cy="523220"/>
          </a:xfrm>
          <a:prstGeom prst="rect">
            <a:avLst/>
          </a:prstGeom>
          <a:noFill/>
        </p:spPr>
        <p:txBody>
          <a:bodyPr wrap="square" rtlCol="0">
            <a:spAutoFit/>
          </a:bodyPr>
          <a:lstStyle/>
          <a:p>
            <a:r>
              <a:rPr lang="en-US" sz="2800" dirty="0">
                <a:solidFill>
                  <a:srgbClr val="FF0000"/>
                </a:solidFill>
              </a:rPr>
              <a:t>Ignition!</a:t>
            </a:r>
          </a:p>
        </p:txBody>
      </p:sp>
      <p:sp>
        <p:nvSpPr>
          <p:cNvPr id="10" name="Slide Number Placeholder 9"/>
          <p:cNvSpPr>
            <a:spLocks noGrp="1"/>
          </p:cNvSpPr>
          <p:nvPr>
            <p:ph type="sldNum" sz="quarter" idx="12"/>
          </p:nvPr>
        </p:nvSpPr>
        <p:spPr/>
        <p:txBody>
          <a:bodyPr/>
          <a:lstStyle/>
          <a:p>
            <a:fld id="{E24C6404-DD52-4D30-ADD7-3912C3BB633F}" type="slidenum">
              <a:rPr lang="en-US" smtClean="0"/>
              <a:t>42</a:t>
            </a:fld>
            <a:endParaRPr lang="en-US"/>
          </a:p>
        </p:txBody>
      </p:sp>
    </p:spTree>
    <p:extLst>
      <p:ext uri="{BB962C8B-B14F-4D97-AF65-F5344CB8AC3E}">
        <p14:creationId xmlns:p14="http://schemas.microsoft.com/office/powerpoint/2010/main" val="2916778603"/>
      </p:ext>
    </p:extLst>
  </p:cSld>
  <p:clrMapOvr>
    <a:masterClrMapping/>
  </p:clrMapOvr>
  <mc:AlternateContent xmlns:mc="http://schemas.openxmlformats.org/markup-compatibility/2006" xmlns:p14="http://schemas.microsoft.com/office/powerpoint/2010/main">
    <mc:Choice Requires="p14">
      <p:transition spd="med" p14:dur="700" advClick="0" advTm="1000">
        <p:fade/>
      </p:transition>
    </mc:Choice>
    <mc:Fallback xmlns="">
      <p:transition spd="med" advClick="0" advTm="1000">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Rocket : Rocket on a white background, vector illustration Stock Photo">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79976" y="1808820"/>
            <a:ext cx="2503993" cy="4572508"/>
          </a:xfrm>
          <a:prstGeom prst="rect">
            <a:avLst/>
          </a:prstGeom>
          <a:noFill/>
          <a:extLst>
            <a:ext uri="{909E8E84-426E-40DD-AFC4-6F175D3DCCD1}">
              <a14:hiddenFill xmlns:a14="http://schemas.microsoft.com/office/drawing/2010/main">
                <a:solidFill>
                  <a:srgbClr val="FFFFFF"/>
                </a:solidFill>
              </a14:hiddenFill>
            </a:ext>
          </a:extLst>
        </p:spPr>
      </p:pic>
      <p:grpSp>
        <p:nvGrpSpPr>
          <p:cNvPr id="17" name="Group 16"/>
          <p:cNvGrpSpPr/>
          <p:nvPr/>
        </p:nvGrpSpPr>
        <p:grpSpPr>
          <a:xfrm>
            <a:off x="8408399" y="908720"/>
            <a:ext cx="855953" cy="4320480"/>
            <a:chOff x="5804279" y="908720"/>
            <a:chExt cx="855953" cy="4320480"/>
          </a:xfrm>
        </p:grpSpPr>
        <p:sp>
          <p:nvSpPr>
            <p:cNvPr id="9" name="Rectangle 8"/>
            <p:cNvSpPr/>
            <p:nvPr/>
          </p:nvSpPr>
          <p:spPr>
            <a:xfrm>
              <a:off x="5804279" y="908720"/>
              <a:ext cx="855953" cy="43204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Isosceles Triangle 14"/>
            <p:cNvSpPr/>
            <p:nvPr/>
          </p:nvSpPr>
          <p:spPr>
            <a:xfrm rot="16200000">
              <a:off x="5832142" y="3509151"/>
              <a:ext cx="819950" cy="819948"/>
            </a:xfrm>
            <a:prstGeom prst="triangle">
              <a:avLst>
                <a:gd name="adj" fmla="val 48552"/>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Isosceles Triangle 17"/>
            <p:cNvSpPr/>
            <p:nvPr/>
          </p:nvSpPr>
          <p:spPr>
            <a:xfrm rot="16200000">
              <a:off x="5840283" y="2636914"/>
              <a:ext cx="819950" cy="819948"/>
            </a:xfrm>
            <a:prstGeom prst="triangle">
              <a:avLst>
                <a:gd name="adj" fmla="val 48552"/>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Isosceles Triangle 18"/>
            <p:cNvSpPr/>
            <p:nvPr/>
          </p:nvSpPr>
          <p:spPr>
            <a:xfrm rot="16200000">
              <a:off x="5840283" y="4373247"/>
              <a:ext cx="819950" cy="819948"/>
            </a:xfrm>
            <a:prstGeom prst="triangle">
              <a:avLst>
                <a:gd name="adj" fmla="val 48552"/>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Isosceles Triangle 19"/>
            <p:cNvSpPr/>
            <p:nvPr/>
          </p:nvSpPr>
          <p:spPr>
            <a:xfrm rot="16200000">
              <a:off x="5832142" y="1808822"/>
              <a:ext cx="819950" cy="819948"/>
            </a:xfrm>
            <a:prstGeom prst="triangle">
              <a:avLst>
                <a:gd name="adj" fmla="val 48552"/>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sosceles Triangle 20"/>
            <p:cNvSpPr/>
            <p:nvPr/>
          </p:nvSpPr>
          <p:spPr>
            <a:xfrm rot="16200000">
              <a:off x="5832142" y="944725"/>
              <a:ext cx="819950" cy="819948"/>
            </a:xfrm>
            <a:prstGeom prst="triangle">
              <a:avLst>
                <a:gd name="adj" fmla="val 48552"/>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 name="Group 4"/>
          <p:cNvGrpSpPr/>
          <p:nvPr/>
        </p:nvGrpSpPr>
        <p:grpSpPr>
          <a:xfrm>
            <a:off x="5843971" y="5229200"/>
            <a:ext cx="3420380" cy="936104"/>
            <a:chOff x="2735796" y="5229200"/>
            <a:chExt cx="3420380" cy="936104"/>
          </a:xfrm>
        </p:grpSpPr>
        <p:sp>
          <p:nvSpPr>
            <p:cNvPr id="3" name="Rectangle 2"/>
            <p:cNvSpPr/>
            <p:nvPr/>
          </p:nvSpPr>
          <p:spPr>
            <a:xfrm>
              <a:off x="2735796" y="5229200"/>
              <a:ext cx="3420380" cy="93610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Isosceles Triangle 3"/>
            <p:cNvSpPr/>
            <p:nvPr/>
          </p:nvSpPr>
          <p:spPr>
            <a:xfrm>
              <a:off x="2735796" y="5229200"/>
              <a:ext cx="855953" cy="936104"/>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Isosceles Triangle 5"/>
            <p:cNvSpPr/>
            <p:nvPr/>
          </p:nvSpPr>
          <p:spPr>
            <a:xfrm>
              <a:off x="3608035" y="5229200"/>
              <a:ext cx="855953" cy="936104"/>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Isosceles Triangle 6"/>
            <p:cNvSpPr/>
            <p:nvPr/>
          </p:nvSpPr>
          <p:spPr>
            <a:xfrm>
              <a:off x="4436127" y="5229200"/>
              <a:ext cx="855953" cy="936104"/>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Isosceles Triangle 7"/>
            <p:cNvSpPr/>
            <p:nvPr/>
          </p:nvSpPr>
          <p:spPr>
            <a:xfrm>
              <a:off x="5300223" y="5229200"/>
              <a:ext cx="855953" cy="936104"/>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3" name="TextBox 22"/>
          <p:cNvSpPr txBox="1"/>
          <p:nvPr/>
        </p:nvSpPr>
        <p:spPr>
          <a:xfrm>
            <a:off x="659396" y="548680"/>
            <a:ext cx="4644516" cy="1200329"/>
          </a:xfrm>
          <a:prstGeom prst="rect">
            <a:avLst/>
          </a:prstGeom>
          <a:noFill/>
        </p:spPr>
        <p:txBody>
          <a:bodyPr wrap="square" rtlCol="0">
            <a:spAutoFit/>
          </a:bodyPr>
          <a:lstStyle/>
          <a:p>
            <a:r>
              <a:rPr lang="en-US" sz="2400" dirty="0">
                <a:solidFill>
                  <a:srgbClr val="FF0000"/>
                </a:solidFill>
              </a:rPr>
              <a:t>After the rocket motor is ignited, the rocket motor begins producing a force…</a:t>
            </a:r>
          </a:p>
        </p:txBody>
      </p:sp>
      <p:sp>
        <p:nvSpPr>
          <p:cNvPr id="26" name="Down Arrow 25"/>
          <p:cNvSpPr/>
          <p:nvPr/>
        </p:nvSpPr>
        <p:spPr>
          <a:xfrm rot="10800000">
            <a:off x="6888087" y="3248981"/>
            <a:ext cx="489502" cy="456581"/>
          </a:xfrm>
          <a:prstGeom prst="down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p:nvPr/>
        </p:nvGrpSpPr>
        <p:grpSpPr>
          <a:xfrm>
            <a:off x="6564052" y="3919124"/>
            <a:ext cx="1133259" cy="1265434"/>
            <a:chOff x="4509425" y="3919124"/>
            <a:chExt cx="1133259" cy="1265434"/>
          </a:xfrm>
        </p:grpSpPr>
        <p:sp>
          <p:nvSpPr>
            <p:cNvPr id="24" name="Down Arrow 23"/>
            <p:cNvSpPr/>
            <p:nvPr/>
          </p:nvSpPr>
          <p:spPr>
            <a:xfrm>
              <a:off x="4716016" y="4221088"/>
              <a:ext cx="746648" cy="963470"/>
            </a:xfrm>
            <a:prstGeom prst="downArrow">
              <a:avLst/>
            </a:prstGeom>
            <a:solidFill>
              <a:srgbClr val="00B0F0"/>
            </a:solidFill>
            <a:ln w="190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Down Arrow 27"/>
            <p:cNvSpPr/>
            <p:nvPr/>
          </p:nvSpPr>
          <p:spPr>
            <a:xfrm>
              <a:off x="4509425" y="3919124"/>
              <a:ext cx="1133259" cy="1265434"/>
            </a:xfrm>
            <a:prstGeom prst="downArrow">
              <a:avLst/>
            </a:prstGeom>
            <a:noFill/>
            <a:ln w="381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 name="Group 10"/>
          <p:cNvGrpSpPr/>
          <p:nvPr/>
        </p:nvGrpSpPr>
        <p:grpSpPr>
          <a:xfrm>
            <a:off x="6564053" y="5185213"/>
            <a:ext cx="1133259" cy="1265434"/>
            <a:chOff x="4499993" y="5185213"/>
            <a:chExt cx="1133259" cy="1265434"/>
          </a:xfrm>
        </p:grpSpPr>
        <p:sp>
          <p:nvSpPr>
            <p:cNvPr id="27" name="Down Arrow 26"/>
            <p:cNvSpPr/>
            <p:nvPr/>
          </p:nvSpPr>
          <p:spPr>
            <a:xfrm rot="10800000">
              <a:off x="4689448" y="5193196"/>
              <a:ext cx="746648" cy="963470"/>
            </a:xfrm>
            <a:prstGeom prst="downArrow">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Down Arrow 28"/>
            <p:cNvSpPr/>
            <p:nvPr/>
          </p:nvSpPr>
          <p:spPr>
            <a:xfrm rot="10800000">
              <a:off x="4499993" y="5185213"/>
              <a:ext cx="1133259" cy="1265434"/>
            </a:xfrm>
            <a:prstGeom prst="downArrow">
              <a:avLst/>
            </a:prstGeom>
            <a:noFill/>
            <a:ln w="381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 name="Slide Number Placeholder 11"/>
          <p:cNvSpPr>
            <a:spLocks noGrp="1"/>
          </p:cNvSpPr>
          <p:nvPr>
            <p:ph type="sldNum" sz="quarter" idx="12"/>
          </p:nvPr>
        </p:nvSpPr>
        <p:spPr/>
        <p:txBody>
          <a:bodyPr/>
          <a:lstStyle/>
          <a:p>
            <a:fld id="{E24C6404-DD52-4D30-ADD7-3912C3BB633F}" type="slidenum">
              <a:rPr lang="en-US" smtClean="0"/>
              <a:t>43</a:t>
            </a:fld>
            <a:endParaRPr lang="en-US"/>
          </a:p>
        </p:txBody>
      </p:sp>
      <p:sp>
        <p:nvSpPr>
          <p:cNvPr id="31" name="TextBox 30"/>
          <p:cNvSpPr txBox="1"/>
          <p:nvPr/>
        </p:nvSpPr>
        <p:spPr>
          <a:xfrm>
            <a:off x="659396" y="1940639"/>
            <a:ext cx="4680520" cy="1200329"/>
          </a:xfrm>
          <a:prstGeom prst="rect">
            <a:avLst/>
          </a:prstGeom>
          <a:noFill/>
        </p:spPr>
        <p:txBody>
          <a:bodyPr wrap="square" rtlCol="0">
            <a:spAutoFit/>
          </a:bodyPr>
          <a:lstStyle/>
          <a:p>
            <a:r>
              <a:rPr lang="en-US" sz="2400" dirty="0">
                <a:solidFill>
                  <a:srgbClr val="FF0000"/>
                </a:solidFill>
              </a:rPr>
              <a:t>The upward force of the thrust causes the downward force of the rocket to get smaller…</a:t>
            </a:r>
          </a:p>
        </p:txBody>
      </p:sp>
      <p:sp>
        <p:nvSpPr>
          <p:cNvPr id="32" name="TextBox 31"/>
          <p:cNvSpPr txBox="1"/>
          <p:nvPr/>
        </p:nvSpPr>
        <p:spPr>
          <a:xfrm>
            <a:off x="695400" y="3200779"/>
            <a:ext cx="4680520" cy="1200329"/>
          </a:xfrm>
          <a:prstGeom prst="rect">
            <a:avLst/>
          </a:prstGeom>
          <a:noFill/>
        </p:spPr>
        <p:txBody>
          <a:bodyPr wrap="square" rtlCol="0">
            <a:spAutoFit/>
          </a:bodyPr>
          <a:lstStyle/>
          <a:p>
            <a:r>
              <a:rPr lang="en-US" sz="2400" dirty="0">
                <a:solidFill>
                  <a:srgbClr val="FF0000"/>
                </a:solidFill>
              </a:rPr>
              <a:t>As the rocket gets “lighter” the launcher doesn’t have to push upwards with as much force…</a:t>
            </a:r>
          </a:p>
        </p:txBody>
      </p:sp>
      <p:sp>
        <p:nvSpPr>
          <p:cNvPr id="33" name="TextBox 32"/>
          <p:cNvSpPr txBox="1"/>
          <p:nvPr/>
        </p:nvSpPr>
        <p:spPr>
          <a:xfrm>
            <a:off x="695400" y="4586352"/>
            <a:ext cx="4500500" cy="1938992"/>
          </a:xfrm>
          <a:prstGeom prst="rect">
            <a:avLst/>
          </a:prstGeom>
          <a:noFill/>
        </p:spPr>
        <p:txBody>
          <a:bodyPr wrap="square" rtlCol="0">
            <a:spAutoFit/>
          </a:bodyPr>
          <a:lstStyle/>
          <a:p>
            <a:r>
              <a:rPr lang="en-US" sz="2400" dirty="0">
                <a:solidFill>
                  <a:srgbClr val="FF0000"/>
                </a:solidFill>
              </a:rPr>
              <a:t>However, the launcher must still push upwards until enough thrust is generated to over come the remaining downward force of the rocket.</a:t>
            </a:r>
          </a:p>
        </p:txBody>
      </p:sp>
    </p:spTree>
    <p:extLst>
      <p:ext uri="{BB962C8B-B14F-4D97-AF65-F5344CB8AC3E}">
        <p14:creationId xmlns:p14="http://schemas.microsoft.com/office/powerpoint/2010/main" val="3682395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1"/>
                                        </p:tgtEl>
                                        <p:attrNameLst>
                                          <p:attrName>style.visibility</p:attrName>
                                        </p:attrNameLst>
                                      </p:cBhvr>
                                      <p:to>
                                        <p:strVal val="visible"/>
                                      </p:to>
                                    </p:set>
                                    <p:animEffect transition="in" filter="fade">
                                      <p:cBhvr>
                                        <p:cTn id="10" dur="500"/>
                                        <p:tgtEl>
                                          <p:spTgt spid="31"/>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500"/>
                                        <p:tgtEl>
                                          <p:spTgt spid="11"/>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2"/>
                                        </p:tgtEl>
                                        <p:attrNameLst>
                                          <p:attrName>style.visibility</p:attrName>
                                        </p:attrNameLst>
                                      </p:cBhvr>
                                      <p:to>
                                        <p:strVal val="visible"/>
                                      </p:to>
                                    </p:set>
                                    <p:animEffect transition="in" filter="fade">
                                      <p:cBhvr>
                                        <p:cTn id="18" dur="500"/>
                                        <p:tgtEl>
                                          <p:spTgt spid="32"/>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3"/>
                                        </p:tgtEl>
                                        <p:attrNameLst>
                                          <p:attrName>style.visibility</p:attrName>
                                        </p:attrNameLst>
                                      </p:cBhvr>
                                      <p:to>
                                        <p:strVal val="visible"/>
                                      </p:to>
                                    </p:set>
                                    <p:animEffect transition="in" filter="fade">
                                      <p:cBhvr>
                                        <p:cTn id="23"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2" grpId="0"/>
      <p:bldP spid="33"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Rocket : Rocket on a white background, vector illustration Stock Photo">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88119" y="1808820"/>
            <a:ext cx="2503993" cy="4572508"/>
          </a:xfrm>
          <a:prstGeom prst="rect">
            <a:avLst/>
          </a:prstGeom>
          <a:noFill/>
          <a:extLst>
            <a:ext uri="{909E8E84-426E-40DD-AFC4-6F175D3DCCD1}">
              <a14:hiddenFill xmlns:a14="http://schemas.microsoft.com/office/drawing/2010/main">
                <a:solidFill>
                  <a:srgbClr val="FFFFFF"/>
                </a:solidFill>
              </a14:hiddenFill>
            </a:ext>
          </a:extLst>
        </p:spPr>
      </p:pic>
      <p:grpSp>
        <p:nvGrpSpPr>
          <p:cNvPr id="17" name="Group 16"/>
          <p:cNvGrpSpPr/>
          <p:nvPr/>
        </p:nvGrpSpPr>
        <p:grpSpPr>
          <a:xfrm>
            <a:off x="8408399" y="908720"/>
            <a:ext cx="855953" cy="4320480"/>
            <a:chOff x="5804279" y="908720"/>
            <a:chExt cx="855953" cy="4320480"/>
          </a:xfrm>
        </p:grpSpPr>
        <p:sp>
          <p:nvSpPr>
            <p:cNvPr id="9" name="Rectangle 8"/>
            <p:cNvSpPr/>
            <p:nvPr/>
          </p:nvSpPr>
          <p:spPr>
            <a:xfrm>
              <a:off x="5804279" y="908720"/>
              <a:ext cx="855953" cy="43204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Isosceles Triangle 14"/>
            <p:cNvSpPr/>
            <p:nvPr/>
          </p:nvSpPr>
          <p:spPr>
            <a:xfrm rot="16200000">
              <a:off x="5832142" y="3509151"/>
              <a:ext cx="819950" cy="819948"/>
            </a:xfrm>
            <a:prstGeom prst="triangle">
              <a:avLst>
                <a:gd name="adj" fmla="val 48552"/>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Isosceles Triangle 17"/>
            <p:cNvSpPr/>
            <p:nvPr/>
          </p:nvSpPr>
          <p:spPr>
            <a:xfrm rot="16200000">
              <a:off x="5840283" y="2636914"/>
              <a:ext cx="819950" cy="819948"/>
            </a:xfrm>
            <a:prstGeom prst="triangle">
              <a:avLst>
                <a:gd name="adj" fmla="val 48552"/>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Isosceles Triangle 18"/>
            <p:cNvSpPr/>
            <p:nvPr/>
          </p:nvSpPr>
          <p:spPr>
            <a:xfrm rot="16200000">
              <a:off x="5840283" y="4373247"/>
              <a:ext cx="819950" cy="819948"/>
            </a:xfrm>
            <a:prstGeom prst="triangle">
              <a:avLst>
                <a:gd name="adj" fmla="val 48552"/>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Isosceles Triangle 19"/>
            <p:cNvSpPr/>
            <p:nvPr/>
          </p:nvSpPr>
          <p:spPr>
            <a:xfrm rot="16200000">
              <a:off x="5832142" y="1808822"/>
              <a:ext cx="819950" cy="819948"/>
            </a:xfrm>
            <a:prstGeom prst="triangle">
              <a:avLst>
                <a:gd name="adj" fmla="val 48552"/>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sosceles Triangle 20"/>
            <p:cNvSpPr/>
            <p:nvPr/>
          </p:nvSpPr>
          <p:spPr>
            <a:xfrm rot="16200000">
              <a:off x="5832142" y="944725"/>
              <a:ext cx="819950" cy="819948"/>
            </a:xfrm>
            <a:prstGeom prst="triangle">
              <a:avLst>
                <a:gd name="adj" fmla="val 48552"/>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 name="Group 4"/>
          <p:cNvGrpSpPr/>
          <p:nvPr/>
        </p:nvGrpSpPr>
        <p:grpSpPr>
          <a:xfrm>
            <a:off x="5843971" y="5229200"/>
            <a:ext cx="3420380" cy="936104"/>
            <a:chOff x="2735796" y="5229200"/>
            <a:chExt cx="3420380" cy="936104"/>
          </a:xfrm>
        </p:grpSpPr>
        <p:sp>
          <p:nvSpPr>
            <p:cNvPr id="3" name="Rectangle 2"/>
            <p:cNvSpPr/>
            <p:nvPr/>
          </p:nvSpPr>
          <p:spPr>
            <a:xfrm>
              <a:off x="2735796" y="5229200"/>
              <a:ext cx="3420380" cy="93610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Isosceles Triangle 3"/>
            <p:cNvSpPr/>
            <p:nvPr/>
          </p:nvSpPr>
          <p:spPr>
            <a:xfrm>
              <a:off x="2735796" y="5229200"/>
              <a:ext cx="855953" cy="936104"/>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Isosceles Triangle 5"/>
            <p:cNvSpPr/>
            <p:nvPr/>
          </p:nvSpPr>
          <p:spPr>
            <a:xfrm>
              <a:off x="3608035" y="5229200"/>
              <a:ext cx="855953" cy="936104"/>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Isosceles Triangle 6"/>
            <p:cNvSpPr/>
            <p:nvPr/>
          </p:nvSpPr>
          <p:spPr>
            <a:xfrm>
              <a:off x="4436127" y="5229200"/>
              <a:ext cx="855953" cy="936104"/>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Isosceles Triangle 7"/>
            <p:cNvSpPr/>
            <p:nvPr/>
          </p:nvSpPr>
          <p:spPr>
            <a:xfrm>
              <a:off x="5300223" y="5229200"/>
              <a:ext cx="855953" cy="936104"/>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6" name="Down Arrow 25"/>
          <p:cNvSpPr/>
          <p:nvPr/>
        </p:nvSpPr>
        <p:spPr>
          <a:xfrm rot="10800000">
            <a:off x="6564051" y="2456894"/>
            <a:ext cx="1120196" cy="1285773"/>
          </a:xfrm>
          <a:prstGeom prst="down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Down Arrow 27"/>
          <p:cNvSpPr/>
          <p:nvPr/>
        </p:nvSpPr>
        <p:spPr>
          <a:xfrm>
            <a:off x="6564052" y="3919124"/>
            <a:ext cx="1133259" cy="1265434"/>
          </a:xfrm>
          <a:prstGeom prst="downArrow">
            <a:avLst/>
          </a:prstGeom>
          <a:noFill/>
          <a:ln w="381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Down Arrow 28"/>
          <p:cNvSpPr/>
          <p:nvPr/>
        </p:nvSpPr>
        <p:spPr>
          <a:xfrm rot="10800000">
            <a:off x="6564053" y="5185213"/>
            <a:ext cx="1133259" cy="1265434"/>
          </a:xfrm>
          <a:prstGeom prst="downArrow">
            <a:avLst/>
          </a:prstGeom>
          <a:noFill/>
          <a:ln w="381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lide Number Placeholder 9"/>
          <p:cNvSpPr>
            <a:spLocks noGrp="1"/>
          </p:cNvSpPr>
          <p:nvPr>
            <p:ph type="sldNum" sz="quarter" idx="12"/>
          </p:nvPr>
        </p:nvSpPr>
        <p:spPr/>
        <p:txBody>
          <a:bodyPr/>
          <a:lstStyle/>
          <a:p>
            <a:fld id="{E24C6404-DD52-4D30-ADD7-3912C3BB633F}" type="slidenum">
              <a:rPr lang="en-US" smtClean="0"/>
              <a:t>44</a:t>
            </a:fld>
            <a:endParaRPr lang="en-US"/>
          </a:p>
        </p:txBody>
      </p:sp>
      <p:sp>
        <p:nvSpPr>
          <p:cNvPr id="22" name="TextBox 21">
            <a:extLst>
              <a:ext uri="{FF2B5EF4-FFF2-40B4-BE49-F238E27FC236}">
                <a16:creationId xmlns:a16="http://schemas.microsoft.com/office/drawing/2014/main" id="{B3CFD3A4-2D97-4FAE-AB39-68015428C711}"/>
              </a:ext>
            </a:extLst>
          </p:cNvPr>
          <p:cNvSpPr txBox="1"/>
          <p:nvPr/>
        </p:nvSpPr>
        <p:spPr>
          <a:xfrm>
            <a:off x="1236712" y="1431658"/>
            <a:ext cx="4039337" cy="3416320"/>
          </a:xfrm>
          <a:prstGeom prst="rect">
            <a:avLst/>
          </a:prstGeom>
          <a:noFill/>
        </p:spPr>
        <p:txBody>
          <a:bodyPr wrap="square" rtlCol="0">
            <a:spAutoFit/>
          </a:bodyPr>
          <a:lstStyle/>
          <a:p>
            <a:r>
              <a:rPr lang="en-US" sz="2400" dirty="0">
                <a:solidFill>
                  <a:srgbClr val="FF0000"/>
                </a:solidFill>
              </a:rPr>
              <a:t>Once the thrust becomes great enough, it overcomes the weight of the rocket.  At this point the forces are no longer balanced – in other words, a force “imbalance” exists…</a:t>
            </a:r>
          </a:p>
          <a:p>
            <a:endParaRPr lang="en-US" sz="2400" dirty="0">
              <a:solidFill>
                <a:srgbClr val="FF0000"/>
              </a:solidFill>
            </a:endParaRPr>
          </a:p>
          <a:p>
            <a:r>
              <a:rPr lang="en-US" sz="2400" dirty="0">
                <a:solidFill>
                  <a:srgbClr val="FF0000"/>
                </a:solidFill>
              </a:rPr>
              <a:t>Newton says the rocket will now begin to move!</a:t>
            </a:r>
          </a:p>
        </p:txBody>
      </p:sp>
    </p:spTree>
    <p:extLst>
      <p:ext uri="{BB962C8B-B14F-4D97-AF65-F5344CB8AC3E}">
        <p14:creationId xmlns:p14="http://schemas.microsoft.com/office/powerpoint/2010/main" val="10927202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fade">
                                      <p:cBhvr>
                                        <p:cTn id="7" dur="5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8"/>
                                        </p:tgtEl>
                                        <p:attrNameLst>
                                          <p:attrName>style.visibility</p:attrName>
                                        </p:attrNameLst>
                                      </p:cBhvr>
                                      <p:to>
                                        <p:strVal val="visible"/>
                                      </p:to>
                                    </p:set>
                                    <p:animEffect transition="in" filter="fade">
                                      <p:cBhvr>
                                        <p:cTn id="12" dur="500"/>
                                        <p:tgtEl>
                                          <p:spTgt spid="2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9"/>
                                        </p:tgtEl>
                                        <p:attrNameLst>
                                          <p:attrName>style.visibility</p:attrName>
                                        </p:attrNameLst>
                                      </p:cBhvr>
                                      <p:to>
                                        <p:strVal val="visible"/>
                                      </p:to>
                                    </p:set>
                                    <p:animEffect transition="in" filter="fade">
                                      <p:cBhvr>
                                        <p:cTn id="17"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8" grpId="0" animBg="1"/>
      <p:bldP spid="29"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Rocket : Rocket on a white background, vector illustration Stock Photo">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88119" y="1808820"/>
            <a:ext cx="2503993" cy="4572508"/>
          </a:xfrm>
          <a:prstGeom prst="rect">
            <a:avLst/>
          </a:prstGeom>
          <a:noFill/>
          <a:extLst>
            <a:ext uri="{909E8E84-426E-40DD-AFC4-6F175D3DCCD1}">
              <a14:hiddenFill xmlns:a14="http://schemas.microsoft.com/office/drawing/2010/main">
                <a:solidFill>
                  <a:srgbClr val="FFFFFF"/>
                </a:solidFill>
              </a14:hiddenFill>
            </a:ext>
          </a:extLst>
        </p:spPr>
      </p:pic>
      <p:grpSp>
        <p:nvGrpSpPr>
          <p:cNvPr id="17" name="Group 16"/>
          <p:cNvGrpSpPr/>
          <p:nvPr/>
        </p:nvGrpSpPr>
        <p:grpSpPr>
          <a:xfrm>
            <a:off x="8408399" y="908720"/>
            <a:ext cx="855953" cy="4320480"/>
            <a:chOff x="5804279" y="908720"/>
            <a:chExt cx="855953" cy="4320480"/>
          </a:xfrm>
        </p:grpSpPr>
        <p:sp>
          <p:nvSpPr>
            <p:cNvPr id="9" name="Rectangle 8"/>
            <p:cNvSpPr/>
            <p:nvPr/>
          </p:nvSpPr>
          <p:spPr>
            <a:xfrm>
              <a:off x="5804279" y="908720"/>
              <a:ext cx="855953" cy="43204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Isosceles Triangle 14"/>
            <p:cNvSpPr/>
            <p:nvPr/>
          </p:nvSpPr>
          <p:spPr>
            <a:xfrm rot="16200000">
              <a:off x="5832142" y="3509151"/>
              <a:ext cx="819950" cy="819948"/>
            </a:xfrm>
            <a:prstGeom prst="triangle">
              <a:avLst>
                <a:gd name="adj" fmla="val 48552"/>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Isosceles Triangle 17"/>
            <p:cNvSpPr/>
            <p:nvPr/>
          </p:nvSpPr>
          <p:spPr>
            <a:xfrm rot="16200000">
              <a:off x="5840283" y="2636914"/>
              <a:ext cx="819950" cy="819948"/>
            </a:xfrm>
            <a:prstGeom prst="triangle">
              <a:avLst>
                <a:gd name="adj" fmla="val 48552"/>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Isosceles Triangle 18"/>
            <p:cNvSpPr/>
            <p:nvPr/>
          </p:nvSpPr>
          <p:spPr>
            <a:xfrm rot="16200000">
              <a:off x="5840283" y="4373247"/>
              <a:ext cx="819950" cy="819948"/>
            </a:xfrm>
            <a:prstGeom prst="triangle">
              <a:avLst>
                <a:gd name="adj" fmla="val 48552"/>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Isosceles Triangle 19"/>
            <p:cNvSpPr/>
            <p:nvPr/>
          </p:nvSpPr>
          <p:spPr>
            <a:xfrm rot="16200000">
              <a:off x="5832142" y="1808822"/>
              <a:ext cx="819950" cy="819948"/>
            </a:xfrm>
            <a:prstGeom prst="triangle">
              <a:avLst>
                <a:gd name="adj" fmla="val 48552"/>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sosceles Triangle 20"/>
            <p:cNvSpPr/>
            <p:nvPr/>
          </p:nvSpPr>
          <p:spPr>
            <a:xfrm rot="16200000">
              <a:off x="5832142" y="944725"/>
              <a:ext cx="819950" cy="819948"/>
            </a:xfrm>
            <a:prstGeom prst="triangle">
              <a:avLst>
                <a:gd name="adj" fmla="val 48552"/>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 name="Group 4"/>
          <p:cNvGrpSpPr/>
          <p:nvPr/>
        </p:nvGrpSpPr>
        <p:grpSpPr>
          <a:xfrm>
            <a:off x="5843971" y="5229200"/>
            <a:ext cx="3420380" cy="936104"/>
            <a:chOff x="2735796" y="5229200"/>
            <a:chExt cx="3420380" cy="936104"/>
          </a:xfrm>
        </p:grpSpPr>
        <p:sp>
          <p:nvSpPr>
            <p:cNvPr id="3" name="Rectangle 2"/>
            <p:cNvSpPr/>
            <p:nvPr/>
          </p:nvSpPr>
          <p:spPr>
            <a:xfrm>
              <a:off x="2735796" y="5229200"/>
              <a:ext cx="3420380" cy="93610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Isosceles Triangle 3"/>
            <p:cNvSpPr/>
            <p:nvPr/>
          </p:nvSpPr>
          <p:spPr>
            <a:xfrm>
              <a:off x="2735796" y="5229200"/>
              <a:ext cx="855953" cy="936104"/>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Isosceles Triangle 5"/>
            <p:cNvSpPr/>
            <p:nvPr/>
          </p:nvSpPr>
          <p:spPr>
            <a:xfrm>
              <a:off x="3608035" y="5229200"/>
              <a:ext cx="855953" cy="936104"/>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Isosceles Triangle 6"/>
            <p:cNvSpPr/>
            <p:nvPr/>
          </p:nvSpPr>
          <p:spPr>
            <a:xfrm>
              <a:off x="4436127" y="5229200"/>
              <a:ext cx="855953" cy="936104"/>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Isosceles Triangle 7"/>
            <p:cNvSpPr/>
            <p:nvPr/>
          </p:nvSpPr>
          <p:spPr>
            <a:xfrm>
              <a:off x="5300223" y="5229200"/>
              <a:ext cx="855953" cy="936104"/>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8" name="Down Arrow 27"/>
          <p:cNvSpPr/>
          <p:nvPr/>
        </p:nvSpPr>
        <p:spPr>
          <a:xfrm>
            <a:off x="6564052" y="3919124"/>
            <a:ext cx="1133259" cy="1265434"/>
          </a:xfrm>
          <a:prstGeom prst="downArrow">
            <a:avLst/>
          </a:prstGeom>
          <a:noFill/>
          <a:ln w="381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Down Arrow 28"/>
          <p:cNvSpPr/>
          <p:nvPr/>
        </p:nvSpPr>
        <p:spPr>
          <a:xfrm rot="10800000">
            <a:off x="6564053" y="5185213"/>
            <a:ext cx="1133259" cy="1265434"/>
          </a:xfrm>
          <a:prstGeom prst="downArrow">
            <a:avLst/>
          </a:prstGeom>
          <a:noFill/>
          <a:ln w="381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lide Number Placeholder 9"/>
          <p:cNvSpPr>
            <a:spLocks noGrp="1"/>
          </p:cNvSpPr>
          <p:nvPr>
            <p:ph type="sldNum" sz="quarter" idx="12"/>
          </p:nvPr>
        </p:nvSpPr>
        <p:spPr/>
        <p:txBody>
          <a:bodyPr/>
          <a:lstStyle/>
          <a:p>
            <a:fld id="{E24C6404-DD52-4D30-ADD7-3912C3BB633F}" type="slidenum">
              <a:rPr lang="en-US" smtClean="0"/>
              <a:t>45</a:t>
            </a:fld>
            <a:endParaRPr lang="en-US"/>
          </a:p>
        </p:txBody>
      </p:sp>
      <p:sp>
        <p:nvSpPr>
          <p:cNvPr id="22" name="Down Arrow 21"/>
          <p:cNvSpPr/>
          <p:nvPr/>
        </p:nvSpPr>
        <p:spPr>
          <a:xfrm rot="10800000">
            <a:off x="6384030" y="1963205"/>
            <a:ext cx="1440161" cy="1789830"/>
          </a:xfrm>
          <a:prstGeom prst="downArrow">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Down Arrow 25"/>
          <p:cNvSpPr/>
          <p:nvPr/>
        </p:nvSpPr>
        <p:spPr>
          <a:xfrm rot="10800000">
            <a:off x="6564051" y="2456894"/>
            <a:ext cx="1120196" cy="1285773"/>
          </a:xfrm>
          <a:prstGeom prst="downArrow">
            <a:avLst/>
          </a:prstGeom>
          <a:noFill/>
          <a:ln w="381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7A3D33C7-295D-430B-A9B5-1BCF0195268E}"/>
              </a:ext>
            </a:extLst>
          </p:cNvPr>
          <p:cNvSpPr txBox="1"/>
          <p:nvPr/>
        </p:nvSpPr>
        <p:spPr>
          <a:xfrm>
            <a:off x="1236712" y="1431658"/>
            <a:ext cx="4039337" cy="3416320"/>
          </a:xfrm>
          <a:prstGeom prst="rect">
            <a:avLst/>
          </a:prstGeom>
          <a:noFill/>
        </p:spPr>
        <p:txBody>
          <a:bodyPr wrap="square" rtlCol="0">
            <a:spAutoFit/>
          </a:bodyPr>
          <a:lstStyle/>
          <a:p>
            <a:r>
              <a:rPr lang="en-US" sz="2400" dirty="0">
                <a:solidFill>
                  <a:srgbClr val="FF0000"/>
                </a:solidFill>
              </a:rPr>
              <a:t>Once the thrust becomes great enough, it overcomes the weight of the rocket.  At this point the forces are no longer balanced – in other words, a force “imbalance” exists…</a:t>
            </a:r>
          </a:p>
          <a:p>
            <a:endParaRPr lang="en-US" sz="2400" dirty="0">
              <a:solidFill>
                <a:srgbClr val="FF0000"/>
              </a:solidFill>
            </a:endParaRPr>
          </a:p>
          <a:p>
            <a:r>
              <a:rPr lang="en-US" sz="2400" dirty="0">
                <a:solidFill>
                  <a:srgbClr val="FF0000"/>
                </a:solidFill>
              </a:rPr>
              <a:t>Newton says the rocket will now begin to move!</a:t>
            </a:r>
          </a:p>
        </p:txBody>
      </p:sp>
    </p:spTree>
    <p:extLst>
      <p:ext uri="{BB962C8B-B14F-4D97-AF65-F5344CB8AC3E}">
        <p14:creationId xmlns:p14="http://schemas.microsoft.com/office/powerpoint/2010/main" val="34746733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fade">
                                      <p:cBhvr>
                                        <p:cTn id="7" dur="5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8"/>
                                        </p:tgtEl>
                                        <p:attrNameLst>
                                          <p:attrName>style.visibility</p:attrName>
                                        </p:attrNameLst>
                                      </p:cBhvr>
                                      <p:to>
                                        <p:strVal val="visible"/>
                                      </p:to>
                                    </p:set>
                                    <p:animEffect transition="in" filter="fade">
                                      <p:cBhvr>
                                        <p:cTn id="12" dur="500"/>
                                        <p:tgtEl>
                                          <p:spTgt spid="2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9"/>
                                        </p:tgtEl>
                                        <p:attrNameLst>
                                          <p:attrName>style.visibility</p:attrName>
                                        </p:attrNameLst>
                                      </p:cBhvr>
                                      <p:to>
                                        <p:strVal val="visible"/>
                                      </p:to>
                                    </p:set>
                                    <p:animEffect transition="in" filter="fade">
                                      <p:cBhvr>
                                        <p:cTn id="17"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29" grpId="0" animBg="1"/>
      <p:bldP spid="26"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Rocket : Rocket on a white background, vector illustration Stock Photo">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88119" y="1520788"/>
            <a:ext cx="2503993" cy="4572508"/>
          </a:xfrm>
          <a:prstGeom prst="rect">
            <a:avLst/>
          </a:prstGeom>
          <a:noFill/>
          <a:extLst>
            <a:ext uri="{909E8E84-426E-40DD-AFC4-6F175D3DCCD1}">
              <a14:hiddenFill xmlns:a14="http://schemas.microsoft.com/office/drawing/2010/main">
                <a:solidFill>
                  <a:srgbClr val="FFFFFF"/>
                </a:solidFill>
              </a14:hiddenFill>
            </a:ext>
          </a:extLst>
        </p:spPr>
      </p:pic>
      <p:grpSp>
        <p:nvGrpSpPr>
          <p:cNvPr id="17" name="Group 16"/>
          <p:cNvGrpSpPr/>
          <p:nvPr/>
        </p:nvGrpSpPr>
        <p:grpSpPr>
          <a:xfrm>
            <a:off x="8408399" y="908720"/>
            <a:ext cx="855953" cy="4320480"/>
            <a:chOff x="5804279" y="908720"/>
            <a:chExt cx="855953" cy="4320480"/>
          </a:xfrm>
        </p:grpSpPr>
        <p:sp>
          <p:nvSpPr>
            <p:cNvPr id="9" name="Rectangle 8"/>
            <p:cNvSpPr/>
            <p:nvPr/>
          </p:nvSpPr>
          <p:spPr>
            <a:xfrm>
              <a:off x="5804279" y="908720"/>
              <a:ext cx="855953" cy="43204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Isosceles Triangle 14"/>
            <p:cNvSpPr/>
            <p:nvPr/>
          </p:nvSpPr>
          <p:spPr>
            <a:xfrm rot="16200000">
              <a:off x="5832142" y="3509151"/>
              <a:ext cx="819950" cy="819948"/>
            </a:xfrm>
            <a:prstGeom prst="triangle">
              <a:avLst>
                <a:gd name="adj" fmla="val 48552"/>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Isosceles Triangle 17"/>
            <p:cNvSpPr/>
            <p:nvPr/>
          </p:nvSpPr>
          <p:spPr>
            <a:xfrm rot="16200000">
              <a:off x="5840283" y="2636914"/>
              <a:ext cx="819950" cy="819948"/>
            </a:xfrm>
            <a:prstGeom prst="triangle">
              <a:avLst>
                <a:gd name="adj" fmla="val 48552"/>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Isosceles Triangle 18"/>
            <p:cNvSpPr/>
            <p:nvPr/>
          </p:nvSpPr>
          <p:spPr>
            <a:xfrm rot="16200000">
              <a:off x="5840283" y="4373247"/>
              <a:ext cx="819950" cy="819948"/>
            </a:xfrm>
            <a:prstGeom prst="triangle">
              <a:avLst>
                <a:gd name="adj" fmla="val 48552"/>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Isosceles Triangle 19"/>
            <p:cNvSpPr/>
            <p:nvPr/>
          </p:nvSpPr>
          <p:spPr>
            <a:xfrm rot="16200000">
              <a:off x="5832142" y="1808822"/>
              <a:ext cx="819950" cy="819948"/>
            </a:xfrm>
            <a:prstGeom prst="triangle">
              <a:avLst>
                <a:gd name="adj" fmla="val 48552"/>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sosceles Triangle 20"/>
            <p:cNvSpPr/>
            <p:nvPr/>
          </p:nvSpPr>
          <p:spPr>
            <a:xfrm rot="16200000">
              <a:off x="5832142" y="944725"/>
              <a:ext cx="819950" cy="819948"/>
            </a:xfrm>
            <a:prstGeom prst="triangle">
              <a:avLst>
                <a:gd name="adj" fmla="val 48552"/>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 name="Group 4"/>
          <p:cNvGrpSpPr/>
          <p:nvPr/>
        </p:nvGrpSpPr>
        <p:grpSpPr>
          <a:xfrm>
            <a:off x="5843971" y="5229200"/>
            <a:ext cx="3420380" cy="936104"/>
            <a:chOff x="2735796" y="5229200"/>
            <a:chExt cx="3420380" cy="936104"/>
          </a:xfrm>
        </p:grpSpPr>
        <p:sp>
          <p:nvSpPr>
            <p:cNvPr id="3" name="Rectangle 2"/>
            <p:cNvSpPr/>
            <p:nvPr/>
          </p:nvSpPr>
          <p:spPr>
            <a:xfrm>
              <a:off x="2735796" y="5229200"/>
              <a:ext cx="3420380" cy="93610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Isosceles Triangle 3"/>
            <p:cNvSpPr/>
            <p:nvPr/>
          </p:nvSpPr>
          <p:spPr>
            <a:xfrm>
              <a:off x="2735796" y="5229200"/>
              <a:ext cx="855953" cy="936104"/>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Isosceles Triangle 5"/>
            <p:cNvSpPr/>
            <p:nvPr/>
          </p:nvSpPr>
          <p:spPr>
            <a:xfrm>
              <a:off x="3608035" y="5229200"/>
              <a:ext cx="855953" cy="936104"/>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Isosceles Triangle 6"/>
            <p:cNvSpPr/>
            <p:nvPr/>
          </p:nvSpPr>
          <p:spPr>
            <a:xfrm>
              <a:off x="4436127" y="5229200"/>
              <a:ext cx="855953" cy="936104"/>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Isosceles Triangle 7"/>
            <p:cNvSpPr/>
            <p:nvPr/>
          </p:nvSpPr>
          <p:spPr>
            <a:xfrm>
              <a:off x="5300223" y="5229200"/>
              <a:ext cx="855953" cy="936104"/>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6" name="Down Arrow 25"/>
          <p:cNvSpPr/>
          <p:nvPr/>
        </p:nvSpPr>
        <p:spPr>
          <a:xfrm rot="10800000">
            <a:off x="6384030" y="1664804"/>
            <a:ext cx="1440161" cy="1789830"/>
          </a:xfrm>
          <a:prstGeom prst="downArrow">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Down Arrow 27"/>
          <p:cNvSpPr/>
          <p:nvPr/>
        </p:nvSpPr>
        <p:spPr>
          <a:xfrm>
            <a:off x="6528048" y="3631092"/>
            <a:ext cx="1133259" cy="1265434"/>
          </a:xfrm>
          <a:prstGeom prst="downArrow">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Down Arrow 28"/>
          <p:cNvSpPr/>
          <p:nvPr/>
        </p:nvSpPr>
        <p:spPr>
          <a:xfrm rot="10800000">
            <a:off x="6564053" y="5185213"/>
            <a:ext cx="1133259" cy="1265434"/>
          </a:xfrm>
          <a:prstGeom prst="downArrow">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Down Arrow 21"/>
          <p:cNvSpPr/>
          <p:nvPr/>
        </p:nvSpPr>
        <p:spPr>
          <a:xfrm rot="10800000">
            <a:off x="6564049" y="2179224"/>
            <a:ext cx="1097256" cy="1285773"/>
          </a:xfrm>
          <a:prstGeom prst="downArrow">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lide Number Placeholder 9"/>
          <p:cNvSpPr>
            <a:spLocks noGrp="1"/>
          </p:cNvSpPr>
          <p:nvPr>
            <p:ph type="sldNum" sz="quarter" idx="12"/>
          </p:nvPr>
        </p:nvSpPr>
        <p:spPr/>
        <p:txBody>
          <a:bodyPr/>
          <a:lstStyle/>
          <a:p>
            <a:fld id="{E24C6404-DD52-4D30-ADD7-3912C3BB633F}" type="slidenum">
              <a:rPr lang="en-US" smtClean="0"/>
              <a:t>46</a:t>
            </a:fld>
            <a:endParaRPr lang="en-US"/>
          </a:p>
        </p:txBody>
      </p:sp>
      <p:sp>
        <p:nvSpPr>
          <p:cNvPr id="24" name="TextBox 23">
            <a:extLst>
              <a:ext uri="{FF2B5EF4-FFF2-40B4-BE49-F238E27FC236}">
                <a16:creationId xmlns:a16="http://schemas.microsoft.com/office/drawing/2014/main" id="{442C460C-5C60-4346-9851-2BB8497B74EA}"/>
              </a:ext>
            </a:extLst>
          </p:cNvPr>
          <p:cNvSpPr txBox="1"/>
          <p:nvPr/>
        </p:nvSpPr>
        <p:spPr>
          <a:xfrm>
            <a:off x="1236712" y="1431658"/>
            <a:ext cx="4039337" cy="3416320"/>
          </a:xfrm>
          <a:prstGeom prst="rect">
            <a:avLst/>
          </a:prstGeom>
          <a:noFill/>
        </p:spPr>
        <p:txBody>
          <a:bodyPr wrap="square" rtlCol="0">
            <a:spAutoFit/>
          </a:bodyPr>
          <a:lstStyle/>
          <a:p>
            <a:r>
              <a:rPr lang="en-US" sz="2400" dirty="0">
                <a:solidFill>
                  <a:srgbClr val="FF0000"/>
                </a:solidFill>
              </a:rPr>
              <a:t>Once the thrust becomes great enough, it overcomes the weight of the rocket.  At this point the forces are no longer balanced – in other words, a force “imbalance” exists…</a:t>
            </a:r>
          </a:p>
          <a:p>
            <a:endParaRPr lang="en-US" sz="2400" dirty="0">
              <a:solidFill>
                <a:srgbClr val="FF0000"/>
              </a:solidFill>
            </a:endParaRPr>
          </a:p>
          <a:p>
            <a:r>
              <a:rPr lang="en-US" sz="2400" dirty="0">
                <a:solidFill>
                  <a:srgbClr val="FF0000"/>
                </a:solidFill>
              </a:rPr>
              <a:t>Newton says the rocket will now begin to move!</a:t>
            </a:r>
          </a:p>
        </p:txBody>
      </p:sp>
      <p:sp>
        <p:nvSpPr>
          <p:cNvPr id="27" name="Down Arrow 27">
            <a:extLst>
              <a:ext uri="{FF2B5EF4-FFF2-40B4-BE49-F238E27FC236}">
                <a16:creationId xmlns:a16="http://schemas.microsoft.com/office/drawing/2014/main" id="{28781E5B-190B-424C-9EA6-ABCA1CC2E6DF}"/>
              </a:ext>
            </a:extLst>
          </p:cNvPr>
          <p:cNvSpPr/>
          <p:nvPr/>
        </p:nvSpPr>
        <p:spPr>
          <a:xfrm>
            <a:off x="6528048" y="3660589"/>
            <a:ext cx="1133259" cy="1265434"/>
          </a:xfrm>
          <a:prstGeom prst="downArrow">
            <a:avLst/>
          </a:prstGeom>
          <a:noFill/>
          <a:ln w="381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Down Arrow 28">
            <a:extLst>
              <a:ext uri="{FF2B5EF4-FFF2-40B4-BE49-F238E27FC236}">
                <a16:creationId xmlns:a16="http://schemas.microsoft.com/office/drawing/2014/main" id="{638214F3-9A2D-48D0-B8B5-20B11D1CDE85}"/>
              </a:ext>
            </a:extLst>
          </p:cNvPr>
          <p:cNvSpPr/>
          <p:nvPr/>
        </p:nvSpPr>
        <p:spPr>
          <a:xfrm rot="10800000">
            <a:off x="6564053" y="5214710"/>
            <a:ext cx="1133259" cy="1265434"/>
          </a:xfrm>
          <a:prstGeom prst="downArrow">
            <a:avLst/>
          </a:prstGeom>
          <a:noFill/>
          <a:ln w="381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Down Arrow 21">
            <a:extLst>
              <a:ext uri="{FF2B5EF4-FFF2-40B4-BE49-F238E27FC236}">
                <a16:creationId xmlns:a16="http://schemas.microsoft.com/office/drawing/2014/main" id="{C74DDF5F-2E34-4093-95D2-F247DB76E648}"/>
              </a:ext>
            </a:extLst>
          </p:cNvPr>
          <p:cNvSpPr/>
          <p:nvPr/>
        </p:nvSpPr>
        <p:spPr>
          <a:xfrm rot="10800000">
            <a:off x="6564049" y="2208721"/>
            <a:ext cx="1097256" cy="1285773"/>
          </a:xfrm>
          <a:prstGeom prst="downArrow">
            <a:avLst/>
          </a:prstGeom>
          <a:noFill/>
          <a:ln w="381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516276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Rocket : Rocket on a white background, vector illustration Stock Photo">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96263" y="1088740"/>
            <a:ext cx="2503993" cy="4572508"/>
          </a:xfrm>
          <a:prstGeom prst="rect">
            <a:avLst/>
          </a:prstGeom>
          <a:noFill/>
          <a:extLst>
            <a:ext uri="{909E8E84-426E-40DD-AFC4-6F175D3DCCD1}">
              <a14:hiddenFill xmlns:a14="http://schemas.microsoft.com/office/drawing/2010/main">
                <a:solidFill>
                  <a:srgbClr val="FFFFFF"/>
                </a:solidFill>
              </a14:hiddenFill>
            </a:ext>
          </a:extLst>
        </p:spPr>
      </p:pic>
      <p:grpSp>
        <p:nvGrpSpPr>
          <p:cNvPr id="17" name="Group 16"/>
          <p:cNvGrpSpPr/>
          <p:nvPr/>
        </p:nvGrpSpPr>
        <p:grpSpPr>
          <a:xfrm>
            <a:off x="8408399" y="908720"/>
            <a:ext cx="855953" cy="4320480"/>
            <a:chOff x="5804279" y="908720"/>
            <a:chExt cx="855953" cy="4320480"/>
          </a:xfrm>
        </p:grpSpPr>
        <p:sp>
          <p:nvSpPr>
            <p:cNvPr id="9" name="Rectangle 8"/>
            <p:cNvSpPr/>
            <p:nvPr/>
          </p:nvSpPr>
          <p:spPr>
            <a:xfrm>
              <a:off x="5804279" y="908720"/>
              <a:ext cx="855953" cy="43204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Isosceles Triangle 14"/>
            <p:cNvSpPr/>
            <p:nvPr/>
          </p:nvSpPr>
          <p:spPr>
            <a:xfrm rot="16200000">
              <a:off x="5832142" y="3509151"/>
              <a:ext cx="819950" cy="819948"/>
            </a:xfrm>
            <a:prstGeom prst="triangle">
              <a:avLst>
                <a:gd name="adj" fmla="val 48552"/>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Isosceles Triangle 17"/>
            <p:cNvSpPr/>
            <p:nvPr/>
          </p:nvSpPr>
          <p:spPr>
            <a:xfrm rot="16200000">
              <a:off x="5840283" y="2636914"/>
              <a:ext cx="819950" cy="819948"/>
            </a:xfrm>
            <a:prstGeom prst="triangle">
              <a:avLst>
                <a:gd name="adj" fmla="val 48552"/>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Isosceles Triangle 18"/>
            <p:cNvSpPr/>
            <p:nvPr/>
          </p:nvSpPr>
          <p:spPr>
            <a:xfrm rot="16200000">
              <a:off x="5840283" y="4373247"/>
              <a:ext cx="819950" cy="819948"/>
            </a:xfrm>
            <a:prstGeom prst="triangle">
              <a:avLst>
                <a:gd name="adj" fmla="val 48552"/>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Isosceles Triangle 19"/>
            <p:cNvSpPr/>
            <p:nvPr/>
          </p:nvSpPr>
          <p:spPr>
            <a:xfrm rot="16200000">
              <a:off x="5832142" y="1808822"/>
              <a:ext cx="819950" cy="819948"/>
            </a:xfrm>
            <a:prstGeom prst="triangle">
              <a:avLst>
                <a:gd name="adj" fmla="val 48552"/>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sosceles Triangle 20"/>
            <p:cNvSpPr/>
            <p:nvPr/>
          </p:nvSpPr>
          <p:spPr>
            <a:xfrm rot="16200000">
              <a:off x="5832142" y="944725"/>
              <a:ext cx="819950" cy="819948"/>
            </a:xfrm>
            <a:prstGeom prst="triangle">
              <a:avLst>
                <a:gd name="adj" fmla="val 48552"/>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 name="Group 4"/>
          <p:cNvGrpSpPr/>
          <p:nvPr/>
        </p:nvGrpSpPr>
        <p:grpSpPr>
          <a:xfrm>
            <a:off x="5843971" y="5229200"/>
            <a:ext cx="3420380" cy="936104"/>
            <a:chOff x="2735796" y="5229200"/>
            <a:chExt cx="3420380" cy="936104"/>
          </a:xfrm>
        </p:grpSpPr>
        <p:sp>
          <p:nvSpPr>
            <p:cNvPr id="3" name="Rectangle 2"/>
            <p:cNvSpPr/>
            <p:nvPr/>
          </p:nvSpPr>
          <p:spPr>
            <a:xfrm>
              <a:off x="2735796" y="5229200"/>
              <a:ext cx="3420380" cy="93610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Isosceles Triangle 3"/>
            <p:cNvSpPr/>
            <p:nvPr/>
          </p:nvSpPr>
          <p:spPr>
            <a:xfrm>
              <a:off x="2735796" y="5229200"/>
              <a:ext cx="855953" cy="936104"/>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Isosceles Triangle 5"/>
            <p:cNvSpPr/>
            <p:nvPr/>
          </p:nvSpPr>
          <p:spPr>
            <a:xfrm>
              <a:off x="3608035" y="5229200"/>
              <a:ext cx="855953" cy="936104"/>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Isosceles Triangle 6"/>
            <p:cNvSpPr/>
            <p:nvPr/>
          </p:nvSpPr>
          <p:spPr>
            <a:xfrm>
              <a:off x="4436127" y="5229200"/>
              <a:ext cx="855953" cy="936104"/>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Isosceles Triangle 7"/>
            <p:cNvSpPr/>
            <p:nvPr/>
          </p:nvSpPr>
          <p:spPr>
            <a:xfrm>
              <a:off x="5300223" y="5229200"/>
              <a:ext cx="855953" cy="936104"/>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6" name="Down Arrow 25"/>
          <p:cNvSpPr/>
          <p:nvPr/>
        </p:nvSpPr>
        <p:spPr>
          <a:xfrm rot="10800000">
            <a:off x="6348027" y="1207980"/>
            <a:ext cx="1512168" cy="1824976"/>
          </a:xfrm>
          <a:prstGeom prst="downArrow">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Down Arrow 27"/>
          <p:cNvSpPr/>
          <p:nvPr/>
        </p:nvSpPr>
        <p:spPr>
          <a:xfrm>
            <a:off x="6528048" y="3199044"/>
            <a:ext cx="1133259" cy="1265434"/>
          </a:xfrm>
          <a:prstGeom prst="downArrow">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Down Arrow 28"/>
          <p:cNvSpPr/>
          <p:nvPr/>
        </p:nvSpPr>
        <p:spPr>
          <a:xfrm rot="10800000">
            <a:off x="6564053" y="5185213"/>
            <a:ext cx="1133259" cy="1265434"/>
          </a:xfrm>
          <a:prstGeom prst="downArrow">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lide Number Placeholder 9"/>
          <p:cNvSpPr>
            <a:spLocks noGrp="1"/>
          </p:cNvSpPr>
          <p:nvPr>
            <p:ph type="sldNum" sz="quarter" idx="12"/>
          </p:nvPr>
        </p:nvSpPr>
        <p:spPr/>
        <p:txBody>
          <a:bodyPr/>
          <a:lstStyle/>
          <a:p>
            <a:fld id="{E24C6404-DD52-4D30-ADD7-3912C3BB633F}" type="slidenum">
              <a:rPr lang="en-US" smtClean="0"/>
              <a:t>47</a:t>
            </a:fld>
            <a:endParaRPr lang="en-US"/>
          </a:p>
        </p:txBody>
      </p:sp>
      <p:sp>
        <p:nvSpPr>
          <p:cNvPr id="22" name="Down Arrow 21"/>
          <p:cNvSpPr/>
          <p:nvPr/>
        </p:nvSpPr>
        <p:spPr>
          <a:xfrm rot="10800000">
            <a:off x="6564049" y="1736813"/>
            <a:ext cx="1097256" cy="1285773"/>
          </a:xfrm>
          <a:prstGeom prst="downArrow">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160524E1-B50F-423A-9A47-C12170E61409}"/>
              </a:ext>
            </a:extLst>
          </p:cNvPr>
          <p:cNvSpPr txBox="1"/>
          <p:nvPr/>
        </p:nvSpPr>
        <p:spPr>
          <a:xfrm>
            <a:off x="1236712" y="1431658"/>
            <a:ext cx="4039337" cy="3416320"/>
          </a:xfrm>
          <a:prstGeom prst="rect">
            <a:avLst/>
          </a:prstGeom>
          <a:noFill/>
        </p:spPr>
        <p:txBody>
          <a:bodyPr wrap="square" rtlCol="0">
            <a:spAutoFit/>
          </a:bodyPr>
          <a:lstStyle/>
          <a:p>
            <a:r>
              <a:rPr lang="en-US" sz="2400" dirty="0">
                <a:solidFill>
                  <a:srgbClr val="FF0000"/>
                </a:solidFill>
              </a:rPr>
              <a:t>Once the thrust becomes great enough, it overcomes the weight of the rocket.  At this point the forces are no longer balanced – in other words, a force “imbalance” exists…</a:t>
            </a:r>
          </a:p>
          <a:p>
            <a:endParaRPr lang="en-US" sz="2400" dirty="0">
              <a:solidFill>
                <a:srgbClr val="FF0000"/>
              </a:solidFill>
            </a:endParaRPr>
          </a:p>
          <a:p>
            <a:r>
              <a:rPr lang="en-US" sz="2400" dirty="0">
                <a:solidFill>
                  <a:srgbClr val="FF0000"/>
                </a:solidFill>
              </a:rPr>
              <a:t>Newton says the rocket will now begin to move!</a:t>
            </a:r>
          </a:p>
        </p:txBody>
      </p:sp>
      <p:sp>
        <p:nvSpPr>
          <p:cNvPr id="27" name="Down Arrow 27">
            <a:extLst>
              <a:ext uri="{FF2B5EF4-FFF2-40B4-BE49-F238E27FC236}">
                <a16:creationId xmlns:a16="http://schemas.microsoft.com/office/drawing/2014/main" id="{1D4C07C4-6F8F-4963-9289-1F7482B3B01C}"/>
              </a:ext>
            </a:extLst>
          </p:cNvPr>
          <p:cNvSpPr/>
          <p:nvPr/>
        </p:nvSpPr>
        <p:spPr>
          <a:xfrm>
            <a:off x="6528047" y="3207027"/>
            <a:ext cx="1133259" cy="1265434"/>
          </a:xfrm>
          <a:prstGeom prst="downArrow">
            <a:avLst/>
          </a:prstGeom>
          <a:noFill/>
          <a:ln w="381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Down Arrow 28">
            <a:extLst>
              <a:ext uri="{FF2B5EF4-FFF2-40B4-BE49-F238E27FC236}">
                <a16:creationId xmlns:a16="http://schemas.microsoft.com/office/drawing/2014/main" id="{94467D00-FC05-43FB-86D0-EF4F951B81B6}"/>
              </a:ext>
            </a:extLst>
          </p:cNvPr>
          <p:cNvSpPr/>
          <p:nvPr/>
        </p:nvSpPr>
        <p:spPr>
          <a:xfrm rot="10800000">
            <a:off x="6564052" y="5193196"/>
            <a:ext cx="1133259" cy="1265434"/>
          </a:xfrm>
          <a:prstGeom prst="downArrow">
            <a:avLst/>
          </a:prstGeom>
          <a:noFill/>
          <a:ln w="381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Down Arrow 21">
            <a:extLst>
              <a:ext uri="{FF2B5EF4-FFF2-40B4-BE49-F238E27FC236}">
                <a16:creationId xmlns:a16="http://schemas.microsoft.com/office/drawing/2014/main" id="{AFA19AAF-FB40-428F-9CB3-DEEEE196D644}"/>
              </a:ext>
            </a:extLst>
          </p:cNvPr>
          <p:cNvSpPr/>
          <p:nvPr/>
        </p:nvSpPr>
        <p:spPr>
          <a:xfrm rot="10800000">
            <a:off x="6564048" y="1744796"/>
            <a:ext cx="1097256" cy="1285773"/>
          </a:xfrm>
          <a:prstGeom prst="downArrow">
            <a:avLst/>
          </a:prstGeom>
          <a:noFill/>
          <a:ln w="381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201545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5439" y="1160748"/>
            <a:ext cx="8028892" cy="1200329"/>
          </a:xfrm>
          <a:prstGeom prst="rect">
            <a:avLst/>
          </a:prstGeom>
          <a:noFill/>
        </p:spPr>
        <p:txBody>
          <a:bodyPr wrap="square" rtlCol="0">
            <a:spAutoFit/>
          </a:bodyPr>
          <a:lstStyle/>
          <a:p>
            <a:r>
              <a:rPr lang="en-US" sz="2400" dirty="0"/>
              <a:t>                 Forces                         Thrust   -    Weight    -     Drag</a:t>
            </a:r>
          </a:p>
          <a:p>
            <a:r>
              <a:rPr lang="en-US" sz="2400" dirty="0"/>
              <a:t>a  =    --------------------      =      ------------------------------------------</a:t>
            </a:r>
          </a:p>
          <a:p>
            <a:r>
              <a:rPr lang="en-US" sz="2400" dirty="0"/>
              <a:t>                  Mass                                               </a:t>
            </a:r>
            <a:r>
              <a:rPr lang="en-US" sz="2400" dirty="0" err="1"/>
              <a:t>Mass</a:t>
            </a:r>
            <a:endParaRPr lang="en-US" sz="2400" dirty="0"/>
          </a:p>
        </p:txBody>
      </p:sp>
      <p:sp>
        <p:nvSpPr>
          <p:cNvPr id="3" name="TextBox 2"/>
          <p:cNvSpPr txBox="1"/>
          <p:nvPr/>
        </p:nvSpPr>
        <p:spPr>
          <a:xfrm>
            <a:off x="2837547" y="188640"/>
            <a:ext cx="6084676" cy="646331"/>
          </a:xfrm>
          <a:prstGeom prst="rect">
            <a:avLst/>
          </a:prstGeom>
          <a:noFill/>
        </p:spPr>
        <p:txBody>
          <a:bodyPr wrap="square" rtlCol="0">
            <a:spAutoFit/>
          </a:bodyPr>
          <a:lstStyle/>
          <a:p>
            <a:pPr algn="ctr"/>
            <a:r>
              <a:rPr lang="en-US" sz="3600" dirty="0"/>
              <a:t>Let’s look at the math…</a:t>
            </a:r>
          </a:p>
        </p:txBody>
      </p:sp>
      <p:sp>
        <p:nvSpPr>
          <p:cNvPr id="4" name="TextBox 3"/>
          <p:cNvSpPr txBox="1"/>
          <p:nvPr/>
        </p:nvSpPr>
        <p:spPr>
          <a:xfrm>
            <a:off x="1865439" y="2528900"/>
            <a:ext cx="8028892" cy="1200329"/>
          </a:xfrm>
          <a:prstGeom prst="rect">
            <a:avLst/>
          </a:prstGeom>
          <a:noFill/>
        </p:spPr>
        <p:txBody>
          <a:bodyPr wrap="square" rtlCol="0">
            <a:spAutoFit/>
          </a:bodyPr>
          <a:lstStyle/>
          <a:p>
            <a:r>
              <a:rPr lang="en-US" sz="2400" dirty="0"/>
              <a:t>                 Forces                          Thrust   -    Weight </a:t>
            </a:r>
          </a:p>
          <a:p>
            <a:r>
              <a:rPr lang="en-US" sz="2400" dirty="0"/>
              <a:t>a  =    --------------------      =      ------------------------------</a:t>
            </a:r>
          </a:p>
          <a:p>
            <a:r>
              <a:rPr lang="en-US" sz="2400" dirty="0"/>
              <a:t>                  Mass                                       </a:t>
            </a:r>
            <a:r>
              <a:rPr lang="en-US" sz="2400" dirty="0" err="1"/>
              <a:t>Mass</a:t>
            </a:r>
            <a:endParaRPr lang="en-US" sz="2400" dirty="0"/>
          </a:p>
        </p:txBody>
      </p:sp>
      <p:sp>
        <p:nvSpPr>
          <p:cNvPr id="5" name="TextBox 4"/>
          <p:cNvSpPr txBox="1"/>
          <p:nvPr/>
        </p:nvSpPr>
        <p:spPr>
          <a:xfrm>
            <a:off x="1865439" y="3861048"/>
            <a:ext cx="8028892" cy="1200329"/>
          </a:xfrm>
          <a:prstGeom prst="rect">
            <a:avLst/>
          </a:prstGeom>
          <a:noFill/>
        </p:spPr>
        <p:txBody>
          <a:bodyPr wrap="square" rtlCol="0">
            <a:spAutoFit/>
          </a:bodyPr>
          <a:lstStyle/>
          <a:p>
            <a:r>
              <a:rPr lang="en-US" sz="2400" dirty="0"/>
              <a:t>                 Forces                           50 </a:t>
            </a:r>
            <a:r>
              <a:rPr lang="en-US" sz="2400" dirty="0" err="1"/>
              <a:t>lbs</a:t>
            </a:r>
            <a:r>
              <a:rPr lang="en-US" sz="2400" dirty="0"/>
              <a:t>   -    100 </a:t>
            </a:r>
            <a:r>
              <a:rPr lang="en-US" sz="2400" dirty="0" err="1"/>
              <a:t>lbs</a:t>
            </a:r>
            <a:r>
              <a:rPr lang="en-US" sz="2400" dirty="0"/>
              <a:t> </a:t>
            </a:r>
          </a:p>
          <a:p>
            <a:r>
              <a:rPr lang="en-US" sz="2400" dirty="0"/>
              <a:t>a  =    --------------------      =      ------------------------------</a:t>
            </a:r>
          </a:p>
          <a:p>
            <a:r>
              <a:rPr lang="en-US" sz="2400" dirty="0"/>
              <a:t>                  Mass                         (100 </a:t>
            </a:r>
            <a:r>
              <a:rPr lang="en-US" sz="2400" dirty="0" err="1"/>
              <a:t>lbs</a:t>
            </a:r>
            <a:r>
              <a:rPr lang="en-US" sz="2400" dirty="0"/>
              <a:t>  /  32.2  </a:t>
            </a:r>
            <a:r>
              <a:rPr lang="en-US" sz="2400" dirty="0" err="1"/>
              <a:t>ft</a:t>
            </a:r>
            <a:r>
              <a:rPr lang="en-US" sz="2400" dirty="0"/>
              <a:t>/sec</a:t>
            </a:r>
            <a:r>
              <a:rPr lang="en-US" sz="2400" baseline="30000" dirty="0"/>
              <a:t>2</a:t>
            </a:r>
            <a:r>
              <a:rPr lang="en-US" sz="2400" dirty="0"/>
              <a:t>)     </a:t>
            </a:r>
          </a:p>
        </p:txBody>
      </p:sp>
      <p:sp>
        <p:nvSpPr>
          <p:cNvPr id="6" name="TextBox 5"/>
          <p:cNvSpPr txBox="1"/>
          <p:nvPr/>
        </p:nvSpPr>
        <p:spPr>
          <a:xfrm>
            <a:off x="1865439" y="5325015"/>
            <a:ext cx="8028892" cy="1200329"/>
          </a:xfrm>
          <a:prstGeom prst="rect">
            <a:avLst/>
          </a:prstGeom>
          <a:noFill/>
        </p:spPr>
        <p:txBody>
          <a:bodyPr wrap="square" rtlCol="0">
            <a:spAutoFit/>
          </a:bodyPr>
          <a:lstStyle/>
          <a:p>
            <a:r>
              <a:rPr lang="en-US" sz="2400" dirty="0"/>
              <a:t>                 Forces                                   - 50 </a:t>
            </a:r>
            <a:r>
              <a:rPr lang="en-US" sz="2400" dirty="0" err="1"/>
              <a:t>lbs</a:t>
            </a:r>
            <a:r>
              <a:rPr lang="en-US" sz="2400" dirty="0"/>
              <a:t> </a:t>
            </a:r>
          </a:p>
          <a:p>
            <a:r>
              <a:rPr lang="en-US" sz="2400" dirty="0"/>
              <a:t>a  =    --------------------      =      ------------------------------</a:t>
            </a:r>
          </a:p>
          <a:p>
            <a:r>
              <a:rPr lang="en-US" sz="2400" dirty="0"/>
              <a:t>                  Mass                               3.1   </a:t>
            </a:r>
            <a:r>
              <a:rPr lang="en-US" sz="2400" dirty="0" err="1"/>
              <a:t>lbs</a:t>
            </a:r>
            <a:r>
              <a:rPr lang="en-US" sz="2400" dirty="0"/>
              <a:t> / (</a:t>
            </a:r>
            <a:r>
              <a:rPr lang="en-US" sz="2400" dirty="0" err="1"/>
              <a:t>ft</a:t>
            </a:r>
            <a:r>
              <a:rPr lang="en-US" sz="2400" dirty="0"/>
              <a:t>/sec</a:t>
            </a:r>
            <a:r>
              <a:rPr lang="en-US" sz="2400" baseline="30000" dirty="0"/>
              <a:t>2</a:t>
            </a:r>
            <a:r>
              <a:rPr lang="en-US" sz="2400" dirty="0"/>
              <a:t>)     </a:t>
            </a:r>
          </a:p>
        </p:txBody>
      </p:sp>
      <p:sp>
        <p:nvSpPr>
          <p:cNvPr id="7" name="Slide Number Placeholder 6"/>
          <p:cNvSpPr>
            <a:spLocks noGrp="1"/>
          </p:cNvSpPr>
          <p:nvPr>
            <p:ph type="sldNum" sz="quarter" idx="12"/>
          </p:nvPr>
        </p:nvSpPr>
        <p:spPr/>
        <p:txBody>
          <a:bodyPr/>
          <a:lstStyle/>
          <a:p>
            <a:fld id="{E24C6404-DD52-4D30-ADD7-3912C3BB633F}" type="slidenum">
              <a:rPr lang="en-US" smtClean="0"/>
              <a:t>48</a:t>
            </a:fld>
            <a:endParaRPr lang="en-US"/>
          </a:p>
        </p:txBody>
      </p:sp>
      <p:sp>
        <p:nvSpPr>
          <p:cNvPr id="8" name="TextBox 7"/>
          <p:cNvSpPr txBox="1"/>
          <p:nvPr/>
        </p:nvSpPr>
        <p:spPr>
          <a:xfrm>
            <a:off x="9732404" y="1052736"/>
            <a:ext cx="1890301" cy="1323439"/>
          </a:xfrm>
          <a:prstGeom prst="rect">
            <a:avLst/>
          </a:prstGeom>
          <a:noFill/>
        </p:spPr>
        <p:txBody>
          <a:bodyPr wrap="square" rtlCol="0">
            <a:spAutoFit/>
          </a:bodyPr>
          <a:lstStyle/>
          <a:p>
            <a:r>
              <a:rPr lang="en-US" sz="2000" dirty="0">
                <a:solidFill>
                  <a:srgbClr val="FF0000"/>
                </a:solidFill>
              </a:rPr>
              <a:t>Since the rocket isn’t moving very fast we can neglect drag.</a:t>
            </a:r>
          </a:p>
        </p:txBody>
      </p:sp>
      <p:sp>
        <p:nvSpPr>
          <p:cNvPr id="9" name="TextBox 8">
            <a:extLst>
              <a:ext uri="{FF2B5EF4-FFF2-40B4-BE49-F238E27FC236}">
                <a16:creationId xmlns:a16="http://schemas.microsoft.com/office/drawing/2014/main" id="{E80306F9-1CEC-44C8-8837-FD131836EA50}"/>
              </a:ext>
            </a:extLst>
          </p:cNvPr>
          <p:cNvSpPr txBox="1"/>
          <p:nvPr/>
        </p:nvSpPr>
        <p:spPr>
          <a:xfrm>
            <a:off x="8922223" y="2528900"/>
            <a:ext cx="2700482" cy="1015663"/>
          </a:xfrm>
          <a:prstGeom prst="rect">
            <a:avLst/>
          </a:prstGeom>
          <a:noFill/>
        </p:spPr>
        <p:txBody>
          <a:bodyPr wrap="square" rtlCol="0">
            <a:spAutoFit/>
          </a:bodyPr>
          <a:lstStyle/>
          <a:p>
            <a:r>
              <a:rPr lang="en-US" sz="2000" dirty="0">
                <a:solidFill>
                  <a:srgbClr val="FF0000"/>
                </a:solidFill>
              </a:rPr>
              <a:t>Let’s put in some values and see what the results look like.</a:t>
            </a:r>
          </a:p>
        </p:txBody>
      </p:sp>
    </p:spTree>
    <p:extLst>
      <p:ext uri="{BB962C8B-B14F-4D97-AF65-F5344CB8AC3E}">
        <p14:creationId xmlns:p14="http://schemas.microsoft.com/office/powerpoint/2010/main" val="7183804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Effect transition="in" filter="fade">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1500"/>
                                        <p:tgtEl>
                                          <p:spTgt spid="9"/>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 calcmode="lin" valueType="num">
                                      <p:cBhvr>
                                        <p:cTn id="24" dur="500" fill="hold"/>
                                        <p:tgtEl>
                                          <p:spTgt spid="5"/>
                                        </p:tgtEl>
                                        <p:attrNameLst>
                                          <p:attrName>ppt_w</p:attrName>
                                        </p:attrNameLst>
                                      </p:cBhvr>
                                      <p:tavLst>
                                        <p:tav tm="0">
                                          <p:val>
                                            <p:fltVal val="0"/>
                                          </p:val>
                                        </p:tav>
                                        <p:tav tm="100000">
                                          <p:val>
                                            <p:strVal val="#ppt_w"/>
                                          </p:val>
                                        </p:tav>
                                      </p:tavLst>
                                    </p:anim>
                                    <p:anim calcmode="lin" valueType="num">
                                      <p:cBhvr>
                                        <p:cTn id="25" dur="500" fill="hold"/>
                                        <p:tgtEl>
                                          <p:spTgt spid="5"/>
                                        </p:tgtEl>
                                        <p:attrNameLst>
                                          <p:attrName>ppt_h</p:attrName>
                                        </p:attrNameLst>
                                      </p:cBhvr>
                                      <p:tavLst>
                                        <p:tav tm="0">
                                          <p:val>
                                            <p:fltVal val="0"/>
                                          </p:val>
                                        </p:tav>
                                        <p:tav tm="100000">
                                          <p:val>
                                            <p:strVal val="#ppt_h"/>
                                          </p:val>
                                        </p:tav>
                                      </p:tavLst>
                                    </p:anim>
                                    <p:animEffect transition="in" filter="fade">
                                      <p:cBhvr>
                                        <p:cTn id="26" dur="500"/>
                                        <p:tgtEl>
                                          <p:spTgt spid="5"/>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p:cTn id="31" dur="500" fill="hold"/>
                                        <p:tgtEl>
                                          <p:spTgt spid="6"/>
                                        </p:tgtEl>
                                        <p:attrNameLst>
                                          <p:attrName>ppt_w</p:attrName>
                                        </p:attrNameLst>
                                      </p:cBhvr>
                                      <p:tavLst>
                                        <p:tav tm="0">
                                          <p:val>
                                            <p:fltVal val="0"/>
                                          </p:val>
                                        </p:tav>
                                        <p:tav tm="100000">
                                          <p:val>
                                            <p:strVal val="#ppt_w"/>
                                          </p:val>
                                        </p:tav>
                                      </p:tavLst>
                                    </p:anim>
                                    <p:anim calcmode="lin" valueType="num">
                                      <p:cBhvr>
                                        <p:cTn id="32" dur="500" fill="hold"/>
                                        <p:tgtEl>
                                          <p:spTgt spid="6"/>
                                        </p:tgtEl>
                                        <p:attrNameLst>
                                          <p:attrName>ppt_h</p:attrName>
                                        </p:attrNameLst>
                                      </p:cBhvr>
                                      <p:tavLst>
                                        <p:tav tm="0">
                                          <p:val>
                                            <p:fltVal val="0"/>
                                          </p:val>
                                        </p:tav>
                                        <p:tav tm="100000">
                                          <p:val>
                                            <p:strVal val="#ppt_h"/>
                                          </p:val>
                                        </p:tav>
                                      </p:tavLst>
                                    </p:anim>
                                    <p:animEffect transition="in" filter="fade">
                                      <p:cBhvr>
                                        <p:cTn id="3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8" grpId="0"/>
      <p:bldP spid="9"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24C6404-DD52-4D30-ADD7-3912C3BB633F}" type="slidenum">
              <a:rPr lang="en-US" smtClean="0"/>
              <a:t>49</a:t>
            </a:fld>
            <a:endParaRPr lang="en-US"/>
          </a:p>
        </p:txBody>
      </p:sp>
      <p:sp>
        <p:nvSpPr>
          <p:cNvPr id="5" name="TextBox 4">
            <a:extLst>
              <a:ext uri="{FF2B5EF4-FFF2-40B4-BE49-F238E27FC236}">
                <a16:creationId xmlns:a16="http://schemas.microsoft.com/office/drawing/2014/main" id="{BF4F1F15-E7A5-4CEC-BF4C-C61E5D955D0D}"/>
              </a:ext>
            </a:extLst>
          </p:cNvPr>
          <p:cNvSpPr txBox="1"/>
          <p:nvPr/>
        </p:nvSpPr>
        <p:spPr>
          <a:xfrm>
            <a:off x="1865439" y="5325015"/>
            <a:ext cx="8028892" cy="1200329"/>
          </a:xfrm>
          <a:prstGeom prst="rect">
            <a:avLst/>
          </a:prstGeom>
          <a:noFill/>
        </p:spPr>
        <p:txBody>
          <a:bodyPr wrap="square" rtlCol="0">
            <a:spAutoFit/>
          </a:bodyPr>
          <a:lstStyle/>
          <a:p>
            <a:r>
              <a:rPr lang="en-US" sz="2400" dirty="0"/>
              <a:t>                 Forces                                   - 50 </a:t>
            </a:r>
            <a:r>
              <a:rPr lang="en-US" sz="2400" dirty="0" err="1"/>
              <a:t>lbs</a:t>
            </a:r>
            <a:r>
              <a:rPr lang="en-US" sz="2400" dirty="0"/>
              <a:t> </a:t>
            </a:r>
          </a:p>
          <a:p>
            <a:r>
              <a:rPr lang="en-US" sz="2400" dirty="0"/>
              <a:t>a  =    --------------------      =      ------------------------------</a:t>
            </a:r>
          </a:p>
          <a:p>
            <a:r>
              <a:rPr lang="en-US" sz="2400" dirty="0"/>
              <a:t>                  Mass                               3.1   </a:t>
            </a:r>
            <a:r>
              <a:rPr lang="en-US" sz="2400" dirty="0" err="1"/>
              <a:t>lbs</a:t>
            </a:r>
            <a:r>
              <a:rPr lang="en-US" sz="2400" dirty="0"/>
              <a:t> / (</a:t>
            </a:r>
            <a:r>
              <a:rPr lang="en-US" sz="2400" dirty="0" err="1"/>
              <a:t>ft</a:t>
            </a:r>
            <a:r>
              <a:rPr lang="en-US" sz="2400" dirty="0"/>
              <a:t>/sec</a:t>
            </a:r>
            <a:r>
              <a:rPr lang="en-US" sz="2400" baseline="30000" dirty="0"/>
              <a:t>2</a:t>
            </a:r>
            <a:r>
              <a:rPr lang="en-US" sz="2400" dirty="0"/>
              <a:t>)     </a:t>
            </a:r>
          </a:p>
        </p:txBody>
      </p:sp>
      <p:sp>
        <p:nvSpPr>
          <p:cNvPr id="7" name="TextBox 6">
            <a:extLst>
              <a:ext uri="{FF2B5EF4-FFF2-40B4-BE49-F238E27FC236}">
                <a16:creationId xmlns:a16="http://schemas.microsoft.com/office/drawing/2014/main" id="{74FF4B62-2915-4AC4-9D83-FA441E414D5F}"/>
              </a:ext>
            </a:extLst>
          </p:cNvPr>
          <p:cNvSpPr txBox="1"/>
          <p:nvPr/>
        </p:nvSpPr>
        <p:spPr>
          <a:xfrm>
            <a:off x="2837547" y="188640"/>
            <a:ext cx="6084676" cy="646331"/>
          </a:xfrm>
          <a:prstGeom prst="rect">
            <a:avLst/>
          </a:prstGeom>
          <a:noFill/>
        </p:spPr>
        <p:txBody>
          <a:bodyPr wrap="square" rtlCol="0">
            <a:spAutoFit/>
          </a:bodyPr>
          <a:lstStyle/>
          <a:p>
            <a:pPr algn="ctr"/>
            <a:r>
              <a:rPr lang="en-US" sz="3600" dirty="0"/>
              <a:t>Let’s look at the math…</a:t>
            </a:r>
          </a:p>
        </p:txBody>
      </p:sp>
    </p:spTree>
    <p:extLst>
      <p:ext uri="{BB962C8B-B14F-4D97-AF65-F5344CB8AC3E}">
        <p14:creationId xmlns:p14="http://schemas.microsoft.com/office/powerpoint/2010/main" val="33478767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4" presetClass="path" presetSubtype="0" accel="50000" decel="50000" fill="hold" grpId="1" nodeType="withEffect">
                                  <p:stCondLst>
                                    <p:cond delay="0"/>
                                  </p:stCondLst>
                                  <p:childTnLst>
                                    <p:animMotion origin="layout" path="M -1.66667E-6 1.11111E-6 L -1.66667E-6 -0.61065 " pathEditMode="relative" rAng="0" ptsTypes="AA">
                                      <p:cBhvr>
                                        <p:cTn id="6" dur="1000" fill="hold"/>
                                        <p:tgtEl>
                                          <p:spTgt spid="5"/>
                                        </p:tgtEl>
                                        <p:attrNameLst>
                                          <p:attrName>ppt_x</p:attrName>
                                          <p:attrName>ppt_y</p:attrName>
                                        </p:attrNameLst>
                                      </p:cBhvr>
                                      <p:rCtr x="0" y="-3053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3"/>
          <p:cNvSpPr>
            <a:spLocks noChangeAspect="1" noChangeArrowheads="1" noTextEdit="1"/>
          </p:cNvSpPr>
          <p:nvPr/>
        </p:nvSpPr>
        <p:spPr bwMode="auto">
          <a:xfrm>
            <a:off x="2393950" y="3200401"/>
            <a:ext cx="7588250" cy="2836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 name="Rectangle 5"/>
          <p:cNvSpPr>
            <a:spLocks noChangeArrowheads="1"/>
          </p:cNvSpPr>
          <p:nvPr/>
        </p:nvSpPr>
        <p:spPr bwMode="auto">
          <a:xfrm>
            <a:off x="2393950" y="3200400"/>
            <a:ext cx="54502"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700">
                <a:solidFill>
                  <a:srgbClr val="000000"/>
                </a:solidFill>
                <a:latin typeface="Times New Roman" pitchFamily="18" charset="0"/>
                <a:cs typeface="Arial" pitchFamily="34" charset="0"/>
              </a:rPr>
              <a:t> </a:t>
            </a:r>
            <a:endParaRPr lang="en-US">
              <a:latin typeface="Arial" pitchFamily="34" charset="0"/>
              <a:cs typeface="Arial" pitchFamily="34" charset="0"/>
            </a:endParaRPr>
          </a:p>
        </p:txBody>
      </p:sp>
      <p:sp>
        <p:nvSpPr>
          <p:cNvPr id="6" name="Rectangle 6"/>
          <p:cNvSpPr>
            <a:spLocks noChangeArrowheads="1"/>
          </p:cNvSpPr>
          <p:nvPr/>
        </p:nvSpPr>
        <p:spPr bwMode="auto">
          <a:xfrm>
            <a:off x="2393950" y="3443288"/>
            <a:ext cx="54502"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700">
                <a:solidFill>
                  <a:srgbClr val="000000"/>
                </a:solidFill>
                <a:latin typeface="Times New Roman" pitchFamily="18" charset="0"/>
                <a:cs typeface="Arial" pitchFamily="34" charset="0"/>
              </a:rPr>
              <a:t> </a:t>
            </a:r>
            <a:endParaRPr lang="en-US">
              <a:latin typeface="Arial" pitchFamily="34" charset="0"/>
              <a:cs typeface="Arial" pitchFamily="34" charset="0"/>
            </a:endParaRPr>
          </a:p>
        </p:txBody>
      </p:sp>
      <p:sp>
        <p:nvSpPr>
          <p:cNvPr id="7" name="Rectangle 7"/>
          <p:cNvSpPr>
            <a:spLocks noChangeArrowheads="1"/>
          </p:cNvSpPr>
          <p:nvPr/>
        </p:nvSpPr>
        <p:spPr bwMode="auto">
          <a:xfrm>
            <a:off x="2393950" y="3686175"/>
            <a:ext cx="54502"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700">
                <a:solidFill>
                  <a:srgbClr val="000000"/>
                </a:solidFill>
                <a:latin typeface="Times New Roman" pitchFamily="18" charset="0"/>
                <a:cs typeface="Arial" pitchFamily="34" charset="0"/>
              </a:rPr>
              <a:t> </a:t>
            </a:r>
            <a:endParaRPr lang="en-US">
              <a:latin typeface="Arial" pitchFamily="34" charset="0"/>
              <a:cs typeface="Arial" pitchFamily="34" charset="0"/>
            </a:endParaRPr>
          </a:p>
        </p:txBody>
      </p:sp>
      <p:sp>
        <p:nvSpPr>
          <p:cNvPr id="8" name="Rectangle 8"/>
          <p:cNvSpPr>
            <a:spLocks noChangeArrowheads="1"/>
          </p:cNvSpPr>
          <p:nvPr/>
        </p:nvSpPr>
        <p:spPr bwMode="auto">
          <a:xfrm>
            <a:off x="2393950" y="3927475"/>
            <a:ext cx="54502"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700">
                <a:solidFill>
                  <a:srgbClr val="000000"/>
                </a:solidFill>
                <a:latin typeface="Times New Roman" pitchFamily="18" charset="0"/>
                <a:cs typeface="Arial" pitchFamily="34" charset="0"/>
              </a:rPr>
              <a:t> </a:t>
            </a:r>
            <a:endParaRPr lang="en-US">
              <a:latin typeface="Arial" pitchFamily="34" charset="0"/>
              <a:cs typeface="Arial" pitchFamily="34" charset="0"/>
            </a:endParaRPr>
          </a:p>
        </p:txBody>
      </p:sp>
      <p:sp>
        <p:nvSpPr>
          <p:cNvPr id="9" name="Rectangle 9"/>
          <p:cNvSpPr>
            <a:spLocks noChangeArrowheads="1"/>
          </p:cNvSpPr>
          <p:nvPr/>
        </p:nvSpPr>
        <p:spPr bwMode="auto">
          <a:xfrm>
            <a:off x="2393950" y="4170363"/>
            <a:ext cx="54502"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700">
                <a:solidFill>
                  <a:srgbClr val="000000"/>
                </a:solidFill>
                <a:latin typeface="Times New Roman" pitchFamily="18" charset="0"/>
                <a:cs typeface="Arial" pitchFamily="34" charset="0"/>
              </a:rPr>
              <a:t> </a:t>
            </a:r>
            <a:endParaRPr lang="en-US">
              <a:latin typeface="Arial" pitchFamily="34" charset="0"/>
              <a:cs typeface="Arial" pitchFamily="34" charset="0"/>
            </a:endParaRPr>
          </a:p>
        </p:txBody>
      </p:sp>
      <p:sp>
        <p:nvSpPr>
          <p:cNvPr id="10" name="Rectangle 10"/>
          <p:cNvSpPr>
            <a:spLocks noChangeArrowheads="1"/>
          </p:cNvSpPr>
          <p:nvPr/>
        </p:nvSpPr>
        <p:spPr bwMode="auto">
          <a:xfrm>
            <a:off x="2393950" y="4411663"/>
            <a:ext cx="54502"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700">
                <a:solidFill>
                  <a:srgbClr val="000000"/>
                </a:solidFill>
                <a:latin typeface="Times New Roman" pitchFamily="18" charset="0"/>
                <a:cs typeface="Arial" pitchFamily="34" charset="0"/>
              </a:rPr>
              <a:t> </a:t>
            </a:r>
            <a:endParaRPr lang="en-US">
              <a:latin typeface="Arial" pitchFamily="34" charset="0"/>
              <a:cs typeface="Arial" pitchFamily="34" charset="0"/>
            </a:endParaRPr>
          </a:p>
        </p:txBody>
      </p:sp>
      <p:sp>
        <p:nvSpPr>
          <p:cNvPr id="11" name="Rectangle 11"/>
          <p:cNvSpPr>
            <a:spLocks noChangeArrowheads="1"/>
          </p:cNvSpPr>
          <p:nvPr/>
        </p:nvSpPr>
        <p:spPr bwMode="auto">
          <a:xfrm>
            <a:off x="2393950" y="4654550"/>
            <a:ext cx="54502"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700">
                <a:solidFill>
                  <a:srgbClr val="000000"/>
                </a:solidFill>
                <a:latin typeface="Times New Roman" pitchFamily="18" charset="0"/>
                <a:cs typeface="Arial" pitchFamily="34" charset="0"/>
              </a:rPr>
              <a:t> </a:t>
            </a:r>
            <a:endParaRPr lang="en-US">
              <a:latin typeface="Arial" pitchFamily="34" charset="0"/>
              <a:cs typeface="Arial" pitchFamily="34" charset="0"/>
            </a:endParaRPr>
          </a:p>
        </p:txBody>
      </p:sp>
      <p:sp>
        <p:nvSpPr>
          <p:cNvPr id="12" name="Rectangle 12"/>
          <p:cNvSpPr>
            <a:spLocks noChangeArrowheads="1"/>
          </p:cNvSpPr>
          <p:nvPr/>
        </p:nvSpPr>
        <p:spPr bwMode="auto">
          <a:xfrm>
            <a:off x="2393950" y="4895850"/>
            <a:ext cx="54502"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700">
                <a:solidFill>
                  <a:srgbClr val="000000"/>
                </a:solidFill>
                <a:latin typeface="Times New Roman" pitchFamily="18" charset="0"/>
                <a:cs typeface="Arial" pitchFamily="34" charset="0"/>
              </a:rPr>
              <a:t> </a:t>
            </a:r>
            <a:endParaRPr lang="en-US">
              <a:latin typeface="Arial" pitchFamily="34" charset="0"/>
              <a:cs typeface="Arial" pitchFamily="34" charset="0"/>
            </a:endParaRPr>
          </a:p>
        </p:txBody>
      </p:sp>
      <p:sp>
        <p:nvSpPr>
          <p:cNvPr id="13" name="Rectangle 13"/>
          <p:cNvSpPr>
            <a:spLocks noChangeArrowheads="1"/>
          </p:cNvSpPr>
          <p:nvPr/>
        </p:nvSpPr>
        <p:spPr bwMode="auto">
          <a:xfrm>
            <a:off x="2393950" y="5138738"/>
            <a:ext cx="54502"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700">
                <a:solidFill>
                  <a:srgbClr val="000000"/>
                </a:solidFill>
                <a:latin typeface="Times New Roman" pitchFamily="18" charset="0"/>
                <a:cs typeface="Arial" pitchFamily="34" charset="0"/>
              </a:rPr>
              <a:t> </a:t>
            </a:r>
            <a:endParaRPr lang="en-US">
              <a:latin typeface="Arial" pitchFamily="34" charset="0"/>
              <a:cs typeface="Arial" pitchFamily="34" charset="0"/>
            </a:endParaRPr>
          </a:p>
        </p:txBody>
      </p:sp>
      <p:sp>
        <p:nvSpPr>
          <p:cNvPr id="14" name="Rectangle 14"/>
          <p:cNvSpPr>
            <a:spLocks noChangeArrowheads="1"/>
          </p:cNvSpPr>
          <p:nvPr/>
        </p:nvSpPr>
        <p:spPr bwMode="auto">
          <a:xfrm>
            <a:off x="2393950" y="5380038"/>
            <a:ext cx="54502"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700">
                <a:solidFill>
                  <a:srgbClr val="000000"/>
                </a:solidFill>
                <a:latin typeface="Times New Roman" pitchFamily="18" charset="0"/>
                <a:cs typeface="Arial" pitchFamily="34" charset="0"/>
              </a:rPr>
              <a:t> </a:t>
            </a:r>
            <a:endParaRPr lang="en-US">
              <a:latin typeface="Arial" pitchFamily="34" charset="0"/>
              <a:cs typeface="Arial" pitchFamily="34" charset="0"/>
            </a:endParaRPr>
          </a:p>
        </p:txBody>
      </p:sp>
      <p:sp>
        <p:nvSpPr>
          <p:cNvPr id="15" name="Rectangle 15"/>
          <p:cNvSpPr>
            <a:spLocks noChangeArrowheads="1"/>
          </p:cNvSpPr>
          <p:nvPr/>
        </p:nvSpPr>
        <p:spPr bwMode="auto">
          <a:xfrm>
            <a:off x="2393950" y="5622925"/>
            <a:ext cx="54502"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700">
                <a:solidFill>
                  <a:srgbClr val="000000"/>
                </a:solidFill>
                <a:latin typeface="Times New Roman" pitchFamily="18" charset="0"/>
                <a:cs typeface="Arial" pitchFamily="34" charset="0"/>
              </a:rPr>
              <a:t> </a:t>
            </a:r>
            <a:endParaRPr lang="en-US">
              <a:latin typeface="Arial" pitchFamily="34" charset="0"/>
              <a:cs typeface="Arial" pitchFamily="34" charset="0"/>
            </a:endParaRPr>
          </a:p>
        </p:txBody>
      </p:sp>
      <p:sp>
        <p:nvSpPr>
          <p:cNvPr id="28" name="Line 28"/>
          <p:cNvSpPr>
            <a:spLocks noChangeShapeType="1"/>
          </p:cNvSpPr>
          <p:nvPr/>
        </p:nvSpPr>
        <p:spPr bwMode="auto">
          <a:xfrm>
            <a:off x="3076575" y="5024438"/>
            <a:ext cx="5721350" cy="0"/>
          </a:xfrm>
          <a:prstGeom prst="line">
            <a:avLst/>
          </a:prstGeom>
          <a:noFill/>
          <a:ln w="38100"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23" name="Group 22"/>
          <p:cNvGrpSpPr/>
          <p:nvPr/>
        </p:nvGrpSpPr>
        <p:grpSpPr>
          <a:xfrm>
            <a:off x="4252914" y="3598863"/>
            <a:ext cx="1912937" cy="1485900"/>
            <a:chOff x="2728913" y="3598863"/>
            <a:chExt cx="1912937" cy="1485900"/>
          </a:xfrm>
        </p:grpSpPr>
        <p:sp>
          <p:nvSpPr>
            <p:cNvPr id="16" name="Freeform 16"/>
            <p:cNvSpPr>
              <a:spLocks/>
            </p:cNvSpPr>
            <p:nvPr/>
          </p:nvSpPr>
          <p:spPr bwMode="auto">
            <a:xfrm>
              <a:off x="3578225" y="3598863"/>
              <a:ext cx="250825" cy="271463"/>
            </a:xfrm>
            <a:custGeom>
              <a:avLst/>
              <a:gdLst>
                <a:gd name="T0" fmla="*/ 126 w 158"/>
                <a:gd name="T1" fmla="*/ 118 h 171"/>
                <a:gd name="T2" fmla="*/ 140 w 158"/>
                <a:gd name="T3" fmla="*/ 91 h 171"/>
                <a:gd name="T4" fmla="*/ 147 w 158"/>
                <a:gd name="T5" fmla="*/ 66 h 171"/>
                <a:gd name="T6" fmla="*/ 145 w 158"/>
                <a:gd name="T7" fmla="*/ 37 h 171"/>
                <a:gd name="T8" fmla="*/ 127 w 158"/>
                <a:gd name="T9" fmla="*/ 11 h 171"/>
                <a:gd name="T10" fmla="*/ 105 w 158"/>
                <a:gd name="T11" fmla="*/ 0 h 171"/>
                <a:gd name="T12" fmla="*/ 73 w 158"/>
                <a:gd name="T13" fmla="*/ 5 h 171"/>
                <a:gd name="T14" fmla="*/ 34 w 158"/>
                <a:gd name="T15" fmla="*/ 26 h 171"/>
                <a:gd name="T16" fmla="*/ 13 w 158"/>
                <a:gd name="T17" fmla="*/ 53 h 171"/>
                <a:gd name="T18" fmla="*/ 0 w 158"/>
                <a:gd name="T19" fmla="*/ 103 h 171"/>
                <a:gd name="T20" fmla="*/ 2 w 158"/>
                <a:gd name="T21" fmla="*/ 136 h 171"/>
                <a:gd name="T22" fmla="*/ 15 w 158"/>
                <a:gd name="T23" fmla="*/ 162 h 171"/>
                <a:gd name="T24" fmla="*/ 34 w 158"/>
                <a:gd name="T25" fmla="*/ 168 h 171"/>
                <a:gd name="T26" fmla="*/ 60 w 158"/>
                <a:gd name="T27" fmla="*/ 168 h 171"/>
                <a:gd name="T28" fmla="*/ 87 w 158"/>
                <a:gd name="T29" fmla="*/ 155 h 171"/>
                <a:gd name="T30" fmla="*/ 99 w 158"/>
                <a:gd name="T31" fmla="*/ 149 h 171"/>
                <a:gd name="T32" fmla="*/ 108 w 158"/>
                <a:gd name="T33" fmla="*/ 138 h 171"/>
                <a:gd name="T34" fmla="*/ 147 w 158"/>
                <a:gd name="T35" fmla="*/ 171 h 171"/>
                <a:gd name="T36" fmla="*/ 158 w 158"/>
                <a:gd name="T37" fmla="*/ 168 h 171"/>
                <a:gd name="T38" fmla="*/ 153 w 158"/>
                <a:gd name="T39" fmla="*/ 157 h 171"/>
                <a:gd name="T40" fmla="*/ 126 w 158"/>
                <a:gd name="T41" fmla="*/ 118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58" h="171">
                  <a:moveTo>
                    <a:pt x="126" y="118"/>
                  </a:moveTo>
                  <a:lnTo>
                    <a:pt x="140" y="91"/>
                  </a:lnTo>
                  <a:lnTo>
                    <a:pt x="147" y="66"/>
                  </a:lnTo>
                  <a:lnTo>
                    <a:pt x="145" y="37"/>
                  </a:lnTo>
                  <a:lnTo>
                    <a:pt x="127" y="11"/>
                  </a:lnTo>
                  <a:lnTo>
                    <a:pt x="105" y="0"/>
                  </a:lnTo>
                  <a:lnTo>
                    <a:pt x="73" y="5"/>
                  </a:lnTo>
                  <a:lnTo>
                    <a:pt x="34" y="26"/>
                  </a:lnTo>
                  <a:lnTo>
                    <a:pt x="13" y="53"/>
                  </a:lnTo>
                  <a:lnTo>
                    <a:pt x="0" y="103"/>
                  </a:lnTo>
                  <a:lnTo>
                    <a:pt x="2" y="136"/>
                  </a:lnTo>
                  <a:lnTo>
                    <a:pt x="15" y="162"/>
                  </a:lnTo>
                  <a:lnTo>
                    <a:pt x="34" y="168"/>
                  </a:lnTo>
                  <a:lnTo>
                    <a:pt x="60" y="168"/>
                  </a:lnTo>
                  <a:lnTo>
                    <a:pt x="87" y="155"/>
                  </a:lnTo>
                  <a:lnTo>
                    <a:pt x="99" y="149"/>
                  </a:lnTo>
                  <a:lnTo>
                    <a:pt x="108" y="138"/>
                  </a:lnTo>
                  <a:lnTo>
                    <a:pt x="147" y="171"/>
                  </a:lnTo>
                  <a:lnTo>
                    <a:pt x="158" y="168"/>
                  </a:lnTo>
                  <a:lnTo>
                    <a:pt x="153" y="157"/>
                  </a:lnTo>
                  <a:lnTo>
                    <a:pt x="126" y="11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 name="Freeform 17"/>
            <p:cNvSpPr>
              <a:spLocks/>
            </p:cNvSpPr>
            <p:nvPr/>
          </p:nvSpPr>
          <p:spPr bwMode="auto">
            <a:xfrm>
              <a:off x="3225800" y="3848100"/>
              <a:ext cx="384175" cy="574675"/>
            </a:xfrm>
            <a:custGeom>
              <a:avLst/>
              <a:gdLst>
                <a:gd name="T0" fmla="*/ 125 w 242"/>
                <a:gd name="T1" fmla="*/ 107 h 362"/>
                <a:gd name="T2" fmla="*/ 130 w 242"/>
                <a:gd name="T3" fmla="*/ 66 h 362"/>
                <a:gd name="T4" fmla="*/ 136 w 242"/>
                <a:gd name="T5" fmla="*/ 16 h 362"/>
                <a:gd name="T6" fmla="*/ 159 w 242"/>
                <a:gd name="T7" fmla="*/ 0 h 362"/>
                <a:gd name="T8" fmla="*/ 183 w 242"/>
                <a:gd name="T9" fmla="*/ 0 h 362"/>
                <a:gd name="T10" fmla="*/ 211 w 242"/>
                <a:gd name="T11" fmla="*/ 21 h 362"/>
                <a:gd name="T12" fmla="*/ 231 w 242"/>
                <a:gd name="T13" fmla="*/ 72 h 362"/>
                <a:gd name="T14" fmla="*/ 242 w 242"/>
                <a:gd name="T15" fmla="*/ 141 h 362"/>
                <a:gd name="T16" fmla="*/ 231 w 242"/>
                <a:gd name="T17" fmla="*/ 217 h 362"/>
                <a:gd name="T18" fmla="*/ 211 w 242"/>
                <a:gd name="T19" fmla="*/ 263 h 362"/>
                <a:gd name="T20" fmla="*/ 172 w 242"/>
                <a:gd name="T21" fmla="*/ 316 h 362"/>
                <a:gd name="T22" fmla="*/ 130 w 242"/>
                <a:gd name="T23" fmla="*/ 349 h 362"/>
                <a:gd name="T24" fmla="*/ 80 w 242"/>
                <a:gd name="T25" fmla="*/ 362 h 362"/>
                <a:gd name="T26" fmla="*/ 38 w 242"/>
                <a:gd name="T27" fmla="*/ 351 h 362"/>
                <a:gd name="T28" fmla="*/ 11 w 242"/>
                <a:gd name="T29" fmla="*/ 331 h 362"/>
                <a:gd name="T30" fmla="*/ 0 w 242"/>
                <a:gd name="T31" fmla="*/ 298 h 362"/>
                <a:gd name="T32" fmla="*/ 6 w 242"/>
                <a:gd name="T33" fmla="*/ 269 h 362"/>
                <a:gd name="T34" fmla="*/ 20 w 242"/>
                <a:gd name="T35" fmla="*/ 243 h 362"/>
                <a:gd name="T36" fmla="*/ 40 w 242"/>
                <a:gd name="T37" fmla="*/ 231 h 362"/>
                <a:gd name="T38" fmla="*/ 70 w 242"/>
                <a:gd name="T39" fmla="*/ 224 h 362"/>
                <a:gd name="T40" fmla="*/ 96 w 242"/>
                <a:gd name="T41" fmla="*/ 205 h 362"/>
                <a:gd name="T42" fmla="*/ 117 w 242"/>
                <a:gd name="T43" fmla="*/ 165 h 362"/>
                <a:gd name="T44" fmla="*/ 125 w 242"/>
                <a:gd name="T45" fmla="*/ 107 h 3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42" h="362">
                  <a:moveTo>
                    <a:pt x="125" y="107"/>
                  </a:moveTo>
                  <a:lnTo>
                    <a:pt x="130" y="66"/>
                  </a:lnTo>
                  <a:lnTo>
                    <a:pt x="136" y="16"/>
                  </a:lnTo>
                  <a:lnTo>
                    <a:pt x="159" y="0"/>
                  </a:lnTo>
                  <a:lnTo>
                    <a:pt x="183" y="0"/>
                  </a:lnTo>
                  <a:lnTo>
                    <a:pt x="211" y="21"/>
                  </a:lnTo>
                  <a:lnTo>
                    <a:pt x="231" y="72"/>
                  </a:lnTo>
                  <a:lnTo>
                    <a:pt x="242" y="141"/>
                  </a:lnTo>
                  <a:lnTo>
                    <a:pt x="231" y="217"/>
                  </a:lnTo>
                  <a:lnTo>
                    <a:pt x="211" y="263"/>
                  </a:lnTo>
                  <a:lnTo>
                    <a:pt x="172" y="316"/>
                  </a:lnTo>
                  <a:lnTo>
                    <a:pt x="130" y="349"/>
                  </a:lnTo>
                  <a:lnTo>
                    <a:pt x="80" y="362"/>
                  </a:lnTo>
                  <a:lnTo>
                    <a:pt x="38" y="351"/>
                  </a:lnTo>
                  <a:lnTo>
                    <a:pt x="11" y="331"/>
                  </a:lnTo>
                  <a:lnTo>
                    <a:pt x="0" y="298"/>
                  </a:lnTo>
                  <a:lnTo>
                    <a:pt x="6" y="269"/>
                  </a:lnTo>
                  <a:lnTo>
                    <a:pt x="20" y="243"/>
                  </a:lnTo>
                  <a:lnTo>
                    <a:pt x="40" y="231"/>
                  </a:lnTo>
                  <a:lnTo>
                    <a:pt x="70" y="224"/>
                  </a:lnTo>
                  <a:lnTo>
                    <a:pt x="96" y="205"/>
                  </a:lnTo>
                  <a:lnTo>
                    <a:pt x="117" y="165"/>
                  </a:lnTo>
                  <a:lnTo>
                    <a:pt x="125" y="10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auto">
            <a:xfrm>
              <a:off x="3138488" y="4294188"/>
              <a:ext cx="492125" cy="790575"/>
            </a:xfrm>
            <a:custGeom>
              <a:avLst/>
              <a:gdLst>
                <a:gd name="T0" fmla="*/ 101 w 310"/>
                <a:gd name="T1" fmla="*/ 16 h 498"/>
                <a:gd name="T2" fmla="*/ 114 w 310"/>
                <a:gd name="T3" fmla="*/ 0 h 498"/>
                <a:gd name="T4" fmla="*/ 140 w 310"/>
                <a:gd name="T5" fmla="*/ 0 h 498"/>
                <a:gd name="T6" fmla="*/ 154 w 310"/>
                <a:gd name="T7" fmla="*/ 22 h 498"/>
                <a:gd name="T8" fmla="*/ 178 w 310"/>
                <a:gd name="T9" fmla="*/ 75 h 498"/>
                <a:gd name="T10" fmla="*/ 212 w 310"/>
                <a:gd name="T11" fmla="*/ 133 h 498"/>
                <a:gd name="T12" fmla="*/ 264 w 310"/>
                <a:gd name="T13" fmla="*/ 178 h 498"/>
                <a:gd name="T14" fmla="*/ 305 w 310"/>
                <a:gd name="T15" fmla="*/ 212 h 498"/>
                <a:gd name="T16" fmla="*/ 310 w 310"/>
                <a:gd name="T17" fmla="*/ 228 h 498"/>
                <a:gd name="T18" fmla="*/ 310 w 310"/>
                <a:gd name="T19" fmla="*/ 245 h 498"/>
                <a:gd name="T20" fmla="*/ 252 w 310"/>
                <a:gd name="T21" fmla="*/ 294 h 498"/>
                <a:gd name="T22" fmla="*/ 187 w 310"/>
                <a:gd name="T23" fmla="*/ 344 h 498"/>
                <a:gd name="T24" fmla="*/ 138 w 310"/>
                <a:gd name="T25" fmla="*/ 366 h 498"/>
                <a:gd name="T26" fmla="*/ 85 w 310"/>
                <a:gd name="T27" fmla="*/ 371 h 498"/>
                <a:gd name="T28" fmla="*/ 58 w 310"/>
                <a:gd name="T29" fmla="*/ 373 h 498"/>
                <a:gd name="T30" fmla="*/ 46 w 310"/>
                <a:gd name="T31" fmla="*/ 400 h 498"/>
                <a:gd name="T32" fmla="*/ 34 w 310"/>
                <a:gd name="T33" fmla="*/ 430 h 498"/>
                <a:gd name="T34" fmla="*/ 42 w 310"/>
                <a:gd name="T35" fmla="*/ 463 h 498"/>
                <a:gd name="T36" fmla="*/ 58 w 310"/>
                <a:gd name="T37" fmla="*/ 469 h 498"/>
                <a:gd name="T38" fmla="*/ 58 w 310"/>
                <a:gd name="T39" fmla="*/ 482 h 498"/>
                <a:gd name="T40" fmla="*/ 19 w 310"/>
                <a:gd name="T41" fmla="*/ 498 h 498"/>
                <a:gd name="T42" fmla="*/ 6 w 310"/>
                <a:gd name="T43" fmla="*/ 479 h 498"/>
                <a:gd name="T44" fmla="*/ 0 w 310"/>
                <a:gd name="T45" fmla="*/ 445 h 498"/>
                <a:gd name="T46" fmla="*/ 13 w 310"/>
                <a:gd name="T47" fmla="*/ 406 h 498"/>
                <a:gd name="T48" fmla="*/ 32 w 310"/>
                <a:gd name="T49" fmla="*/ 371 h 498"/>
                <a:gd name="T50" fmla="*/ 58 w 310"/>
                <a:gd name="T51" fmla="*/ 340 h 498"/>
                <a:gd name="T52" fmla="*/ 85 w 310"/>
                <a:gd name="T53" fmla="*/ 331 h 498"/>
                <a:gd name="T54" fmla="*/ 112 w 310"/>
                <a:gd name="T55" fmla="*/ 344 h 498"/>
                <a:gd name="T56" fmla="*/ 158 w 310"/>
                <a:gd name="T57" fmla="*/ 324 h 498"/>
                <a:gd name="T58" fmla="*/ 198 w 310"/>
                <a:gd name="T59" fmla="*/ 292 h 498"/>
                <a:gd name="T60" fmla="*/ 244 w 310"/>
                <a:gd name="T61" fmla="*/ 252 h 498"/>
                <a:gd name="T62" fmla="*/ 259 w 310"/>
                <a:gd name="T63" fmla="*/ 234 h 498"/>
                <a:gd name="T64" fmla="*/ 257 w 310"/>
                <a:gd name="T65" fmla="*/ 218 h 498"/>
                <a:gd name="T66" fmla="*/ 204 w 310"/>
                <a:gd name="T67" fmla="*/ 188 h 498"/>
                <a:gd name="T68" fmla="*/ 158 w 310"/>
                <a:gd name="T69" fmla="*/ 148 h 498"/>
                <a:gd name="T70" fmla="*/ 106 w 310"/>
                <a:gd name="T71" fmla="*/ 96 h 498"/>
                <a:gd name="T72" fmla="*/ 87 w 310"/>
                <a:gd name="T73" fmla="*/ 49 h 498"/>
                <a:gd name="T74" fmla="*/ 101 w 310"/>
                <a:gd name="T75" fmla="*/ 16 h 4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10" h="498">
                  <a:moveTo>
                    <a:pt x="101" y="16"/>
                  </a:moveTo>
                  <a:lnTo>
                    <a:pt x="114" y="0"/>
                  </a:lnTo>
                  <a:lnTo>
                    <a:pt x="140" y="0"/>
                  </a:lnTo>
                  <a:lnTo>
                    <a:pt x="154" y="22"/>
                  </a:lnTo>
                  <a:lnTo>
                    <a:pt x="178" y="75"/>
                  </a:lnTo>
                  <a:lnTo>
                    <a:pt x="212" y="133"/>
                  </a:lnTo>
                  <a:lnTo>
                    <a:pt x="264" y="178"/>
                  </a:lnTo>
                  <a:lnTo>
                    <a:pt x="305" y="212"/>
                  </a:lnTo>
                  <a:lnTo>
                    <a:pt x="310" y="228"/>
                  </a:lnTo>
                  <a:lnTo>
                    <a:pt x="310" y="245"/>
                  </a:lnTo>
                  <a:lnTo>
                    <a:pt x="252" y="294"/>
                  </a:lnTo>
                  <a:lnTo>
                    <a:pt x="187" y="344"/>
                  </a:lnTo>
                  <a:lnTo>
                    <a:pt x="138" y="366"/>
                  </a:lnTo>
                  <a:lnTo>
                    <a:pt x="85" y="371"/>
                  </a:lnTo>
                  <a:lnTo>
                    <a:pt x="58" y="373"/>
                  </a:lnTo>
                  <a:lnTo>
                    <a:pt x="46" y="400"/>
                  </a:lnTo>
                  <a:lnTo>
                    <a:pt x="34" y="430"/>
                  </a:lnTo>
                  <a:lnTo>
                    <a:pt x="42" y="463"/>
                  </a:lnTo>
                  <a:lnTo>
                    <a:pt x="58" y="469"/>
                  </a:lnTo>
                  <a:lnTo>
                    <a:pt x="58" y="482"/>
                  </a:lnTo>
                  <a:lnTo>
                    <a:pt x="19" y="498"/>
                  </a:lnTo>
                  <a:lnTo>
                    <a:pt x="6" y="479"/>
                  </a:lnTo>
                  <a:lnTo>
                    <a:pt x="0" y="445"/>
                  </a:lnTo>
                  <a:lnTo>
                    <a:pt x="13" y="406"/>
                  </a:lnTo>
                  <a:lnTo>
                    <a:pt x="32" y="371"/>
                  </a:lnTo>
                  <a:lnTo>
                    <a:pt x="58" y="340"/>
                  </a:lnTo>
                  <a:lnTo>
                    <a:pt x="85" y="331"/>
                  </a:lnTo>
                  <a:lnTo>
                    <a:pt x="112" y="344"/>
                  </a:lnTo>
                  <a:lnTo>
                    <a:pt x="158" y="324"/>
                  </a:lnTo>
                  <a:lnTo>
                    <a:pt x="198" y="292"/>
                  </a:lnTo>
                  <a:lnTo>
                    <a:pt x="244" y="252"/>
                  </a:lnTo>
                  <a:lnTo>
                    <a:pt x="259" y="234"/>
                  </a:lnTo>
                  <a:lnTo>
                    <a:pt x="257" y="218"/>
                  </a:lnTo>
                  <a:lnTo>
                    <a:pt x="204" y="188"/>
                  </a:lnTo>
                  <a:lnTo>
                    <a:pt x="158" y="148"/>
                  </a:lnTo>
                  <a:lnTo>
                    <a:pt x="106" y="96"/>
                  </a:lnTo>
                  <a:lnTo>
                    <a:pt x="87" y="49"/>
                  </a:lnTo>
                  <a:lnTo>
                    <a:pt x="101" y="1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Freeform 19"/>
            <p:cNvSpPr>
              <a:spLocks/>
            </p:cNvSpPr>
            <p:nvPr/>
          </p:nvSpPr>
          <p:spPr bwMode="auto">
            <a:xfrm>
              <a:off x="2728913" y="4295775"/>
              <a:ext cx="647700" cy="728663"/>
            </a:xfrm>
            <a:custGeom>
              <a:avLst/>
              <a:gdLst>
                <a:gd name="T0" fmla="*/ 279 w 408"/>
                <a:gd name="T1" fmla="*/ 114 h 459"/>
                <a:gd name="T2" fmla="*/ 326 w 408"/>
                <a:gd name="T3" fmla="*/ 35 h 459"/>
                <a:gd name="T4" fmla="*/ 364 w 408"/>
                <a:gd name="T5" fmla="*/ 0 h 459"/>
                <a:gd name="T6" fmla="*/ 398 w 408"/>
                <a:gd name="T7" fmla="*/ 6 h 459"/>
                <a:gd name="T8" fmla="*/ 408 w 408"/>
                <a:gd name="T9" fmla="*/ 42 h 459"/>
                <a:gd name="T10" fmla="*/ 358 w 408"/>
                <a:gd name="T11" fmla="*/ 122 h 459"/>
                <a:gd name="T12" fmla="*/ 299 w 408"/>
                <a:gd name="T13" fmla="*/ 201 h 459"/>
                <a:gd name="T14" fmla="*/ 237 w 408"/>
                <a:gd name="T15" fmla="*/ 271 h 459"/>
                <a:gd name="T16" fmla="*/ 178 w 408"/>
                <a:gd name="T17" fmla="*/ 313 h 459"/>
                <a:gd name="T18" fmla="*/ 138 w 408"/>
                <a:gd name="T19" fmla="*/ 345 h 459"/>
                <a:gd name="T20" fmla="*/ 101 w 408"/>
                <a:gd name="T21" fmla="*/ 345 h 459"/>
                <a:gd name="T22" fmla="*/ 85 w 408"/>
                <a:gd name="T23" fmla="*/ 340 h 459"/>
                <a:gd name="T24" fmla="*/ 85 w 408"/>
                <a:gd name="T25" fmla="*/ 377 h 459"/>
                <a:gd name="T26" fmla="*/ 53 w 408"/>
                <a:gd name="T27" fmla="*/ 419 h 459"/>
                <a:gd name="T28" fmla="*/ 26 w 408"/>
                <a:gd name="T29" fmla="*/ 433 h 459"/>
                <a:gd name="T30" fmla="*/ 28 w 408"/>
                <a:gd name="T31" fmla="*/ 456 h 459"/>
                <a:gd name="T32" fmla="*/ 2 w 408"/>
                <a:gd name="T33" fmla="*/ 459 h 459"/>
                <a:gd name="T34" fmla="*/ 0 w 408"/>
                <a:gd name="T35" fmla="*/ 424 h 459"/>
                <a:gd name="T36" fmla="*/ 21 w 408"/>
                <a:gd name="T37" fmla="*/ 397 h 459"/>
                <a:gd name="T38" fmla="*/ 53 w 408"/>
                <a:gd name="T39" fmla="*/ 374 h 459"/>
                <a:gd name="T40" fmla="*/ 66 w 408"/>
                <a:gd name="T41" fmla="*/ 347 h 459"/>
                <a:gd name="T42" fmla="*/ 68 w 408"/>
                <a:gd name="T43" fmla="*/ 313 h 459"/>
                <a:gd name="T44" fmla="*/ 66 w 408"/>
                <a:gd name="T45" fmla="*/ 305 h 459"/>
                <a:gd name="T46" fmla="*/ 81 w 408"/>
                <a:gd name="T47" fmla="*/ 294 h 459"/>
                <a:gd name="T48" fmla="*/ 95 w 408"/>
                <a:gd name="T49" fmla="*/ 294 h 459"/>
                <a:gd name="T50" fmla="*/ 105 w 408"/>
                <a:gd name="T51" fmla="*/ 313 h 459"/>
                <a:gd name="T52" fmla="*/ 125 w 408"/>
                <a:gd name="T53" fmla="*/ 320 h 459"/>
                <a:gd name="T54" fmla="*/ 145 w 408"/>
                <a:gd name="T55" fmla="*/ 313 h 459"/>
                <a:gd name="T56" fmla="*/ 172 w 408"/>
                <a:gd name="T57" fmla="*/ 287 h 459"/>
                <a:gd name="T58" fmla="*/ 213 w 408"/>
                <a:gd name="T59" fmla="*/ 244 h 459"/>
                <a:gd name="T60" fmla="*/ 246 w 408"/>
                <a:gd name="T61" fmla="*/ 194 h 459"/>
                <a:gd name="T62" fmla="*/ 265 w 408"/>
                <a:gd name="T63" fmla="*/ 152 h 459"/>
                <a:gd name="T64" fmla="*/ 279 w 408"/>
                <a:gd name="T65" fmla="*/ 114 h 4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08" h="459">
                  <a:moveTo>
                    <a:pt x="279" y="114"/>
                  </a:moveTo>
                  <a:lnTo>
                    <a:pt x="326" y="35"/>
                  </a:lnTo>
                  <a:lnTo>
                    <a:pt x="364" y="0"/>
                  </a:lnTo>
                  <a:lnTo>
                    <a:pt x="398" y="6"/>
                  </a:lnTo>
                  <a:lnTo>
                    <a:pt x="408" y="42"/>
                  </a:lnTo>
                  <a:lnTo>
                    <a:pt x="358" y="122"/>
                  </a:lnTo>
                  <a:lnTo>
                    <a:pt x="299" y="201"/>
                  </a:lnTo>
                  <a:lnTo>
                    <a:pt x="237" y="271"/>
                  </a:lnTo>
                  <a:lnTo>
                    <a:pt x="178" y="313"/>
                  </a:lnTo>
                  <a:lnTo>
                    <a:pt x="138" y="345"/>
                  </a:lnTo>
                  <a:lnTo>
                    <a:pt x="101" y="345"/>
                  </a:lnTo>
                  <a:lnTo>
                    <a:pt x="85" y="340"/>
                  </a:lnTo>
                  <a:lnTo>
                    <a:pt x="85" y="377"/>
                  </a:lnTo>
                  <a:lnTo>
                    <a:pt x="53" y="419"/>
                  </a:lnTo>
                  <a:lnTo>
                    <a:pt x="26" y="433"/>
                  </a:lnTo>
                  <a:lnTo>
                    <a:pt x="28" y="456"/>
                  </a:lnTo>
                  <a:lnTo>
                    <a:pt x="2" y="459"/>
                  </a:lnTo>
                  <a:lnTo>
                    <a:pt x="0" y="424"/>
                  </a:lnTo>
                  <a:lnTo>
                    <a:pt x="21" y="397"/>
                  </a:lnTo>
                  <a:lnTo>
                    <a:pt x="53" y="374"/>
                  </a:lnTo>
                  <a:lnTo>
                    <a:pt x="66" y="347"/>
                  </a:lnTo>
                  <a:lnTo>
                    <a:pt x="68" y="313"/>
                  </a:lnTo>
                  <a:lnTo>
                    <a:pt x="66" y="305"/>
                  </a:lnTo>
                  <a:lnTo>
                    <a:pt x="81" y="294"/>
                  </a:lnTo>
                  <a:lnTo>
                    <a:pt x="95" y="294"/>
                  </a:lnTo>
                  <a:lnTo>
                    <a:pt x="105" y="313"/>
                  </a:lnTo>
                  <a:lnTo>
                    <a:pt x="125" y="320"/>
                  </a:lnTo>
                  <a:lnTo>
                    <a:pt x="145" y="313"/>
                  </a:lnTo>
                  <a:lnTo>
                    <a:pt x="172" y="287"/>
                  </a:lnTo>
                  <a:lnTo>
                    <a:pt x="213" y="244"/>
                  </a:lnTo>
                  <a:lnTo>
                    <a:pt x="246" y="194"/>
                  </a:lnTo>
                  <a:lnTo>
                    <a:pt x="265" y="152"/>
                  </a:lnTo>
                  <a:lnTo>
                    <a:pt x="279" y="1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Freeform 20"/>
            <p:cNvSpPr>
              <a:spLocks/>
            </p:cNvSpPr>
            <p:nvPr/>
          </p:nvSpPr>
          <p:spPr bwMode="auto">
            <a:xfrm>
              <a:off x="3487738" y="3889375"/>
              <a:ext cx="636588" cy="404813"/>
            </a:xfrm>
            <a:custGeom>
              <a:avLst/>
              <a:gdLst>
                <a:gd name="T0" fmla="*/ 5 w 401"/>
                <a:gd name="T1" fmla="*/ 45 h 255"/>
                <a:gd name="T2" fmla="*/ 0 w 401"/>
                <a:gd name="T3" fmla="*/ 11 h 255"/>
                <a:gd name="T4" fmla="*/ 19 w 401"/>
                <a:gd name="T5" fmla="*/ 0 h 255"/>
                <a:gd name="T6" fmla="*/ 53 w 401"/>
                <a:gd name="T7" fmla="*/ 7 h 255"/>
                <a:gd name="T8" fmla="*/ 98 w 401"/>
                <a:gd name="T9" fmla="*/ 51 h 255"/>
                <a:gd name="T10" fmla="*/ 143 w 401"/>
                <a:gd name="T11" fmla="*/ 104 h 255"/>
                <a:gd name="T12" fmla="*/ 191 w 401"/>
                <a:gd name="T13" fmla="*/ 149 h 255"/>
                <a:gd name="T14" fmla="*/ 250 w 401"/>
                <a:gd name="T15" fmla="*/ 172 h 255"/>
                <a:gd name="T16" fmla="*/ 308 w 401"/>
                <a:gd name="T17" fmla="*/ 178 h 255"/>
                <a:gd name="T18" fmla="*/ 333 w 401"/>
                <a:gd name="T19" fmla="*/ 172 h 255"/>
                <a:gd name="T20" fmla="*/ 369 w 401"/>
                <a:gd name="T21" fmla="*/ 152 h 255"/>
                <a:gd name="T22" fmla="*/ 401 w 401"/>
                <a:gd name="T23" fmla="*/ 157 h 255"/>
                <a:gd name="T24" fmla="*/ 388 w 401"/>
                <a:gd name="T25" fmla="*/ 172 h 255"/>
                <a:gd name="T26" fmla="*/ 362 w 401"/>
                <a:gd name="T27" fmla="*/ 183 h 255"/>
                <a:gd name="T28" fmla="*/ 343 w 401"/>
                <a:gd name="T29" fmla="*/ 197 h 255"/>
                <a:gd name="T30" fmla="*/ 333 w 401"/>
                <a:gd name="T31" fmla="*/ 216 h 255"/>
                <a:gd name="T32" fmla="*/ 333 w 401"/>
                <a:gd name="T33" fmla="*/ 245 h 255"/>
                <a:gd name="T34" fmla="*/ 316 w 401"/>
                <a:gd name="T35" fmla="*/ 255 h 255"/>
                <a:gd name="T36" fmla="*/ 308 w 401"/>
                <a:gd name="T37" fmla="*/ 231 h 255"/>
                <a:gd name="T38" fmla="*/ 290 w 401"/>
                <a:gd name="T39" fmla="*/ 210 h 255"/>
                <a:gd name="T40" fmla="*/ 261 w 401"/>
                <a:gd name="T41" fmla="*/ 202 h 255"/>
                <a:gd name="T42" fmla="*/ 215 w 401"/>
                <a:gd name="T43" fmla="*/ 186 h 255"/>
                <a:gd name="T44" fmla="*/ 162 w 401"/>
                <a:gd name="T45" fmla="*/ 163 h 255"/>
                <a:gd name="T46" fmla="*/ 116 w 401"/>
                <a:gd name="T47" fmla="*/ 130 h 255"/>
                <a:gd name="T48" fmla="*/ 70 w 401"/>
                <a:gd name="T49" fmla="*/ 93 h 255"/>
                <a:gd name="T50" fmla="*/ 24 w 401"/>
                <a:gd name="T51" fmla="*/ 70 h 255"/>
                <a:gd name="T52" fmla="*/ 5 w 401"/>
                <a:gd name="T53" fmla="*/ 45 h 2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01" h="255">
                  <a:moveTo>
                    <a:pt x="5" y="45"/>
                  </a:moveTo>
                  <a:lnTo>
                    <a:pt x="0" y="11"/>
                  </a:lnTo>
                  <a:lnTo>
                    <a:pt x="19" y="0"/>
                  </a:lnTo>
                  <a:lnTo>
                    <a:pt x="53" y="7"/>
                  </a:lnTo>
                  <a:lnTo>
                    <a:pt x="98" y="51"/>
                  </a:lnTo>
                  <a:lnTo>
                    <a:pt x="143" y="104"/>
                  </a:lnTo>
                  <a:lnTo>
                    <a:pt x="191" y="149"/>
                  </a:lnTo>
                  <a:lnTo>
                    <a:pt x="250" y="172"/>
                  </a:lnTo>
                  <a:lnTo>
                    <a:pt x="308" y="178"/>
                  </a:lnTo>
                  <a:lnTo>
                    <a:pt x="333" y="172"/>
                  </a:lnTo>
                  <a:lnTo>
                    <a:pt x="369" y="152"/>
                  </a:lnTo>
                  <a:lnTo>
                    <a:pt x="401" y="157"/>
                  </a:lnTo>
                  <a:lnTo>
                    <a:pt x="388" y="172"/>
                  </a:lnTo>
                  <a:lnTo>
                    <a:pt x="362" y="183"/>
                  </a:lnTo>
                  <a:lnTo>
                    <a:pt x="343" y="197"/>
                  </a:lnTo>
                  <a:lnTo>
                    <a:pt x="333" y="216"/>
                  </a:lnTo>
                  <a:lnTo>
                    <a:pt x="333" y="245"/>
                  </a:lnTo>
                  <a:lnTo>
                    <a:pt x="316" y="255"/>
                  </a:lnTo>
                  <a:lnTo>
                    <a:pt x="308" y="231"/>
                  </a:lnTo>
                  <a:lnTo>
                    <a:pt x="290" y="210"/>
                  </a:lnTo>
                  <a:lnTo>
                    <a:pt x="261" y="202"/>
                  </a:lnTo>
                  <a:lnTo>
                    <a:pt x="215" y="186"/>
                  </a:lnTo>
                  <a:lnTo>
                    <a:pt x="162" y="163"/>
                  </a:lnTo>
                  <a:lnTo>
                    <a:pt x="116" y="130"/>
                  </a:lnTo>
                  <a:lnTo>
                    <a:pt x="70" y="93"/>
                  </a:lnTo>
                  <a:lnTo>
                    <a:pt x="24" y="70"/>
                  </a:lnTo>
                  <a:lnTo>
                    <a:pt x="5" y="4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 name="Freeform 21"/>
            <p:cNvSpPr>
              <a:spLocks/>
            </p:cNvSpPr>
            <p:nvPr/>
          </p:nvSpPr>
          <p:spPr bwMode="auto">
            <a:xfrm>
              <a:off x="3482975" y="3922713"/>
              <a:ext cx="569913" cy="427038"/>
            </a:xfrm>
            <a:custGeom>
              <a:avLst/>
              <a:gdLst>
                <a:gd name="T0" fmla="*/ 0 w 359"/>
                <a:gd name="T1" fmla="*/ 51 h 269"/>
                <a:gd name="T2" fmla="*/ 6 w 359"/>
                <a:gd name="T3" fmla="*/ 5 h 269"/>
                <a:gd name="T4" fmla="*/ 35 w 359"/>
                <a:gd name="T5" fmla="*/ 0 h 269"/>
                <a:gd name="T6" fmla="*/ 53 w 359"/>
                <a:gd name="T7" fmla="*/ 20 h 269"/>
                <a:gd name="T8" fmla="*/ 60 w 359"/>
                <a:gd name="T9" fmla="*/ 64 h 269"/>
                <a:gd name="T10" fmla="*/ 88 w 359"/>
                <a:gd name="T11" fmla="*/ 133 h 269"/>
                <a:gd name="T12" fmla="*/ 139 w 359"/>
                <a:gd name="T13" fmla="*/ 186 h 269"/>
                <a:gd name="T14" fmla="*/ 181 w 359"/>
                <a:gd name="T15" fmla="*/ 216 h 269"/>
                <a:gd name="T16" fmla="*/ 280 w 359"/>
                <a:gd name="T17" fmla="*/ 218 h 269"/>
                <a:gd name="T18" fmla="*/ 324 w 359"/>
                <a:gd name="T19" fmla="*/ 199 h 269"/>
                <a:gd name="T20" fmla="*/ 343 w 359"/>
                <a:gd name="T21" fmla="*/ 176 h 269"/>
                <a:gd name="T22" fmla="*/ 359 w 359"/>
                <a:gd name="T23" fmla="*/ 179 h 269"/>
                <a:gd name="T24" fmla="*/ 357 w 359"/>
                <a:gd name="T25" fmla="*/ 205 h 269"/>
                <a:gd name="T26" fmla="*/ 343 w 359"/>
                <a:gd name="T27" fmla="*/ 256 h 269"/>
                <a:gd name="T28" fmla="*/ 357 w 359"/>
                <a:gd name="T29" fmla="*/ 269 h 269"/>
                <a:gd name="T30" fmla="*/ 319 w 359"/>
                <a:gd name="T31" fmla="*/ 263 h 269"/>
                <a:gd name="T32" fmla="*/ 311 w 359"/>
                <a:gd name="T33" fmla="*/ 250 h 269"/>
                <a:gd name="T34" fmla="*/ 251 w 359"/>
                <a:gd name="T35" fmla="*/ 245 h 269"/>
                <a:gd name="T36" fmla="*/ 181 w 359"/>
                <a:gd name="T37" fmla="*/ 242 h 269"/>
                <a:gd name="T38" fmla="*/ 139 w 359"/>
                <a:gd name="T39" fmla="*/ 223 h 269"/>
                <a:gd name="T40" fmla="*/ 112 w 359"/>
                <a:gd name="T41" fmla="*/ 203 h 269"/>
                <a:gd name="T42" fmla="*/ 82 w 359"/>
                <a:gd name="T43" fmla="*/ 165 h 269"/>
                <a:gd name="T44" fmla="*/ 35 w 359"/>
                <a:gd name="T45" fmla="*/ 120 h 269"/>
                <a:gd name="T46" fmla="*/ 6 w 359"/>
                <a:gd name="T47" fmla="*/ 80 h 269"/>
                <a:gd name="T48" fmla="*/ 0 w 359"/>
                <a:gd name="T49" fmla="*/ 51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59" h="269">
                  <a:moveTo>
                    <a:pt x="0" y="51"/>
                  </a:moveTo>
                  <a:lnTo>
                    <a:pt x="6" y="5"/>
                  </a:lnTo>
                  <a:lnTo>
                    <a:pt x="35" y="0"/>
                  </a:lnTo>
                  <a:lnTo>
                    <a:pt x="53" y="20"/>
                  </a:lnTo>
                  <a:lnTo>
                    <a:pt x="60" y="64"/>
                  </a:lnTo>
                  <a:lnTo>
                    <a:pt x="88" y="133"/>
                  </a:lnTo>
                  <a:lnTo>
                    <a:pt x="139" y="186"/>
                  </a:lnTo>
                  <a:lnTo>
                    <a:pt x="181" y="216"/>
                  </a:lnTo>
                  <a:lnTo>
                    <a:pt x="280" y="218"/>
                  </a:lnTo>
                  <a:lnTo>
                    <a:pt x="324" y="199"/>
                  </a:lnTo>
                  <a:lnTo>
                    <a:pt x="343" y="176"/>
                  </a:lnTo>
                  <a:lnTo>
                    <a:pt x="359" y="179"/>
                  </a:lnTo>
                  <a:lnTo>
                    <a:pt x="357" y="205"/>
                  </a:lnTo>
                  <a:lnTo>
                    <a:pt x="343" y="256"/>
                  </a:lnTo>
                  <a:lnTo>
                    <a:pt x="357" y="269"/>
                  </a:lnTo>
                  <a:lnTo>
                    <a:pt x="319" y="263"/>
                  </a:lnTo>
                  <a:lnTo>
                    <a:pt x="311" y="250"/>
                  </a:lnTo>
                  <a:lnTo>
                    <a:pt x="251" y="245"/>
                  </a:lnTo>
                  <a:lnTo>
                    <a:pt x="181" y="242"/>
                  </a:lnTo>
                  <a:lnTo>
                    <a:pt x="139" y="223"/>
                  </a:lnTo>
                  <a:lnTo>
                    <a:pt x="112" y="203"/>
                  </a:lnTo>
                  <a:lnTo>
                    <a:pt x="82" y="165"/>
                  </a:lnTo>
                  <a:lnTo>
                    <a:pt x="35" y="120"/>
                  </a:lnTo>
                  <a:lnTo>
                    <a:pt x="6" y="80"/>
                  </a:lnTo>
                  <a:lnTo>
                    <a:pt x="0" y="5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nvGrpSpPr>
            <p:cNvPr id="29" name="Group 100"/>
            <p:cNvGrpSpPr>
              <a:grpSpLocks/>
            </p:cNvGrpSpPr>
            <p:nvPr/>
          </p:nvGrpSpPr>
          <p:grpSpPr bwMode="auto">
            <a:xfrm>
              <a:off x="4079875" y="4173538"/>
              <a:ext cx="561975" cy="842963"/>
              <a:chOff x="2570" y="2629"/>
              <a:chExt cx="354" cy="531"/>
            </a:xfrm>
          </p:grpSpPr>
          <p:sp>
            <p:nvSpPr>
              <p:cNvPr id="1029" name="Rectangle 29"/>
              <p:cNvSpPr>
                <a:spLocks noChangeArrowheads="1"/>
              </p:cNvSpPr>
              <p:nvPr/>
            </p:nvSpPr>
            <p:spPr bwMode="auto">
              <a:xfrm>
                <a:off x="2570" y="2629"/>
                <a:ext cx="354" cy="30"/>
              </a:xfrm>
              <a:prstGeom prst="rect">
                <a:avLst/>
              </a:prstGeom>
              <a:solidFill>
                <a:srgbClr val="FF99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30" name="Rectangle 30"/>
              <p:cNvSpPr>
                <a:spLocks noChangeArrowheads="1"/>
              </p:cNvSpPr>
              <p:nvPr/>
            </p:nvSpPr>
            <p:spPr bwMode="auto">
              <a:xfrm>
                <a:off x="2570" y="2659"/>
                <a:ext cx="354" cy="27"/>
              </a:xfrm>
              <a:prstGeom prst="rect">
                <a:avLst/>
              </a:prstGeom>
              <a:solidFill>
                <a:srgbClr val="FD98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31" name="Rectangle 31"/>
              <p:cNvSpPr>
                <a:spLocks noChangeArrowheads="1"/>
              </p:cNvSpPr>
              <p:nvPr/>
            </p:nvSpPr>
            <p:spPr bwMode="auto">
              <a:xfrm>
                <a:off x="2570" y="2686"/>
                <a:ext cx="354" cy="18"/>
              </a:xfrm>
              <a:prstGeom prst="rect">
                <a:avLst/>
              </a:prstGeom>
              <a:solidFill>
                <a:srgbClr val="FB97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32" name="Rectangle 32"/>
              <p:cNvSpPr>
                <a:spLocks noChangeArrowheads="1"/>
              </p:cNvSpPr>
              <p:nvPr/>
            </p:nvSpPr>
            <p:spPr bwMode="auto">
              <a:xfrm>
                <a:off x="2570" y="2704"/>
                <a:ext cx="354" cy="18"/>
              </a:xfrm>
              <a:prstGeom prst="rect">
                <a:avLst/>
              </a:prstGeom>
              <a:solidFill>
                <a:srgbClr val="F996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33" name="Rectangle 33"/>
              <p:cNvSpPr>
                <a:spLocks noChangeArrowheads="1"/>
              </p:cNvSpPr>
              <p:nvPr/>
            </p:nvSpPr>
            <p:spPr bwMode="auto">
              <a:xfrm>
                <a:off x="2570" y="2722"/>
                <a:ext cx="354" cy="8"/>
              </a:xfrm>
              <a:prstGeom prst="rect">
                <a:avLst/>
              </a:prstGeom>
              <a:solidFill>
                <a:srgbClr val="F894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34" name="Rectangle 34"/>
              <p:cNvSpPr>
                <a:spLocks noChangeArrowheads="1"/>
              </p:cNvSpPr>
              <p:nvPr/>
            </p:nvSpPr>
            <p:spPr bwMode="auto">
              <a:xfrm>
                <a:off x="2570" y="2730"/>
                <a:ext cx="354" cy="12"/>
              </a:xfrm>
              <a:prstGeom prst="rect">
                <a:avLst/>
              </a:prstGeom>
              <a:solidFill>
                <a:srgbClr val="F694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35" name="Rectangle 35"/>
              <p:cNvSpPr>
                <a:spLocks noChangeArrowheads="1"/>
              </p:cNvSpPr>
              <p:nvPr/>
            </p:nvSpPr>
            <p:spPr bwMode="auto">
              <a:xfrm>
                <a:off x="2570" y="2742"/>
                <a:ext cx="354" cy="13"/>
              </a:xfrm>
              <a:prstGeom prst="rect">
                <a:avLst/>
              </a:prstGeom>
              <a:solidFill>
                <a:srgbClr val="F493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36" name="Rectangle 36"/>
              <p:cNvSpPr>
                <a:spLocks noChangeArrowheads="1"/>
              </p:cNvSpPr>
              <p:nvPr/>
            </p:nvSpPr>
            <p:spPr bwMode="auto">
              <a:xfrm>
                <a:off x="2570" y="2755"/>
                <a:ext cx="354" cy="9"/>
              </a:xfrm>
              <a:prstGeom prst="rect">
                <a:avLst/>
              </a:prstGeom>
              <a:solidFill>
                <a:srgbClr val="F291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37" name="Rectangle 37"/>
              <p:cNvSpPr>
                <a:spLocks noChangeArrowheads="1"/>
              </p:cNvSpPr>
              <p:nvPr/>
            </p:nvSpPr>
            <p:spPr bwMode="auto">
              <a:xfrm>
                <a:off x="2570" y="2764"/>
                <a:ext cx="354" cy="9"/>
              </a:xfrm>
              <a:prstGeom prst="rect">
                <a:avLst/>
              </a:prstGeom>
              <a:solidFill>
                <a:srgbClr val="F09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38" name="Rectangle 38"/>
              <p:cNvSpPr>
                <a:spLocks noChangeArrowheads="1"/>
              </p:cNvSpPr>
              <p:nvPr/>
            </p:nvSpPr>
            <p:spPr bwMode="auto">
              <a:xfrm>
                <a:off x="2570" y="2773"/>
                <a:ext cx="354" cy="10"/>
              </a:xfrm>
              <a:prstGeom prst="rect">
                <a:avLst/>
              </a:prstGeom>
              <a:solidFill>
                <a:srgbClr val="EE8F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39" name="Rectangle 39"/>
              <p:cNvSpPr>
                <a:spLocks noChangeArrowheads="1"/>
              </p:cNvSpPr>
              <p:nvPr/>
            </p:nvSpPr>
            <p:spPr bwMode="auto">
              <a:xfrm>
                <a:off x="2570" y="2783"/>
                <a:ext cx="354" cy="9"/>
              </a:xfrm>
              <a:prstGeom prst="rect">
                <a:avLst/>
              </a:prstGeom>
              <a:solidFill>
                <a:srgbClr val="EC8E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40" name="Rectangle 40"/>
              <p:cNvSpPr>
                <a:spLocks noChangeArrowheads="1"/>
              </p:cNvSpPr>
              <p:nvPr/>
            </p:nvSpPr>
            <p:spPr bwMode="auto">
              <a:xfrm>
                <a:off x="2570" y="2792"/>
                <a:ext cx="354" cy="8"/>
              </a:xfrm>
              <a:prstGeom prst="rect">
                <a:avLst/>
              </a:prstGeom>
              <a:solidFill>
                <a:srgbClr val="EA8D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41" name="Rectangle 41"/>
              <p:cNvSpPr>
                <a:spLocks noChangeArrowheads="1"/>
              </p:cNvSpPr>
              <p:nvPr/>
            </p:nvSpPr>
            <p:spPr bwMode="auto">
              <a:xfrm>
                <a:off x="2570" y="2800"/>
                <a:ext cx="354" cy="7"/>
              </a:xfrm>
              <a:prstGeom prst="rect">
                <a:avLst/>
              </a:prstGeom>
              <a:solidFill>
                <a:srgbClr val="E88B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42" name="Rectangle 42"/>
              <p:cNvSpPr>
                <a:spLocks noChangeArrowheads="1"/>
              </p:cNvSpPr>
              <p:nvPr/>
            </p:nvSpPr>
            <p:spPr bwMode="auto">
              <a:xfrm>
                <a:off x="2570" y="2807"/>
                <a:ext cx="354" cy="8"/>
              </a:xfrm>
              <a:prstGeom prst="rect">
                <a:avLst/>
              </a:prstGeom>
              <a:solidFill>
                <a:srgbClr val="E68A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43" name="Rectangle 43"/>
              <p:cNvSpPr>
                <a:spLocks noChangeArrowheads="1"/>
              </p:cNvSpPr>
              <p:nvPr/>
            </p:nvSpPr>
            <p:spPr bwMode="auto">
              <a:xfrm>
                <a:off x="2570" y="2815"/>
                <a:ext cx="354" cy="6"/>
              </a:xfrm>
              <a:prstGeom prst="rect">
                <a:avLst/>
              </a:prstGeom>
              <a:solidFill>
                <a:srgbClr val="E489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44" name="Rectangle 44"/>
              <p:cNvSpPr>
                <a:spLocks noChangeArrowheads="1"/>
              </p:cNvSpPr>
              <p:nvPr/>
            </p:nvSpPr>
            <p:spPr bwMode="auto">
              <a:xfrm>
                <a:off x="2570" y="2821"/>
                <a:ext cx="354" cy="8"/>
              </a:xfrm>
              <a:prstGeom prst="rect">
                <a:avLst/>
              </a:prstGeom>
              <a:solidFill>
                <a:srgbClr val="E288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45" name="Rectangle 45"/>
              <p:cNvSpPr>
                <a:spLocks noChangeArrowheads="1"/>
              </p:cNvSpPr>
              <p:nvPr/>
            </p:nvSpPr>
            <p:spPr bwMode="auto">
              <a:xfrm>
                <a:off x="2570" y="2829"/>
                <a:ext cx="354" cy="6"/>
              </a:xfrm>
              <a:prstGeom prst="rect">
                <a:avLst/>
              </a:prstGeom>
              <a:solidFill>
                <a:srgbClr val="E086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46" name="Rectangle 46"/>
              <p:cNvSpPr>
                <a:spLocks noChangeArrowheads="1"/>
              </p:cNvSpPr>
              <p:nvPr/>
            </p:nvSpPr>
            <p:spPr bwMode="auto">
              <a:xfrm>
                <a:off x="2570" y="2835"/>
                <a:ext cx="354" cy="6"/>
              </a:xfrm>
              <a:prstGeom prst="rect">
                <a:avLst/>
              </a:prstGeom>
              <a:solidFill>
                <a:srgbClr val="DE85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47" name="Rectangle 47"/>
              <p:cNvSpPr>
                <a:spLocks noChangeArrowheads="1"/>
              </p:cNvSpPr>
              <p:nvPr/>
            </p:nvSpPr>
            <p:spPr bwMode="auto">
              <a:xfrm>
                <a:off x="2570" y="2841"/>
                <a:ext cx="354" cy="4"/>
              </a:xfrm>
              <a:prstGeom prst="rect">
                <a:avLst/>
              </a:prstGeom>
              <a:solidFill>
                <a:srgbClr val="DC84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48" name="Rectangle 48"/>
              <p:cNvSpPr>
                <a:spLocks noChangeArrowheads="1"/>
              </p:cNvSpPr>
              <p:nvPr/>
            </p:nvSpPr>
            <p:spPr bwMode="auto">
              <a:xfrm>
                <a:off x="2570" y="2845"/>
                <a:ext cx="354" cy="7"/>
              </a:xfrm>
              <a:prstGeom prst="rect">
                <a:avLst/>
              </a:prstGeom>
              <a:solidFill>
                <a:srgbClr val="DA83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49" name="Rectangle 49"/>
              <p:cNvSpPr>
                <a:spLocks noChangeArrowheads="1"/>
              </p:cNvSpPr>
              <p:nvPr/>
            </p:nvSpPr>
            <p:spPr bwMode="auto">
              <a:xfrm>
                <a:off x="2570" y="2852"/>
                <a:ext cx="354" cy="6"/>
              </a:xfrm>
              <a:prstGeom prst="rect">
                <a:avLst/>
              </a:prstGeom>
              <a:solidFill>
                <a:srgbClr val="D882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0" name="Rectangle 50"/>
              <p:cNvSpPr>
                <a:spLocks noChangeArrowheads="1"/>
              </p:cNvSpPr>
              <p:nvPr/>
            </p:nvSpPr>
            <p:spPr bwMode="auto">
              <a:xfrm>
                <a:off x="2570" y="2858"/>
                <a:ext cx="354" cy="6"/>
              </a:xfrm>
              <a:prstGeom prst="rect">
                <a:avLst/>
              </a:prstGeom>
              <a:solidFill>
                <a:srgbClr val="D681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1" name="Rectangle 51"/>
              <p:cNvSpPr>
                <a:spLocks noChangeArrowheads="1"/>
              </p:cNvSpPr>
              <p:nvPr/>
            </p:nvSpPr>
            <p:spPr bwMode="auto">
              <a:xfrm>
                <a:off x="2570" y="2864"/>
                <a:ext cx="354" cy="4"/>
              </a:xfrm>
              <a:prstGeom prst="rect">
                <a:avLst/>
              </a:prstGeom>
              <a:solidFill>
                <a:srgbClr val="D47F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2" name="Rectangle 52"/>
              <p:cNvSpPr>
                <a:spLocks noChangeArrowheads="1"/>
              </p:cNvSpPr>
              <p:nvPr/>
            </p:nvSpPr>
            <p:spPr bwMode="auto">
              <a:xfrm>
                <a:off x="2570" y="2868"/>
                <a:ext cx="354" cy="6"/>
              </a:xfrm>
              <a:prstGeom prst="rect">
                <a:avLst/>
              </a:prstGeom>
              <a:solidFill>
                <a:srgbClr val="D27E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3" name="Rectangle 53"/>
              <p:cNvSpPr>
                <a:spLocks noChangeArrowheads="1"/>
              </p:cNvSpPr>
              <p:nvPr/>
            </p:nvSpPr>
            <p:spPr bwMode="auto">
              <a:xfrm>
                <a:off x="2570" y="2874"/>
                <a:ext cx="354" cy="7"/>
              </a:xfrm>
              <a:prstGeom prst="rect">
                <a:avLst/>
              </a:prstGeom>
              <a:solidFill>
                <a:srgbClr val="D07D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4" name="Rectangle 54"/>
              <p:cNvSpPr>
                <a:spLocks noChangeArrowheads="1"/>
              </p:cNvSpPr>
              <p:nvPr/>
            </p:nvSpPr>
            <p:spPr bwMode="auto">
              <a:xfrm>
                <a:off x="2570" y="2881"/>
                <a:ext cx="354" cy="4"/>
              </a:xfrm>
              <a:prstGeom prst="rect">
                <a:avLst/>
              </a:prstGeom>
              <a:solidFill>
                <a:srgbClr val="CE7C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5" name="Rectangle 55"/>
              <p:cNvSpPr>
                <a:spLocks noChangeArrowheads="1"/>
              </p:cNvSpPr>
              <p:nvPr/>
            </p:nvSpPr>
            <p:spPr bwMode="auto">
              <a:xfrm>
                <a:off x="2570" y="2885"/>
                <a:ext cx="354" cy="4"/>
              </a:xfrm>
              <a:prstGeom prst="rect">
                <a:avLst/>
              </a:prstGeom>
              <a:solidFill>
                <a:srgbClr val="CC7B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6" name="Rectangle 56"/>
              <p:cNvSpPr>
                <a:spLocks noChangeArrowheads="1"/>
              </p:cNvSpPr>
              <p:nvPr/>
            </p:nvSpPr>
            <p:spPr bwMode="auto">
              <a:xfrm>
                <a:off x="2570" y="2889"/>
                <a:ext cx="354" cy="7"/>
              </a:xfrm>
              <a:prstGeom prst="rect">
                <a:avLst/>
              </a:prstGeom>
              <a:solidFill>
                <a:srgbClr val="CA7A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7" name="Rectangle 57"/>
              <p:cNvSpPr>
                <a:spLocks noChangeArrowheads="1"/>
              </p:cNvSpPr>
              <p:nvPr/>
            </p:nvSpPr>
            <p:spPr bwMode="auto">
              <a:xfrm>
                <a:off x="2570" y="2896"/>
                <a:ext cx="354" cy="4"/>
              </a:xfrm>
              <a:prstGeom prst="rect">
                <a:avLst/>
              </a:prstGeom>
              <a:solidFill>
                <a:srgbClr val="C878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8" name="Rectangle 58"/>
              <p:cNvSpPr>
                <a:spLocks noChangeArrowheads="1"/>
              </p:cNvSpPr>
              <p:nvPr/>
            </p:nvSpPr>
            <p:spPr bwMode="auto">
              <a:xfrm>
                <a:off x="2570" y="2900"/>
                <a:ext cx="354" cy="6"/>
              </a:xfrm>
              <a:prstGeom prst="rect">
                <a:avLst/>
              </a:prstGeom>
              <a:solidFill>
                <a:srgbClr val="C677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9" name="Rectangle 59"/>
              <p:cNvSpPr>
                <a:spLocks noChangeArrowheads="1"/>
              </p:cNvSpPr>
              <p:nvPr/>
            </p:nvSpPr>
            <p:spPr bwMode="auto">
              <a:xfrm>
                <a:off x="2570" y="2906"/>
                <a:ext cx="354" cy="4"/>
              </a:xfrm>
              <a:prstGeom prst="rect">
                <a:avLst/>
              </a:prstGeom>
              <a:solidFill>
                <a:srgbClr val="C475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60" name="Rectangle 60"/>
              <p:cNvSpPr>
                <a:spLocks noChangeArrowheads="1"/>
              </p:cNvSpPr>
              <p:nvPr/>
            </p:nvSpPr>
            <p:spPr bwMode="auto">
              <a:xfrm>
                <a:off x="2570" y="2910"/>
                <a:ext cx="354" cy="4"/>
              </a:xfrm>
              <a:prstGeom prst="rect">
                <a:avLst/>
              </a:prstGeom>
              <a:solidFill>
                <a:srgbClr val="C275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61" name="Rectangle 61"/>
              <p:cNvSpPr>
                <a:spLocks noChangeArrowheads="1"/>
              </p:cNvSpPr>
              <p:nvPr/>
            </p:nvSpPr>
            <p:spPr bwMode="auto">
              <a:xfrm>
                <a:off x="2570" y="2914"/>
                <a:ext cx="354" cy="7"/>
              </a:xfrm>
              <a:prstGeom prst="rect">
                <a:avLst/>
              </a:prstGeom>
              <a:solidFill>
                <a:srgbClr val="C073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62" name="Rectangle 62"/>
              <p:cNvSpPr>
                <a:spLocks noChangeArrowheads="1"/>
              </p:cNvSpPr>
              <p:nvPr/>
            </p:nvSpPr>
            <p:spPr bwMode="auto">
              <a:xfrm>
                <a:off x="2570" y="2921"/>
                <a:ext cx="354" cy="4"/>
              </a:xfrm>
              <a:prstGeom prst="rect">
                <a:avLst/>
              </a:prstGeom>
              <a:solidFill>
                <a:srgbClr val="BE72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63" name="Rectangle 63"/>
              <p:cNvSpPr>
                <a:spLocks noChangeArrowheads="1"/>
              </p:cNvSpPr>
              <p:nvPr/>
            </p:nvSpPr>
            <p:spPr bwMode="auto">
              <a:xfrm>
                <a:off x="2570" y="2925"/>
                <a:ext cx="354" cy="4"/>
              </a:xfrm>
              <a:prstGeom prst="rect">
                <a:avLst/>
              </a:prstGeom>
              <a:solidFill>
                <a:srgbClr val="BC71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64" name="Rectangle 64"/>
              <p:cNvSpPr>
                <a:spLocks noChangeArrowheads="1"/>
              </p:cNvSpPr>
              <p:nvPr/>
            </p:nvSpPr>
            <p:spPr bwMode="auto">
              <a:xfrm>
                <a:off x="2570" y="2929"/>
                <a:ext cx="354" cy="5"/>
              </a:xfrm>
              <a:prstGeom prst="rect">
                <a:avLst/>
              </a:prstGeom>
              <a:solidFill>
                <a:srgbClr val="BA7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65" name="Rectangle 65"/>
              <p:cNvSpPr>
                <a:spLocks noChangeArrowheads="1"/>
              </p:cNvSpPr>
              <p:nvPr/>
            </p:nvSpPr>
            <p:spPr bwMode="auto">
              <a:xfrm>
                <a:off x="2570" y="2934"/>
                <a:ext cx="354" cy="5"/>
              </a:xfrm>
              <a:prstGeom prst="rect">
                <a:avLst/>
              </a:prstGeom>
              <a:solidFill>
                <a:srgbClr val="B86E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66" name="Rectangle 66"/>
              <p:cNvSpPr>
                <a:spLocks noChangeArrowheads="1"/>
              </p:cNvSpPr>
              <p:nvPr/>
            </p:nvSpPr>
            <p:spPr bwMode="auto">
              <a:xfrm>
                <a:off x="2570" y="2939"/>
                <a:ext cx="354" cy="4"/>
              </a:xfrm>
              <a:prstGeom prst="rect">
                <a:avLst/>
              </a:prstGeom>
              <a:solidFill>
                <a:srgbClr val="B66D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67" name="Rectangle 67"/>
              <p:cNvSpPr>
                <a:spLocks noChangeArrowheads="1"/>
              </p:cNvSpPr>
              <p:nvPr/>
            </p:nvSpPr>
            <p:spPr bwMode="auto">
              <a:xfrm>
                <a:off x="2570" y="2943"/>
                <a:ext cx="354" cy="6"/>
              </a:xfrm>
              <a:prstGeom prst="rect">
                <a:avLst/>
              </a:prstGeom>
              <a:solidFill>
                <a:srgbClr val="B46C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68" name="Rectangle 68"/>
              <p:cNvSpPr>
                <a:spLocks noChangeArrowheads="1"/>
              </p:cNvSpPr>
              <p:nvPr/>
            </p:nvSpPr>
            <p:spPr bwMode="auto">
              <a:xfrm>
                <a:off x="2570" y="2949"/>
                <a:ext cx="354" cy="5"/>
              </a:xfrm>
              <a:prstGeom prst="rect">
                <a:avLst/>
              </a:prstGeom>
              <a:solidFill>
                <a:srgbClr val="B26B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69" name="Rectangle 69"/>
              <p:cNvSpPr>
                <a:spLocks noChangeArrowheads="1"/>
              </p:cNvSpPr>
              <p:nvPr/>
            </p:nvSpPr>
            <p:spPr bwMode="auto">
              <a:xfrm>
                <a:off x="2570" y="2954"/>
                <a:ext cx="354" cy="4"/>
              </a:xfrm>
              <a:prstGeom prst="rect">
                <a:avLst/>
              </a:prstGeom>
              <a:solidFill>
                <a:srgbClr val="B06A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70" name="Rectangle 70"/>
              <p:cNvSpPr>
                <a:spLocks noChangeArrowheads="1"/>
              </p:cNvSpPr>
              <p:nvPr/>
            </p:nvSpPr>
            <p:spPr bwMode="auto">
              <a:xfrm>
                <a:off x="2570" y="2958"/>
                <a:ext cx="354" cy="5"/>
              </a:xfrm>
              <a:prstGeom prst="rect">
                <a:avLst/>
              </a:prstGeom>
              <a:solidFill>
                <a:srgbClr val="AE69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71" name="Rectangle 71"/>
              <p:cNvSpPr>
                <a:spLocks noChangeArrowheads="1"/>
              </p:cNvSpPr>
              <p:nvPr/>
            </p:nvSpPr>
            <p:spPr bwMode="auto">
              <a:xfrm>
                <a:off x="2570" y="2963"/>
                <a:ext cx="354" cy="4"/>
              </a:xfrm>
              <a:prstGeom prst="rect">
                <a:avLst/>
              </a:prstGeom>
              <a:solidFill>
                <a:srgbClr val="AC67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72" name="Rectangle 72"/>
              <p:cNvSpPr>
                <a:spLocks noChangeArrowheads="1"/>
              </p:cNvSpPr>
              <p:nvPr/>
            </p:nvSpPr>
            <p:spPr bwMode="auto">
              <a:xfrm>
                <a:off x="2570" y="2967"/>
                <a:ext cx="354" cy="5"/>
              </a:xfrm>
              <a:prstGeom prst="rect">
                <a:avLst/>
              </a:prstGeom>
              <a:solidFill>
                <a:srgbClr val="AA66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73" name="Rectangle 73"/>
              <p:cNvSpPr>
                <a:spLocks noChangeArrowheads="1"/>
              </p:cNvSpPr>
              <p:nvPr/>
            </p:nvSpPr>
            <p:spPr bwMode="auto">
              <a:xfrm>
                <a:off x="2570" y="2972"/>
                <a:ext cx="354" cy="6"/>
              </a:xfrm>
              <a:prstGeom prst="rect">
                <a:avLst/>
              </a:prstGeom>
              <a:solidFill>
                <a:srgbClr val="A865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74" name="Rectangle 74"/>
              <p:cNvSpPr>
                <a:spLocks noChangeArrowheads="1"/>
              </p:cNvSpPr>
              <p:nvPr/>
            </p:nvSpPr>
            <p:spPr bwMode="auto">
              <a:xfrm>
                <a:off x="2570" y="2978"/>
                <a:ext cx="354" cy="4"/>
              </a:xfrm>
              <a:prstGeom prst="rect">
                <a:avLst/>
              </a:prstGeom>
              <a:solidFill>
                <a:srgbClr val="A663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75" name="Rectangle 75"/>
              <p:cNvSpPr>
                <a:spLocks noChangeArrowheads="1"/>
              </p:cNvSpPr>
              <p:nvPr/>
            </p:nvSpPr>
            <p:spPr bwMode="auto">
              <a:xfrm>
                <a:off x="2570" y="2982"/>
                <a:ext cx="354" cy="5"/>
              </a:xfrm>
              <a:prstGeom prst="rect">
                <a:avLst/>
              </a:prstGeom>
              <a:solidFill>
                <a:srgbClr val="A462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76" name="Rectangle 76"/>
              <p:cNvSpPr>
                <a:spLocks noChangeArrowheads="1"/>
              </p:cNvSpPr>
              <p:nvPr/>
            </p:nvSpPr>
            <p:spPr bwMode="auto">
              <a:xfrm>
                <a:off x="2570" y="2987"/>
                <a:ext cx="354" cy="5"/>
              </a:xfrm>
              <a:prstGeom prst="rect">
                <a:avLst/>
              </a:prstGeom>
              <a:solidFill>
                <a:srgbClr val="A261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77" name="Rectangle 77"/>
              <p:cNvSpPr>
                <a:spLocks noChangeArrowheads="1"/>
              </p:cNvSpPr>
              <p:nvPr/>
            </p:nvSpPr>
            <p:spPr bwMode="auto">
              <a:xfrm>
                <a:off x="2570" y="2992"/>
                <a:ext cx="354" cy="4"/>
              </a:xfrm>
              <a:prstGeom prst="rect">
                <a:avLst/>
              </a:prstGeom>
              <a:solidFill>
                <a:srgbClr val="A06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78" name="Rectangle 78"/>
              <p:cNvSpPr>
                <a:spLocks noChangeArrowheads="1"/>
              </p:cNvSpPr>
              <p:nvPr/>
            </p:nvSpPr>
            <p:spPr bwMode="auto">
              <a:xfrm>
                <a:off x="2570" y="2996"/>
                <a:ext cx="354" cy="7"/>
              </a:xfrm>
              <a:prstGeom prst="rect">
                <a:avLst/>
              </a:prstGeom>
              <a:solidFill>
                <a:srgbClr val="9E5F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79" name="Rectangle 79"/>
              <p:cNvSpPr>
                <a:spLocks noChangeArrowheads="1"/>
              </p:cNvSpPr>
              <p:nvPr/>
            </p:nvSpPr>
            <p:spPr bwMode="auto">
              <a:xfrm>
                <a:off x="2570" y="3003"/>
                <a:ext cx="354" cy="4"/>
              </a:xfrm>
              <a:prstGeom prst="rect">
                <a:avLst/>
              </a:prstGeom>
              <a:solidFill>
                <a:srgbClr val="9C5E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80" name="Rectangle 80"/>
              <p:cNvSpPr>
                <a:spLocks noChangeArrowheads="1"/>
              </p:cNvSpPr>
              <p:nvPr/>
            </p:nvSpPr>
            <p:spPr bwMode="auto">
              <a:xfrm>
                <a:off x="2570" y="3007"/>
                <a:ext cx="354" cy="7"/>
              </a:xfrm>
              <a:prstGeom prst="rect">
                <a:avLst/>
              </a:prstGeom>
              <a:solidFill>
                <a:srgbClr val="9A5D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81" name="Rectangle 81"/>
              <p:cNvSpPr>
                <a:spLocks noChangeArrowheads="1"/>
              </p:cNvSpPr>
              <p:nvPr/>
            </p:nvSpPr>
            <p:spPr bwMode="auto">
              <a:xfrm>
                <a:off x="2570" y="3014"/>
                <a:ext cx="354" cy="4"/>
              </a:xfrm>
              <a:prstGeom prst="rect">
                <a:avLst/>
              </a:prstGeom>
              <a:solidFill>
                <a:srgbClr val="985B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82" name="Rectangle 82"/>
              <p:cNvSpPr>
                <a:spLocks noChangeArrowheads="1"/>
              </p:cNvSpPr>
              <p:nvPr/>
            </p:nvSpPr>
            <p:spPr bwMode="auto">
              <a:xfrm>
                <a:off x="2570" y="3018"/>
                <a:ext cx="354" cy="6"/>
              </a:xfrm>
              <a:prstGeom prst="rect">
                <a:avLst/>
              </a:prstGeom>
              <a:solidFill>
                <a:srgbClr val="965A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83" name="Rectangle 83"/>
              <p:cNvSpPr>
                <a:spLocks noChangeArrowheads="1"/>
              </p:cNvSpPr>
              <p:nvPr/>
            </p:nvSpPr>
            <p:spPr bwMode="auto">
              <a:xfrm>
                <a:off x="2570" y="3024"/>
                <a:ext cx="354" cy="6"/>
              </a:xfrm>
              <a:prstGeom prst="rect">
                <a:avLst/>
              </a:prstGeom>
              <a:solidFill>
                <a:srgbClr val="9459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84" name="Rectangle 84"/>
              <p:cNvSpPr>
                <a:spLocks noChangeArrowheads="1"/>
              </p:cNvSpPr>
              <p:nvPr/>
            </p:nvSpPr>
            <p:spPr bwMode="auto">
              <a:xfrm>
                <a:off x="2570" y="3030"/>
                <a:ext cx="354" cy="6"/>
              </a:xfrm>
              <a:prstGeom prst="rect">
                <a:avLst/>
              </a:prstGeom>
              <a:solidFill>
                <a:srgbClr val="9258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85" name="Rectangle 85"/>
              <p:cNvSpPr>
                <a:spLocks noChangeArrowheads="1"/>
              </p:cNvSpPr>
              <p:nvPr/>
            </p:nvSpPr>
            <p:spPr bwMode="auto">
              <a:xfrm>
                <a:off x="2570" y="3036"/>
                <a:ext cx="354" cy="7"/>
              </a:xfrm>
              <a:prstGeom prst="rect">
                <a:avLst/>
              </a:prstGeom>
              <a:solidFill>
                <a:srgbClr val="9057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86" name="Rectangle 86"/>
              <p:cNvSpPr>
                <a:spLocks noChangeArrowheads="1"/>
              </p:cNvSpPr>
              <p:nvPr/>
            </p:nvSpPr>
            <p:spPr bwMode="auto">
              <a:xfrm>
                <a:off x="2570" y="3043"/>
                <a:ext cx="354" cy="5"/>
              </a:xfrm>
              <a:prstGeom prst="rect">
                <a:avLst/>
              </a:prstGeom>
              <a:solidFill>
                <a:srgbClr val="8E55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87" name="Rectangle 87"/>
              <p:cNvSpPr>
                <a:spLocks noChangeArrowheads="1"/>
              </p:cNvSpPr>
              <p:nvPr/>
            </p:nvSpPr>
            <p:spPr bwMode="auto">
              <a:xfrm>
                <a:off x="2570" y="3048"/>
                <a:ext cx="354" cy="7"/>
              </a:xfrm>
              <a:prstGeom prst="rect">
                <a:avLst/>
              </a:prstGeom>
              <a:solidFill>
                <a:srgbClr val="8C54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88" name="Rectangle 88"/>
              <p:cNvSpPr>
                <a:spLocks noChangeArrowheads="1"/>
              </p:cNvSpPr>
              <p:nvPr/>
            </p:nvSpPr>
            <p:spPr bwMode="auto">
              <a:xfrm>
                <a:off x="2570" y="3055"/>
                <a:ext cx="354" cy="6"/>
              </a:xfrm>
              <a:prstGeom prst="rect">
                <a:avLst/>
              </a:prstGeom>
              <a:solidFill>
                <a:srgbClr val="8A53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89" name="Rectangle 89"/>
              <p:cNvSpPr>
                <a:spLocks noChangeArrowheads="1"/>
              </p:cNvSpPr>
              <p:nvPr/>
            </p:nvSpPr>
            <p:spPr bwMode="auto">
              <a:xfrm>
                <a:off x="2570" y="3061"/>
                <a:ext cx="354" cy="8"/>
              </a:xfrm>
              <a:prstGeom prst="rect">
                <a:avLst/>
              </a:prstGeom>
              <a:solidFill>
                <a:srgbClr val="8852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90" name="Rectangle 90"/>
              <p:cNvSpPr>
                <a:spLocks noChangeArrowheads="1"/>
              </p:cNvSpPr>
              <p:nvPr/>
            </p:nvSpPr>
            <p:spPr bwMode="auto">
              <a:xfrm>
                <a:off x="2570" y="3069"/>
                <a:ext cx="354" cy="7"/>
              </a:xfrm>
              <a:prstGeom prst="rect">
                <a:avLst/>
              </a:prstGeom>
              <a:solidFill>
                <a:srgbClr val="8651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91" name="Rectangle 91"/>
              <p:cNvSpPr>
                <a:spLocks noChangeArrowheads="1"/>
              </p:cNvSpPr>
              <p:nvPr/>
            </p:nvSpPr>
            <p:spPr bwMode="auto">
              <a:xfrm>
                <a:off x="2570" y="3076"/>
                <a:ext cx="354" cy="8"/>
              </a:xfrm>
              <a:prstGeom prst="rect">
                <a:avLst/>
              </a:prstGeom>
              <a:solidFill>
                <a:srgbClr val="845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92" name="Rectangle 92"/>
              <p:cNvSpPr>
                <a:spLocks noChangeArrowheads="1"/>
              </p:cNvSpPr>
              <p:nvPr/>
            </p:nvSpPr>
            <p:spPr bwMode="auto">
              <a:xfrm>
                <a:off x="2570" y="3084"/>
                <a:ext cx="354" cy="8"/>
              </a:xfrm>
              <a:prstGeom prst="rect">
                <a:avLst/>
              </a:prstGeom>
              <a:solidFill>
                <a:srgbClr val="824E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93" name="Rectangle 93"/>
              <p:cNvSpPr>
                <a:spLocks noChangeArrowheads="1"/>
              </p:cNvSpPr>
              <p:nvPr/>
            </p:nvSpPr>
            <p:spPr bwMode="auto">
              <a:xfrm>
                <a:off x="2570" y="3092"/>
                <a:ext cx="354" cy="10"/>
              </a:xfrm>
              <a:prstGeom prst="rect">
                <a:avLst/>
              </a:prstGeom>
              <a:solidFill>
                <a:srgbClr val="804D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94" name="Rectangle 94"/>
              <p:cNvSpPr>
                <a:spLocks noChangeArrowheads="1"/>
              </p:cNvSpPr>
              <p:nvPr/>
            </p:nvSpPr>
            <p:spPr bwMode="auto">
              <a:xfrm>
                <a:off x="2570" y="3102"/>
                <a:ext cx="354" cy="11"/>
              </a:xfrm>
              <a:prstGeom prst="rect">
                <a:avLst/>
              </a:prstGeom>
              <a:solidFill>
                <a:srgbClr val="7E4C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95" name="Rectangle 95"/>
              <p:cNvSpPr>
                <a:spLocks noChangeArrowheads="1"/>
              </p:cNvSpPr>
              <p:nvPr/>
            </p:nvSpPr>
            <p:spPr bwMode="auto">
              <a:xfrm>
                <a:off x="2570" y="3113"/>
                <a:ext cx="354" cy="12"/>
              </a:xfrm>
              <a:prstGeom prst="rect">
                <a:avLst/>
              </a:prstGeom>
              <a:solidFill>
                <a:srgbClr val="7C4B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96" name="Rectangle 96"/>
              <p:cNvSpPr>
                <a:spLocks noChangeArrowheads="1"/>
              </p:cNvSpPr>
              <p:nvPr/>
            </p:nvSpPr>
            <p:spPr bwMode="auto">
              <a:xfrm>
                <a:off x="2570" y="3125"/>
                <a:ext cx="354" cy="13"/>
              </a:xfrm>
              <a:prstGeom prst="rect">
                <a:avLst/>
              </a:prstGeom>
              <a:solidFill>
                <a:srgbClr val="7A49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97" name="Rectangle 97"/>
              <p:cNvSpPr>
                <a:spLocks noChangeArrowheads="1"/>
              </p:cNvSpPr>
              <p:nvPr/>
            </p:nvSpPr>
            <p:spPr bwMode="auto">
              <a:xfrm>
                <a:off x="2570" y="3138"/>
                <a:ext cx="354" cy="16"/>
              </a:xfrm>
              <a:prstGeom prst="rect">
                <a:avLst/>
              </a:prstGeom>
              <a:solidFill>
                <a:srgbClr val="7848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98" name="Rectangle 98"/>
              <p:cNvSpPr>
                <a:spLocks noChangeArrowheads="1"/>
              </p:cNvSpPr>
              <p:nvPr/>
            </p:nvSpPr>
            <p:spPr bwMode="auto">
              <a:xfrm>
                <a:off x="2570" y="3154"/>
                <a:ext cx="354" cy="6"/>
              </a:xfrm>
              <a:prstGeom prst="rect">
                <a:avLst/>
              </a:prstGeom>
              <a:solidFill>
                <a:srgbClr val="7647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99" name="Rectangle 99"/>
              <p:cNvSpPr>
                <a:spLocks noChangeArrowheads="1"/>
              </p:cNvSpPr>
              <p:nvPr/>
            </p:nvSpPr>
            <p:spPr bwMode="auto">
              <a:xfrm>
                <a:off x="2570" y="2629"/>
                <a:ext cx="354" cy="531"/>
              </a:xfrm>
              <a:prstGeom prst="rect">
                <a:avLst/>
              </a:prstGeom>
              <a:noFill/>
              <a:ln w="8" cap="rnd">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grpSp>
        <p:nvGrpSpPr>
          <p:cNvPr id="30" name="Group 103"/>
          <p:cNvGrpSpPr>
            <a:grpSpLocks/>
          </p:cNvGrpSpPr>
          <p:nvPr/>
        </p:nvGrpSpPr>
        <p:grpSpPr bwMode="auto">
          <a:xfrm>
            <a:off x="4568826" y="5335589"/>
            <a:ext cx="1211263" cy="701675"/>
            <a:chOff x="1918" y="3361"/>
            <a:chExt cx="763" cy="442"/>
          </a:xfrm>
        </p:grpSpPr>
        <p:sp>
          <p:nvSpPr>
            <p:cNvPr id="1026" name="Freeform 101"/>
            <p:cNvSpPr>
              <a:spLocks/>
            </p:cNvSpPr>
            <p:nvPr/>
          </p:nvSpPr>
          <p:spPr bwMode="auto">
            <a:xfrm>
              <a:off x="1918" y="3361"/>
              <a:ext cx="763" cy="442"/>
            </a:xfrm>
            <a:custGeom>
              <a:avLst/>
              <a:gdLst>
                <a:gd name="T0" fmla="*/ 572 w 763"/>
                <a:gd name="T1" fmla="*/ 0 h 442"/>
                <a:gd name="T2" fmla="*/ 572 w 763"/>
                <a:gd name="T3" fmla="*/ 110 h 442"/>
                <a:gd name="T4" fmla="*/ 0 w 763"/>
                <a:gd name="T5" fmla="*/ 110 h 442"/>
                <a:gd name="T6" fmla="*/ 0 w 763"/>
                <a:gd name="T7" fmla="*/ 331 h 442"/>
                <a:gd name="T8" fmla="*/ 572 w 763"/>
                <a:gd name="T9" fmla="*/ 331 h 442"/>
                <a:gd name="T10" fmla="*/ 572 w 763"/>
                <a:gd name="T11" fmla="*/ 442 h 442"/>
                <a:gd name="T12" fmla="*/ 763 w 763"/>
                <a:gd name="T13" fmla="*/ 221 h 442"/>
                <a:gd name="T14" fmla="*/ 572 w 763"/>
                <a:gd name="T15" fmla="*/ 0 h 4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3" h="442">
                  <a:moveTo>
                    <a:pt x="572" y="0"/>
                  </a:moveTo>
                  <a:lnTo>
                    <a:pt x="572" y="110"/>
                  </a:lnTo>
                  <a:lnTo>
                    <a:pt x="0" y="110"/>
                  </a:lnTo>
                  <a:lnTo>
                    <a:pt x="0" y="331"/>
                  </a:lnTo>
                  <a:lnTo>
                    <a:pt x="572" y="331"/>
                  </a:lnTo>
                  <a:lnTo>
                    <a:pt x="572" y="442"/>
                  </a:lnTo>
                  <a:lnTo>
                    <a:pt x="763" y="221"/>
                  </a:lnTo>
                  <a:lnTo>
                    <a:pt x="57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28" name="Freeform 102"/>
            <p:cNvSpPr>
              <a:spLocks/>
            </p:cNvSpPr>
            <p:nvPr/>
          </p:nvSpPr>
          <p:spPr bwMode="auto">
            <a:xfrm>
              <a:off x="1918" y="3361"/>
              <a:ext cx="763" cy="442"/>
            </a:xfrm>
            <a:custGeom>
              <a:avLst/>
              <a:gdLst>
                <a:gd name="T0" fmla="*/ 572 w 763"/>
                <a:gd name="T1" fmla="*/ 0 h 442"/>
                <a:gd name="T2" fmla="*/ 572 w 763"/>
                <a:gd name="T3" fmla="*/ 110 h 442"/>
                <a:gd name="T4" fmla="*/ 0 w 763"/>
                <a:gd name="T5" fmla="*/ 110 h 442"/>
                <a:gd name="T6" fmla="*/ 0 w 763"/>
                <a:gd name="T7" fmla="*/ 331 h 442"/>
                <a:gd name="T8" fmla="*/ 572 w 763"/>
                <a:gd name="T9" fmla="*/ 331 h 442"/>
                <a:gd name="T10" fmla="*/ 572 w 763"/>
                <a:gd name="T11" fmla="*/ 442 h 442"/>
                <a:gd name="T12" fmla="*/ 763 w 763"/>
                <a:gd name="T13" fmla="*/ 221 h 442"/>
                <a:gd name="T14" fmla="*/ 572 w 763"/>
                <a:gd name="T15" fmla="*/ 0 h 4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3" h="442">
                  <a:moveTo>
                    <a:pt x="572" y="0"/>
                  </a:moveTo>
                  <a:lnTo>
                    <a:pt x="572" y="110"/>
                  </a:lnTo>
                  <a:lnTo>
                    <a:pt x="0" y="110"/>
                  </a:lnTo>
                  <a:lnTo>
                    <a:pt x="0" y="331"/>
                  </a:lnTo>
                  <a:lnTo>
                    <a:pt x="572" y="331"/>
                  </a:lnTo>
                  <a:lnTo>
                    <a:pt x="572" y="442"/>
                  </a:lnTo>
                  <a:lnTo>
                    <a:pt x="763" y="221"/>
                  </a:lnTo>
                  <a:lnTo>
                    <a:pt x="572" y="0"/>
                  </a:lnTo>
                  <a:close/>
                </a:path>
              </a:pathLst>
            </a:custGeom>
            <a:noFill/>
            <a:ln w="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2" name="Slide Number Placeholder 21"/>
          <p:cNvSpPr>
            <a:spLocks noGrp="1"/>
          </p:cNvSpPr>
          <p:nvPr>
            <p:ph type="sldNum" sz="quarter" idx="12"/>
          </p:nvPr>
        </p:nvSpPr>
        <p:spPr/>
        <p:txBody>
          <a:bodyPr/>
          <a:lstStyle/>
          <a:p>
            <a:fld id="{E24C6404-DD52-4D30-ADD7-3912C3BB633F}" type="slidenum">
              <a:rPr lang="en-US" smtClean="0"/>
              <a:t>5</a:t>
            </a:fld>
            <a:endParaRPr lang="en-US"/>
          </a:p>
        </p:txBody>
      </p:sp>
      <p:sp>
        <p:nvSpPr>
          <p:cNvPr id="101" name="Rectangle 100">
            <a:extLst>
              <a:ext uri="{FF2B5EF4-FFF2-40B4-BE49-F238E27FC236}">
                <a16:creationId xmlns:a16="http://schemas.microsoft.com/office/drawing/2014/main" id="{F1A0956C-0D41-4139-8E71-C125C9531B7E}"/>
              </a:ext>
            </a:extLst>
          </p:cNvPr>
          <p:cNvSpPr/>
          <p:nvPr/>
        </p:nvSpPr>
        <p:spPr>
          <a:xfrm>
            <a:off x="2302267" y="224644"/>
            <a:ext cx="7772400" cy="646331"/>
          </a:xfrm>
          <a:prstGeom prst="rect">
            <a:avLst/>
          </a:prstGeom>
        </p:spPr>
        <p:txBody>
          <a:bodyPr wrap="square">
            <a:spAutoFit/>
          </a:bodyPr>
          <a:lstStyle/>
          <a:p>
            <a:pPr algn="ctr"/>
            <a:r>
              <a:rPr lang="en-US" sz="3600" dirty="0">
                <a:solidFill>
                  <a:srgbClr val="FF0000"/>
                </a:solidFill>
              </a:rPr>
              <a:t>Newton’s First Law</a:t>
            </a:r>
          </a:p>
        </p:txBody>
      </p:sp>
      <p:sp>
        <p:nvSpPr>
          <p:cNvPr id="102" name="Rectangle 101">
            <a:extLst>
              <a:ext uri="{FF2B5EF4-FFF2-40B4-BE49-F238E27FC236}">
                <a16:creationId xmlns:a16="http://schemas.microsoft.com/office/drawing/2014/main" id="{658CE1C0-F1AA-44ED-974D-95B6E7C330E4}"/>
              </a:ext>
            </a:extLst>
          </p:cNvPr>
          <p:cNvSpPr/>
          <p:nvPr/>
        </p:nvSpPr>
        <p:spPr>
          <a:xfrm>
            <a:off x="1199456" y="1484784"/>
            <a:ext cx="9829092" cy="1384995"/>
          </a:xfrm>
          <a:prstGeom prst="rect">
            <a:avLst/>
          </a:prstGeom>
        </p:spPr>
        <p:txBody>
          <a:bodyPr wrap="square">
            <a:spAutoFit/>
          </a:bodyPr>
          <a:lstStyle/>
          <a:p>
            <a:r>
              <a:rPr lang="en-US" sz="2800" dirty="0"/>
              <a:t>An object in motion tends to stay in motion and an object at rest tends to stay at rest until acted on by an </a:t>
            </a:r>
            <a:r>
              <a:rPr lang="en-US" sz="2800" u="sng" dirty="0"/>
              <a:t>unbalanced</a:t>
            </a:r>
            <a:r>
              <a:rPr lang="en-US" sz="2800" dirty="0"/>
              <a:t> </a:t>
            </a:r>
            <a:r>
              <a:rPr lang="en-US" sz="2800" u="sng" dirty="0"/>
              <a:t>external</a:t>
            </a:r>
            <a:r>
              <a:rPr lang="en-US" sz="2800" dirty="0"/>
              <a:t> </a:t>
            </a:r>
            <a:r>
              <a:rPr lang="en-US" sz="2800" u="sng" dirty="0"/>
              <a:t>force</a:t>
            </a:r>
            <a:r>
              <a:rPr lang="en-US" sz="2800" dirty="0"/>
              <a:t>.</a:t>
            </a:r>
          </a:p>
        </p:txBody>
      </p:sp>
      <p:sp>
        <p:nvSpPr>
          <p:cNvPr id="2" name="TextBox 1">
            <a:extLst>
              <a:ext uri="{FF2B5EF4-FFF2-40B4-BE49-F238E27FC236}">
                <a16:creationId xmlns:a16="http://schemas.microsoft.com/office/drawing/2014/main" id="{E18DB537-EA46-4118-83C6-0272EE332DE8}"/>
              </a:ext>
            </a:extLst>
          </p:cNvPr>
          <p:cNvSpPr txBox="1"/>
          <p:nvPr/>
        </p:nvSpPr>
        <p:spPr>
          <a:xfrm>
            <a:off x="6744072" y="2710294"/>
            <a:ext cx="4859547" cy="830997"/>
          </a:xfrm>
          <a:prstGeom prst="rect">
            <a:avLst/>
          </a:prstGeom>
          <a:noFill/>
        </p:spPr>
        <p:txBody>
          <a:bodyPr wrap="square" rtlCol="0">
            <a:spAutoFit/>
          </a:bodyPr>
          <a:lstStyle/>
          <a:p>
            <a:r>
              <a:rPr lang="en-US" sz="2400" dirty="0">
                <a:solidFill>
                  <a:srgbClr val="FF0000"/>
                </a:solidFill>
              </a:rPr>
              <a:t>If we remove the opposing force, the object will begin to move…</a:t>
            </a:r>
          </a:p>
        </p:txBody>
      </p:sp>
    </p:spTree>
    <p:extLst>
      <p:ext uri="{BB962C8B-B14F-4D97-AF65-F5344CB8AC3E}">
        <p14:creationId xmlns:p14="http://schemas.microsoft.com/office/powerpoint/2010/main" val="13719134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xit" presetSubtype="2" fill="hold" nodeType="withEffect">
                                  <p:stCondLst>
                                    <p:cond delay="0"/>
                                  </p:stCondLst>
                                  <p:childTnLst>
                                    <p:anim calcmode="lin" valueType="num">
                                      <p:cBhvr additive="base">
                                        <p:cTn id="6" dur="3000"/>
                                        <p:tgtEl>
                                          <p:spTgt spid="23"/>
                                        </p:tgtEl>
                                        <p:attrNameLst>
                                          <p:attrName>ppt_x</p:attrName>
                                        </p:attrNameLst>
                                      </p:cBhvr>
                                      <p:tavLst>
                                        <p:tav tm="0">
                                          <p:val>
                                            <p:strVal val="ppt_x"/>
                                          </p:val>
                                        </p:tav>
                                        <p:tav tm="100000">
                                          <p:val>
                                            <p:strVal val="1+ppt_w/2"/>
                                          </p:val>
                                        </p:tav>
                                      </p:tavLst>
                                    </p:anim>
                                    <p:anim calcmode="lin" valueType="num">
                                      <p:cBhvr additive="base">
                                        <p:cTn id="7" dur="3000"/>
                                        <p:tgtEl>
                                          <p:spTgt spid="23"/>
                                        </p:tgtEl>
                                        <p:attrNameLst>
                                          <p:attrName>ppt_y</p:attrName>
                                        </p:attrNameLst>
                                      </p:cBhvr>
                                      <p:tavLst>
                                        <p:tav tm="0">
                                          <p:val>
                                            <p:strVal val="ppt_y"/>
                                          </p:val>
                                        </p:tav>
                                        <p:tav tm="100000">
                                          <p:val>
                                            <p:strVal val="ppt_y"/>
                                          </p:val>
                                        </p:tav>
                                      </p:tavLst>
                                    </p:anim>
                                    <p:set>
                                      <p:cBhvr>
                                        <p:cTn id="8" dur="1" fill="hold">
                                          <p:stCondLst>
                                            <p:cond delay="2999"/>
                                          </p:stCondLst>
                                        </p:cTn>
                                        <p:tgtEl>
                                          <p:spTgt spid="2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675620" y="2708920"/>
            <a:ext cx="3240360" cy="461665"/>
          </a:xfrm>
          <a:prstGeom prst="rect">
            <a:avLst/>
          </a:prstGeom>
          <a:noFill/>
        </p:spPr>
        <p:txBody>
          <a:bodyPr wrap="square" rtlCol="0">
            <a:spAutoFit/>
          </a:bodyPr>
          <a:lstStyle/>
          <a:p>
            <a:r>
              <a:rPr lang="en-US" sz="2400" dirty="0"/>
              <a:t>a  =     -  16.1    </a:t>
            </a:r>
            <a:r>
              <a:rPr lang="en-US" sz="2400" dirty="0" err="1"/>
              <a:t>ft</a:t>
            </a:r>
            <a:r>
              <a:rPr lang="en-US" sz="2400" dirty="0"/>
              <a:t>/sec</a:t>
            </a:r>
            <a:r>
              <a:rPr lang="en-US" sz="2400" baseline="30000" dirty="0"/>
              <a:t>2</a:t>
            </a:r>
            <a:r>
              <a:rPr lang="en-US" sz="2400" dirty="0"/>
              <a:t>  </a:t>
            </a:r>
          </a:p>
        </p:txBody>
      </p:sp>
      <p:sp>
        <p:nvSpPr>
          <p:cNvPr id="5" name="TextBox 4"/>
          <p:cNvSpPr txBox="1"/>
          <p:nvPr/>
        </p:nvSpPr>
        <p:spPr>
          <a:xfrm>
            <a:off x="878304" y="3392996"/>
            <a:ext cx="10618295" cy="830997"/>
          </a:xfrm>
          <a:prstGeom prst="rect">
            <a:avLst/>
          </a:prstGeom>
          <a:noFill/>
        </p:spPr>
        <p:txBody>
          <a:bodyPr wrap="square" rtlCol="0">
            <a:spAutoFit/>
          </a:bodyPr>
          <a:lstStyle/>
          <a:p>
            <a:r>
              <a:rPr lang="en-US" sz="2400" dirty="0"/>
              <a:t>The “negative” acceleration indicates it’s a downward acceleration  -  similar to the “- 1G”  (-32.2.ft/sec</a:t>
            </a:r>
            <a:r>
              <a:rPr lang="en-US" sz="2400" baseline="30000" dirty="0"/>
              <a:t>2</a:t>
            </a:r>
            <a:r>
              <a:rPr lang="en-US" sz="2400" dirty="0"/>
              <a:t>) that is pulling us towards the floor right now…  </a:t>
            </a:r>
          </a:p>
        </p:txBody>
      </p:sp>
      <p:sp>
        <p:nvSpPr>
          <p:cNvPr id="7" name="TextBox 6"/>
          <p:cNvSpPr txBox="1"/>
          <p:nvPr/>
        </p:nvSpPr>
        <p:spPr>
          <a:xfrm>
            <a:off x="875420" y="4434207"/>
            <a:ext cx="10478380" cy="1200329"/>
          </a:xfrm>
          <a:prstGeom prst="rect">
            <a:avLst/>
          </a:prstGeom>
          <a:noFill/>
        </p:spPr>
        <p:txBody>
          <a:bodyPr wrap="square" rtlCol="0">
            <a:spAutoFit/>
          </a:bodyPr>
          <a:lstStyle/>
          <a:p>
            <a:r>
              <a:rPr lang="en-US" sz="2400" dirty="0"/>
              <a:t>While there is still a downward acceleration (which by default also means a downward  force) the launch pad must still support part of the weight of the rocket.</a:t>
            </a:r>
          </a:p>
        </p:txBody>
      </p:sp>
      <p:sp>
        <p:nvSpPr>
          <p:cNvPr id="8" name="TextBox 7"/>
          <p:cNvSpPr txBox="1"/>
          <p:nvPr/>
        </p:nvSpPr>
        <p:spPr>
          <a:xfrm>
            <a:off x="875420" y="5764610"/>
            <a:ext cx="9526785" cy="461665"/>
          </a:xfrm>
          <a:prstGeom prst="rect">
            <a:avLst/>
          </a:prstGeom>
          <a:noFill/>
        </p:spPr>
        <p:txBody>
          <a:bodyPr wrap="square" rtlCol="0">
            <a:spAutoFit/>
          </a:bodyPr>
          <a:lstStyle/>
          <a:p>
            <a:r>
              <a:rPr lang="en-US" sz="2400" dirty="0"/>
              <a:t>As the thrust builds, it will eventually overcome the rocket’s weight…</a:t>
            </a:r>
          </a:p>
        </p:txBody>
      </p:sp>
      <p:sp>
        <p:nvSpPr>
          <p:cNvPr id="2" name="Slide Number Placeholder 1"/>
          <p:cNvSpPr>
            <a:spLocks noGrp="1"/>
          </p:cNvSpPr>
          <p:nvPr>
            <p:ph type="sldNum" sz="quarter" idx="12"/>
          </p:nvPr>
        </p:nvSpPr>
        <p:spPr/>
        <p:txBody>
          <a:bodyPr/>
          <a:lstStyle/>
          <a:p>
            <a:fld id="{E24C6404-DD52-4D30-ADD7-3912C3BB633F}" type="slidenum">
              <a:rPr lang="en-US" smtClean="0"/>
              <a:t>50</a:t>
            </a:fld>
            <a:endParaRPr lang="en-US"/>
          </a:p>
        </p:txBody>
      </p:sp>
      <p:sp>
        <p:nvSpPr>
          <p:cNvPr id="10" name="Oval 9"/>
          <p:cNvSpPr/>
          <p:nvPr/>
        </p:nvSpPr>
        <p:spPr>
          <a:xfrm>
            <a:off x="3431704" y="2744924"/>
            <a:ext cx="288032" cy="455278"/>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8C5CCB96-BF79-4FBE-BCFD-3460E530A3F1}"/>
              </a:ext>
            </a:extLst>
          </p:cNvPr>
          <p:cNvSpPr txBox="1"/>
          <p:nvPr/>
        </p:nvSpPr>
        <p:spPr>
          <a:xfrm>
            <a:off x="2837547" y="188640"/>
            <a:ext cx="6084676" cy="646331"/>
          </a:xfrm>
          <a:prstGeom prst="rect">
            <a:avLst/>
          </a:prstGeom>
          <a:noFill/>
        </p:spPr>
        <p:txBody>
          <a:bodyPr wrap="square" rtlCol="0">
            <a:spAutoFit/>
          </a:bodyPr>
          <a:lstStyle/>
          <a:p>
            <a:pPr algn="ctr"/>
            <a:r>
              <a:rPr lang="en-US" sz="3600" dirty="0"/>
              <a:t>Let’s look at the math…</a:t>
            </a:r>
          </a:p>
        </p:txBody>
      </p:sp>
      <p:sp>
        <p:nvSpPr>
          <p:cNvPr id="12" name="TextBox 11">
            <a:extLst>
              <a:ext uri="{FF2B5EF4-FFF2-40B4-BE49-F238E27FC236}">
                <a16:creationId xmlns:a16="http://schemas.microsoft.com/office/drawing/2014/main" id="{8A092612-05AC-4B55-852D-FE40254B2789}"/>
              </a:ext>
            </a:extLst>
          </p:cNvPr>
          <p:cNvSpPr txBox="1"/>
          <p:nvPr/>
        </p:nvSpPr>
        <p:spPr>
          <a:xfrm>
            <a:off x="1865439" y="1148551"/>
            <a:ext cx="8028892" cy="1200329"/>
          </a:xfrm>
          <a:prstGeom prst="rect">
            <a:avLst/>
          </a:prstGeom>
          <a:noFill/>
        </p:spPr>
        <p:txBody>
          <a:bodyPr wrap="square" rtlCol="0">
            <a:spAutoFit/>
          </a:bodyPr>
          <a:lstStyle/>
          <a:p>
            <a:r>
              <a:rPr lang="en-US" sz="2400" dirty="0"/>
              <a:t>                 Forces                                   - 50 </a:t>
            </a:r>
            <a:r>
              <a:rPr lang="en-US" sz="2400" dirty="0" err="1"/>
              <a:t>lbs</a:t>
            </a:r>
            <a:r>
              <a:rPr lang="en-US" sz="2400" dirty="0"/>
              <a:t> </a:t>
            </a:r>
          </a:p>
          <a:p>
            <a:r>
              <a:rPr lang="en-US" sz="2400" dirty="0"/>
              <a:t>a  =    --------------------      =      ------------------------------</a:t>
            </a:r>
          </a:p>
          <a:p>
            <a:r>
              <a:rPr lang="en-US" sz="2400" dirty="0"/>
              <a:t>                  Mass                               3.1   </a:t>
            </a:r>
            <a:r>
              <a:rPr lang="en-US" sz="2400" dirty="0" err="1"/>
              <a:t>lbs</a:t>
            </a:r>
            <a:r>
              <a:rPr lang="en-US" sz="2400" dirty="0"/>
              <a:t> / (</a:t>
            </a:r>
            <a:r>
              <a:rPr lang="en-US" sz="2400" dirty="0" err="1"/>
              <a:t>ft</a:t>
            </a:r>
            <a:r>
              <a:rPr lang="en-US" sz="2400" dirty="0"/>
              <a:t>/sec</a:t>
            </a:r>
            <a:r>
              <a:rPr lang="en-US" sz="2400" baseline="30000" dirty="0"/>
              <a:t>2</a:t>
            </a:r>
            <a:r>
              <a:rPr lang="en-US" sz="2400" dirty="0"/>
              <a:t>)     </a:t>
            </a:r>
          </a:p>
        </p:txBody>
      </p:sp>
    </p:spTree>
    <p:extLst>
      <p:ext uri="{BB962C8B-B14F-4D97-AF65-F5344CB8AC3E}">
        <p14:creationId xmlns:p14="http://schemas.microsoft.com/office/powerpoint/2010/main" val="10103502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10" presetClass="entr" presetSubtype="0"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anim calcmode="lin" valueType="num">
                                      <p:cBhvr additive="base">
                                        <p:cTn id="16" dur="500" fill="hold"/>
                                        <p:tgtEl>
                                          <p:spTgt spid="7"/>
                                        </p:tgtEl>
                                        <p:attrNameLst>
                                          <p:attrName>ppt_x</p:attrName>
                                        </p:attrNameLst>
                                      </p:cBhvr>
                                      <p:tavLst>
                                        <p:tav tm="0">
                                          <p:val>
                                            <p:strVal val="#ppt_x"/>
                                          </p:val>
                                        </p:tav>
                                        <p:tav tm="100000">
                                          <p:val>
                                            <p:strVal val="#ppt_x"/>
                                          </p:val>
                                        </p:tav>
                                      </p:tavLst>
                                    </p:anim>
                                    <p:anim calcmode="lin" valueType="num">
                                      <p:cBhvr additive="base">
                                        <p:cTn id="17"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additive="base">
                                        <p:cTn id="22" dur="500" fill="hold"/>
                                        <p:tgtEl>
                                          <p:spTgt spid="8"/>
                                        </p:tgtEl>
                                        <p:attrNameLst>
                                          <p:attrName>ppt_x</p:attrName>
                                        </p:attrNameLst>
                                      </p:cBhvr>
                                      <p:tavLst>
                                        <p:tav tm="0">
                                          <p:val>
                                            <p:strVal val="#ppt_x"/>
                                          </p:val>
                                        </p:tav>
                                        <p:tav tm="100000">
                                          <p:val>
                                            <p:strVal val="#ppt_x"/>
                                          </p:val>
                                        </p:tav>
                                      </p:tavLst>
                                    </p:anim>
                                    <p:anim calcmode="lin" valueType="num">
                                      <p:cBhvr additive="base">
                                        <p:cTn id="23"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p:bldP spid="10"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271464" y="986786"/>
            <a:ext cx="7128792" cy="1569660"/>
          </a:xfrm>
          <a:prstGeom prst="rect">
            <a:avLst/>
          </a:prstGeom>
          <a:noFill/>
        </p:spPr>
        <p:txBody>
          <a:bodyPr wrap="square" rtlCol="0">
            <a:spAutoFit/>
          </a:bodyPr>
          <a:lstStyle/>
          <a:p>
            <a:r>
              <a:rPr lang="en-US" sz="2400" dirty="0"/>
              <a:t>                                                          (T)                (W)</a:t>
            </a:r>
          </a:p>
          <a:p>
            <a:r>
              <a:rPr lang="en-US" sz="2400" dirty="0"/>
              <a:t>                 Forces                         150 </a:t>
            </a:r>
            <a:r>
              <a:rPr lang="en-US" sz="2400" dirty="0" err="1"/>
              <a:t>lbs</a:t>
            </a:r>
            <a:r>
              <a:rPr lang="en-US" sz="2400" dirty="0"/>
              <a:t>     -   100 </a:t>
            </a:r>
            <a:r>
              <a:rPr lang="en-US" sz="2400" dirty="0" err="1"/>
              <a:t>lbs</a:t>
            </a:r>
            <a:endParaRPr lang="en-US" sz="2400" dirty="0"/>
          </a:p>
          <a:p>
            <a:r>
              <a:rPr lang="en-US" sz="2400" dirty="0"/>
              <a:t>a  =    --------------------      =      ------------------------------</a:t>
            </a:r>
          </a:p>
          <a:p>
            <a:r>
              <a:rPr lang="en-US" sz="2400" dirty="0"/>
              <a:t>                  Mass                            3.1   </a:t>
            </a:r>
            <a:r>
              <a:rPr lang="en-US" sz="2400" dirty="0" err="1"/>
              <a:t>lbs</a:t>
            </a:r>
            <a:r>
              <a:rPr lang="en-US" sz="2400" dirty="0"/>
              <a:t> / (</a:t>
            </a:r>
            <a:r>
              <a:rPr lang="en-US" sz="2400" dirty="0" err="1"/>
              <a:t>ft</a:t>
            </a:r>
            <a:r>
              <a:rPr lang="en-US" sz="2400" dirty="0"/>
              <a:t>/sec</a:t>
            </a:r>
            <a:r>
              <a:rPr lang="en-US" sz="2400" baseline="30000" dirty="0"/>
              <a:t>2</a:t>
            </a:r>
            <a:r>
              <a:rPr lang="en-US" sz="2400" dirty="0"/>
              <a:t>)      </a:t>
            </a:r>
          </a:p>
        </p:txBody>
      </p:sp>
      <p:sp>
        <p:nvSpPr>
          <p:cNvPr id="4" name="TextBox 3"/>
          <p:cNvSpPr txBox="1"/>
          <p:nvPr/>
        </p:nvSpPr>
        <p:spPr>
          <a:xfrm>
            <a:off x="1307468" y="2971182"/>
            <a:ext cx="3744416" cy="461665"/>
          </a:xfrm>
          <a:prstGeom prst="rect">
            <a:avLst/>
          </a:prstGeom>
          <a:noFill/>
        </p:spPr>
        <p:txBody>
          <a:bodyPr wrap="square" rtlCol="0">
            <a:spAutoFit/>
          </a:bodyPr>
          <a:lstStyle/>
          <a:p>
            <a:r>
              <a:rPr lang="en-US" sz="2400" dirty="0"/>
              <a:t>a  =    +  16.1    </a:t>
            </a:r>
            <a:r>
              <a:rPr lang="en-US" sz="2400" dirty="0" err="1"/>
              <a:t>ft</a:t>
            </a:r>
            <a:r>
              <a:rPr lang="en-US" sz="2400" dirty="0"/>
              <a:t>/sec</a:t>
            </a:r>
            <a:r>
              <a:rPr lang="en-US" sz="2400" baseline="30000" dirty="0"/>
              <a:t>2</a:t>
            </a:r>
            <a:r>
              <a:rPr lang="en-US" sz="2400" dirty="0"/>
              <a:t>  </a:t>
            </a:r>
          </a:p>
        </p:txBody>
      </p:sp>
      <p:sp>
        <p:nvSpPr>
          <p:cNvPr id="5" name="TextBox 4"/>
          <p:cNvSpPr txBox="1"/>
          <p:nvPr/>
        </p:nvSpPr>
        <p:spPr>
          <a:xfrm>
            <a:off x="1684893" y="4070722"/>
            <a:ext cx="8748972" cy="461665"/>
          </a:xfrm>
          <a:prstGeom prst="rect">
            <a:avLst/>
          </a:prstGeom>
          <a:noFill/>
        </p:spPr>
        <p:txBody>
          <a:bodyPr wrap="square" rtlCol="0">
            <a:spAutoFit/>
          </a:bodyPr>
          <a:lstStyle/>
          <a:p>
            <a:r>
              <a:rPr lang="en-US" sz="2400" dirty="0"/>
              <a:t>The “positive” acceleration indicates it’s an upward acceleration </a:t>
            </a:r>
          </a:p>
        </p:txBody>
      </p:sp>
      <p:sp>
        <p:nvSpPr>
          <p:cNvPr id="8" name="TextBox 7"/>
          <p:cNvSpPr txBox="1"/>
          <p:nvPr/>
        </p:nvSpPr>
        <p:spPr>
          <a:xfrm>
            <a:off x="1684893" y="4797152"/>
            <a:ext cx="7704856" cy="461665"/>
          </a:xfrm>
          <a:prstGeom prst="rect">
            <a:avLst/>
          </a:prstGeom>
          <a:noFill/>
        </p:spPr>
        <p:txBody>
          <a:bodyPr wrap="square" rtlCol="0">
            <a:spAutoFit/>
          </a:bodyPr>
          <a:lstStyle/>
          <a:p>
            <a:r>
              <a:rPr lang="en-US" sz="2400" dirty="0"/>
              <a:t>The rocket will begin moving upward…</a:t>
            </a:r>
          </a:p>
        </p:txBody>
      </p:sp>
      <p:sp>
        <p:nvSpPr>
          <p:cNvPr id="2" name="Slide Number Placeholder 1"/>
          <p:cNvSpPr>
            <a:spLocks noGrp="1"/>
          </p:cNvSpPr>
          <p:nvPr>
            <p:ph type="sldNum" sz="quarter" idx="12"/>
          </p:nvPr>
        </p:nvSpPr>
        <p:spPr/>
        <p:txBody>
          <a:bodyPr/>
          <a:lstStyle/>
          <a:p>
            <a:fld id="{E24C6404-DD52-4D30-ADD7-3912C3BB633F}" type="slidenum">
              <a:rPr lang="en-US" smtClean="0"/>
              <a:t>51</a:t>
            </a:fld>
            <a:endParaRPr lang="en-US"/>
          </a:p>
        </p:txBody>
      </p:sp>
      <p:sp>
        <p:nvSpPr>
          <p:cNvPr id="9" name="Oval 8"/>
          <p:cNvSpPr/>
          <p:nvPr/>
        </p:nvSpPr>
        <p:spPr>
          <a:xfrm>
            <a:off x="2027548" y="2982920"/>
            <a:ext cx="324036" cy="455278"/>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0" name="TextBox 9">
            <a:extLst>
              <a:ext uri="{FF2B5EF4-FFF2-40B4-BE49-F238E27FC236}">
                <a16:creationId xmlns:a16="http://schemas.microsoft.com/office/drawing/2014/main" id="{C97E5596-7130-4945-BAE5-69D97E7C4B5B}"/>
              </a:ext>
            </a:extLst>
          </p:cNvPr>
          <p:cNvSpPr txBox="1"/>
          <p:nvPr/>
        </p:nvSpPr>
        <p:spPr>
          <a:xfrm>
            <a:off x="2837547" y="188640"/>
            <a:ext cx="6084676" cy="646331"/>
          </a:xfrm>
          <a:prstGeom prst="rect">
            <a:avLst/>
          </a:prstGeom>
          <a:noFill/>
        </p:spPr>
        <p:txBody>
          <a:bodyPr wrap="square" rtlCol="0">
            <a:spAutoFit/>
          </a:bodyPr>
          <a:lstStyle/>
          <a:p>
            <a:pPr algn="ctr"/>
            <a:r>
              <a:rPr lang="en-US" sz="3600" dirty="0"/>
              <a:t>Let’s look at the math…</a:t>
            </a:r>
          </a:p>
        </p:txBody>
      </p:sp>
      <p:sp>
        <p:nvSpPr>
          <p:cNvPr id="11" name="TextBox 10">
            <a:extLst>
              <a:ext uri="{FF2B5EF4-FFF2-40B4-BE49-F238E27FC236}">
                <a16:creationId xmlns:a16="http://schemas.microsoft.com/office/drawing/2014/main" id="{6E8E614B-E8BE-4578-8438-47A6B37E16CA}"/>
              </a:ext>
            </a:extLst>
          </p:cNvPr>
          <p:cNvSpPr txBox="1"/>
          <p:nvPr/>
        </p:nvSpPr>
        <p:spPr>
          <a:xfrm>
            <a:off x="8292244" y="1060809"/>
            <a:ext cx="3312368" cy="1569660"/>
          </a:xfrm>
          <a:prstGeom prst="rect">
            <a:avLst/>
          </a:prstGeom>
          <a:noFill/>
        </p:spPr>
        <p:txBody>
          <a:bodyPr wrap="square" rtlCol="0">
            <a:spAutoFit/>
          </a:bodyPr>
          <a:lstStyle/>
          <a:p>
            <a:r>
              <a:rPr lang="en-US" sz="2400" dirty="0">
                <a:solidFill>
                  <a:srgbClr val="FF0000"/>
                </a:solidFill>
              </a:rPr>
              <a:t>What does the acceleration look like when the thrust is greater than the weight?</a:t>
            </a:r>
          </a:p>
        </p:txBody>
      </p:sp>
    </p:spTree>
    <p:extLst>
      <p:ext uri="{BB962C8B-B14F-4D97-AF65-F5344CB8AC3E}">
        <p14:creationId xmlns:p14="http://schemas.microsoft.com/office/powerpoint/2010/main" val="4223784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par>
                                <p:cTn id="14" presetID="10" presetClass="entr" presetSubtype="0"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additive="base">
                                        <p:cTn id="21" dur="500" fill="hold"/>
                                        <p:tgtEl>
                                          <p:spTgt spid="8"/>
                                        </p:tgtEl>
                                        <p:attrNameLst>
                                          <p:attrName>ppt_x</p:attrName>
                                        </p:attrNameLst>
                                      </p:cBhvr>
                                      <p:tavLst>
                                        <p:tav tm="0">
                                          <p:val>
                                            <p:strVal val="#ppt_x"/>
                                          </p:val>
                                        </p:tav>
                                        <p:tav tm="100000">
                                          <p:val>
                                            <p:strVal val="#ppt_x"/>
                                          </p:val>
                                        </p:tav>
                                      </p:tavLst>
                                    </p:anim>
                                    <p:anim calcmode="lin" valueType="num">
                                      <p:cBhvr additive="base">
                                        <p:cTn id="2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8" grpId="0"/>
      <p:bldP spid="9"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24C6404-DD52-4D30-ADD7-3912C3BB633F}" type="slidenum">
              <a:rPr lang="en-US" smtClean="0"/>
              <a:t>52</a:t>
            </a:fld>
            <a:endParaRPr lang="en-US"/>
          </a:p>
        </p:txBody>
      </p:sp>
      <p:sp>
        <p:nvSpPr>
          <p:cNvPr id="3" name="TextBox 2"/>
          <p:cNvSpPr txBox="1"/>
          <p:nvPr/>
        </p:nvSpPr>
        <p:spPr>
          <a:xfrm>
            <a:off x="1091444" y="2875002"/>
            <a:ext cx="6120680" cy="1107996"/>
          </a:xfrm>
          <a:prstGeom prst="rect">
            <a:avLst/>
          </a:prstGeom>
          <a:noFill/>
        </p:spPr>
        <p:txBody>
          <a:bodyPr wrap="square" rtlCol="0">
            <a:spAutoFit/>
          </a:bodyPr>
          <a:lstStyle/>
          <a:p>
            <a:pPr algn="ctr"/>
            <a:r>
              <a:rPr lang="en-US" sz="6600" dirty="0"/>
              <a:t>Questions ?</a:t>
            </a:r>
          </a:p>
        </p:txBody>
      </p:sp>
      <p:pic>
        <p:nvPicPr>
          <p:cNvPr id="4" name="Picture 2" descr="Rocket : Rocket on a white background, vector illustration Stock Photo">
            <a:hlinkClick r:id="rId2"/>
            <a:extLst>
              <a:ext uri="{FF2B5EF4-FFF2-40B4-BE49-F238E27FC236}">
                <a16:creationId xmlns:a16="http://schemas.microsoft.com/office/drawing/2014/main" id="{411780B8-8877-4FD4-88E8-0EC4EE5C36E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702027">
            <a:off x="7358603" y="1568607"/>
            <a:ext cx="2503993" cy="45725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07734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47538" y="1052736"/>
            <a:ext cx="9881857" cy="954107"/>
          </a:xfrm>
          <a:prstGeom prst="rect">
            <a:avLst/>
          </a:prstGeom>
        </p:spPr>
        <p:txBody>
          <a:bodyPr wrap="square">
            <a:spAutoFit/>
          </a:bodyPr>
          <a:lstStyle/>
          <a:p>
            <a:pPr marL="457200" indent="-457200">
              <a:spcBef>
                <a:spcPts val="1200"/>
              </a:spcBef>
              <a:buFont typeface="Arial" panose="020B0604020202020204" pitchFamily="34" charset="0"/>
              <a:buChar char="•"/>
            </a:pPr>
            <a:r>
              <a:rPr lang="en-US" sz="2800" dirty="0"/>
              <a:t>An important aspect to this first law is that it deals with a “</a:t>
            </a:r>
            <a:r>
              <a:rPr lang="en-US" sz="2800" b="1" dirty="0"/>
              <a:t>change in motion</a:t>
            </a:r>
            <a:r>
              <a:rPr lang="en-US" sz="2800" dirty="0"/>
              <a:t>”</a:t>
            </a:r>
          </a:p>
        </p:txBody>
      </p:sp>
      <p:sp>
        <p:nvSpPr>
          <p:cNvPr id="3" name="Slide Number Placeholder 2"/>
          <p:cNvSpPr>
            <a:spLocks noGrp="1"/>
          </p:cNvSpPr>
          <p:nvPr>
            <p:ph type="sldNum" sz="quarter" idx="12"/>
          </p:nvPr>
        </p:nvSpPr>
        <p:spPr/>
        <p:txBody>
          <a:bodyPr/>
          <a:lstStyle/>
          <a:p>
            <a:fld id="{E24C6404-DD52-4D30-ADD7-3912C3BB633F}" type="slidenum">
              <a:rPr lang="en-US" smtClean="0"/>
              <a:t>6</a:t>
            </a:fld>
            <a:endParaRPr lang="en-US"/>
          </a:p>
        </p:txBody>
      </p:sp>
      <p:sp>
        <p:nvSpPr>
          <p:cNvPr id="4" name="Rectangle 3">
            <a:extLst>
              <a:ext uri="{FF2B5EF4-FFF2-40B4-BE49-F238E27FC236}">
                <a16:creationId xmlns:a16="http://schemas.microsoft.com/office/drawing/2014/main" id="{C7AF91E6-663C-4F00-B9B3-22486C0ACDAC}"/>
              </a:ext>
            </a:extLst>
          </p:cNvPr>
          <p:cNvSpPr/>
          <p:nvPr/>
        </p:nvSpPr>
        <p:spPr>
          <a:xfrm>
            <a:off x="2302267" y="224644"/>
            <a:ext cx="7772400" cy="646331"/>
          </a:xfrm>
          <a:prstGeom prst="rect">
            <a:avLst/>
          </a:prstGeom>
        </p:spPr>
        <p:txBody>
          <a:bodyPr wrap="square">
            <a:spAutoFit/>
          </a:bodyPr>
          <a:lstStyle/>
          <a:p>
            <a:pPr algn="ctr"/>
            <a:r>
              <a:rPr lang="en-US" sz="3600" dirty="0">
                <a:solidFill>
                  <a:srgbClr val="FF0000"/>
                </a:solidFill>
              </a:rPr>
              <a:t>Newton’s First Law</a:t>
            </a:r>
          </a:p>
        </p:txBody>
      </p:sp>
      <p:sp>
        <p:nvSpPr>
          <p:cNvPr id="5" name="Rectangle 4">
            <a:extLst>
              <a:ext uri="{FF2B5EF4-FFF2-40B4-BE49-F238E27FC236}">
                <a16:creationId xmlns:a16="http://schemas.microsoft.com/office/drawing/2014/main" id="{94692C3E-6836-475D-B455-7CA25A6288DF}"/>
              </a:ext>
            </a:extLst>
          </p:cNvPr>
          <p:cNvSpPr/>
          <p:nvPr/>
        </p:nvSpPr>
        <p:spPr>
          <a:xfrm>
            <a:off x="1247537" y="2303093"/>
            <a:ext cx="9881857" cy="1846659"/>
          </a:xfrm>
          <a:prstGeom prst="rect">
            <a:avLst/>
          </a:prstGeom>
        </p:spPr>
        <p:txBody>
          <a:bodyPr wrap="square">
            <a:spAutoFit/>
          </a:bodyPr>
          <a:lstStyle/>
          <a:p>
            <a:pPr marL="457200" indent="-457200">
              <a:spcBef>
                <a:spcPts val="1200"/>
              </a:spcBef>
              <a:buFont typeface="Arial" panose="020B0604020202020204" pitchFamily="34" charset="0"/>
              <a:buChar char="•"/>
            </a:pPr>
            <a:r>
              <a:rPr lang="en-US" sz="2800" dirty="0"/>
              <a:t>If an object is at rest, we can conclude it’s being acted on by balanced forces</a:t>
            </a:r>
          </a:p>
          <a:p>
            <a:pPr marL="914400" lvl="1" indent="-457200">
              <a:spcBef>
                <a:spcPts val="1200"/>
              </a:spcBef>
              <a:buFont typeface="Calibri" panose="020F0502020204030204" pitchFamily="34" charset="0"/>
              <a:buChar char="‒"/>
            </a:pPr>
            <a:r>
              <a:rPr lang="en-US" sz="2400" dirty="0"/>
              <a:t>In general, an object is always subjected to some force or another.  Gravity comes to mind…</a:t>
            </a:r>
            <a:endParaRPr lang="en-US" sz="2800" dirty="0"/>
          </a:p>
        </p:txBody>
      </p:sp>
      <p:sp>
        <p:nvSpPr>
          <p:cNvPr id="6" name="Rectangle 5">
            <a:extLst>
              <a:ext uri="{FF2B5EF4-FFF2-40B4-BE49-F238E27FC236}">
                <a16:creationId xmlns:a16="http://schemas.microsoft.com/office/drawing/2014/main" id="{1E2AEB36-C9AB-4EC2-9112-FC4C855DB17F}"/>
              </a:ext>
            </a:extLst>
          </p:cNvPr>
          <p:cNvSpPr/>
          <p:nvPr/>
        </p:nvSpPr>
        <p:spPr>
          <a:xfrm>
            <a:off x="1250699" y="4365104"/>
            <a:ext cx="9881857" cy="2339102"/>
          </a:xfrm>
          <a:prstGeom prst="rect">
            <a:avLst/>
          </a:prstGeom>
        </p:spPr>
        <p:txBody>
          <a:bodyPr wrap="square">
            <a:spAutoFit/>
          </a:bodyPr>
          <a:lstStyle/>
          <a:p>
            <a:pPr marL="457200" indent="-457200">
              <a:spcBef>
                <a:spcPts val="1200"/>
              </a:spcBef>
              <a:buFont typeface="Arial" panose="020B0604020202020204" pitchFamily="34" charset="0"/>
              <a:buChar char="•"/>
            </a:pPr>
            <a:r>
              <a:rPr lang="en-US" sz="2800" dirty="0"/>
              <a:t>If an object is in “</a:t>
            </a:r>
            <a:r>
              <a:rPr lang="en-US" sz="2800" b="1" dirty="0"/>
              <a:t>uniform constant motion</a:t>
            </a:r>
            <a:r>
              <a:rPr lang="en-US" sz="2800" dirty="0"/>
              <a:t>” where the velocity is not changing, we can conclude that any forces acting on the object are also balanced</a:t>
            </a:r>
          </a:p>
          <a:p>
            <a:pPr lvl="2" indent="-457200">
              <a:spcBef>
                <a:spcPts val="1200"/>
              </a:spcBef>
              <a:buFont typeface="Calibri" panose="020F0502020204030204" pitchFamily="34" charset="0"/>
              <a:buChar char="‒"/>
            </a:pPr>
            <a:r>
              <a:rPr lang="en-US" sz="2400" dirty="0"/>
              <a:t>Example:  Friction being opposed by an equal and opposite thrust</a:t>
            </a:r>
          </a:p>
          <a:p>
            <a:endParaRPr lang="en-US" sz="2800" dirty="0"/>
          </a:p>
        </p:txBody>
      </p:sp>
    </p:spTree>
    <p:extLst>
      <p:ext uri="{BB962C8B-B14F-4D97-AF65-F5344CB8AC3E}">
        <p14:creationId xmlns:p14="http://schemas.microsoft.com/office/powerpoint/2010/main" val="11818214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79E75B6-13D3-4409-883F-298643BD1EB4}"/>
              </a:ext>
            </a:extLst>
          </p:cNvPr>
          <p:cNvSpPr>
            <a:spLocks noGrp="1"/>
          </p:cNvSpPr>
          <p:nvPr>
            <p:ph type="sldNum" sz="quarter" idx="12"/>
          </p:nvPr>
        </p:nvSpPr>
        <p:spPr/>
        <p:txBody>
          <a:bodyPr/>
          <a:lstStyle/>
          <a:p>
            <a:fld id="{E24C6404-DD52-4D30-ADD7-3912C3BB633F}" type="slidenum">
              <a:rPr lang="en-US" smtClean="0"/>
              <a:t>7</a:t>
            </a:fld>
            <a:endParaRPr lang="en-US"/>
          </a:p>
        </p:txBody>
      </p:sp>
      <p:sp>
        <p:nvSpPr>
          <p:cNvPr id="3" name="TextBox 2">
            <a:extLst>
              <a:ext uri="{FF2B5EF4-FFF2-40B4-BE49-F238E27FC236}">
                <a16:creationId xmlns:a16="http://schemas.microsoft.com/office/drawing/2014/main" id="{807A2ADD-05A3-46EC-B50D-DF65E7BEE5A4}"/>
              </a:ext>
            </a:extLst>
          </p:cNvPr>
          <p:cNvSpPr txBox="1"/>
          <p:nvPr/>
        </p:nvSpPr>
        <p:spPr>
          <a:xfrm>
            <a:off x="2459596" y="1952836"/>
            <a:ext cx="7380820" cy="1938992"/>
          </a:xfrm>
          <a:prstGeom prst="rect">
            <a:avLst/>
          </a:prstGeom>
          <a:noFill/>
        </p:spPr>
        <p:txBody>
          <a:bodyPr wrap="square" rtlCol="0">
            <a:spAutoFit/>
          </a:bodyPr>
          <a:lstStyle/>
          <a:p>
            <a:pPr algn="ctr"/>
            <a:r>
              <a:rPr lang="en-US" sz="4000" dirty="0"/>
              <a:t>Let’s do a little thought experiment to drive this idea home…</a:t>
            </a:r>
          </a:p>
        </p:txBody>
      </p:sp>
    </p:spTree>
    <p:extLst>
      <p:ext uri="{BB962C8B-B14F-4D97-AF65-F5344CB8AC3E}">
        <p14:creationId xmlns:p14="http://schemas.microsoft.com/office/powerpoint/2010/main" val="16576370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7E73877-22CA-46B8-A356-CC46FD678047}"/>
              </a:ext>
            </a:extLst>
          </p:cNvPr>
          <p:cNvSpPr>
            <a:spLocks noGrp="1"/>
          </p:cNvSpPr>
          <p:nvPr>
            <p:ph type="sldNum" sz="quarter" idx="12"/>
          </p:nvPr>
        </p:nvSpPr>
        <p:spPr/>
        <p:txBody>
          <a:bodyPr/>
          <a:lstStyle/>
          <a:p>
            <a:fld id="{E24C6404-DD52-4D30-ADD7-3912C3BB633F}" type="slidenum">
              <a:rPr lang="en-US" smtClean="0"/>
              <a:t>8</a:t>
            </a:fld>
            <a:endParaRPr lang="en-US"/>
          </a:p>
        </p:txBody>
      </p:sp>
      <p:pic>
        <p:nvPicPr>
          <p:cNvPr id="4" name="Picture 3">
            <a:extLst>
              <a:ext uri="{FF2B5EF4-FFF2-40B4-BE49-F238E27FC236}">
                <a16:creationId xmlns:a16="http://schemas.microsoft.com/office/drawing/2014/main" id="{3569F232-9C8E-4826-9922-83BA248806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71864" y="2620330"/>
            <a:ext cx="5857242" cy="3793170"/>
          </a:xfrm>
          <a:prstGeom prst="rect">
            <a:avLst/>
          </a:prstGeom>
        </p:spPr>
      </p:pic>
      <p:pic>
        <p:nvPicPr>
          <p:cNvPr id="6" name="Picture 5">
            <a:extLst>
              <a:ext uri="{FF2B5EF4-FFF2-40B4-BE49-F238E27FC236}">
                <a16:creationId xmlns:a16="http://schemas.microsoft.com/office/drawing/2014/main" id="{BE3A015E-2449-42EA-9F61-0D8AF9EFFCD9}"/>
              </a:ext>
            </a:extLst>
          </p:cNvPr>
          <p:cNvPicPr>
            <a:picLocks noChangeAspect="1"/>
          </p:cNvPicPr>
          <p:nvPr/>
        </p:nvPicPr>
        <p:blipFill rotWithShape="1">
          <a:blip r:embed="rId3">
            <a:extLst>
              <a:ext uri="{28A0092B-C50C-407E-A947-70E740481C1C}">
                <a14:useLocalDpi xmlns:a14="http://schemas.microsoft.com/office/drawing/2010/main" val="0"/>
              </a:ext>
            </a:extLst>
          </a:blip>
          <a:srcRect l="18900" r="17139"/>
          <a:stretch/>
        </p:blipFill>
        <p:spPr>
          <a:xfrm>
            <a:off x="7391450" y="1562100"/>
            <a:ext cx="1218456" cy="1866900"/>
          </a:xfrm>
          <a:prstGeom prst="rect">
            <a:avLst/>
          </a:prstGeom>
        </p:spPr>
      </p:pic>
      <p:sp>
        <p:nvSpPr>
          <p:cNvPr id="7" name="TextBox 6">
            <a:extLst>
              <a:ext uri="{FF2B5EF4-FFF2-40B4-BE49-F238E27FC236}">
                <a16:creationId xmlns:a16="http://schemas.microsoft.com/office/drawing/2014/main" id="{68E414A0-4ACD-4E44-94FE-9DFDE5729AE4}"/>
              </a:ext>
            </a:extLst>
          </p:cNvPr>
          <p:cNvSpPr txBox="1"/>
          <p:nvPr/>
        </p:nvSpPr>
        <p:spPr>
          <a:xfrm>
            <a:off x="625904" y="1149906"/>
            <a:ext cx="4176464" cy="1815882"/>
          </a:xfrm>
          <a:prstGeom prst="rect">
            <a:avLst/>
          </a:prstGeom>
          <a:noFill/>
        </p:spPr>
        <p:txBody>
          <a:bodyPr wrap="square" rtlCol="0">
            <a:spAutoFit/>
          </a:bodyPr>
          <a:lstStyle/>
          <a:p>
            <a:r>
              <a:rPr lang="en-US" sz="2800" dirty="0"/>
              <a:t>In the situation at the right, is it reasonable to assume the forces acting on the vase are balanced?</a:t>
            </a:r>
          </a:p>
        </p:txBody>
      </p:sp>
      <p:sp>
        <p:nvSpPr>
          <p:cNvPr id="8" name="TextBox 7">
            <a:extLst>
              <a:ext uri="{FF2B5EF4-FFF2-40B4-BE49-F238E27FC236}">
                <a16:creationId xmlns:a16="http://schemas.microsoft.com/office/drawing/2014/main" id="{611E55CE-1DF6-4345-946C-1D0985686E25}"/>
              </a:ext>
            </a:extLst>
          </p:cNvPr>
          <p:cNvSpPr txBox="1"/>
          <p:nvPr/>
        </p:nvSpPr>
        <p:spPr>
          <a:xfrm>
            <a:off x="625904" y="3379636"/>
            <a:ext cx="4245960" cy="2246769"/>
          </a:xfrm>
          <a:prstGeom prst="rect">
            <a:avLst/>
          </a:prstGeom>
          <a:noFill/>
        </p:spPr>
        <p:txBody>
          <a:bodyPr wrap="square" rtlCol="0">
            <a:spAutoFit/>
          </a:bodyPr>
          <a:lstStyle/>
          <a:p>
            <a:r>
              <a:rPr lang="en-US" sz="2800" dirty="0"/>
              <a:t>Yes, it is reasonable to assume the table and vase are not moving (no change in velocity).  This means the forces must be balanced.  </a:t>
            </a:r>
          </a:p>
        </p:txBody>
      </p:sp>
      <p:sp>
        <p:nvSpPr>
          <p:cNvPr id="9" name="Rectangle 8">
            <a:extLst>
              <a:ext uri="{FF2B5EF4-FFF2-40B4-BE49-F238E27FC236}">
                <a16:creationId xmlns:a16="http://schemas.microsoft.com/office/drawing/2014/main" id="{17A9914F-ED43-4976-820C-F63F5E1FBA89}"/>
              </a:ext>
            </a:extLst>
          </p:cNvPr>
          <p:cNvSpPr/>
          <p:nvPr/>
        </p:nvSpPr>
        <p:spPr>
          <a:xfrm>
            <a:off x="2302267" y="224644"/>
            <a:ext cx="7772400" cy="646331"/>
          </a:xfrm>
          <a:prstGeom prst="rect">
            <a:avLst/>
          </a:prstGeom>
        </p:spPr>
        <p:txBody>
          <a:bodyPr wrap="square">
            <a:spAutoFit/>
          </a:bodyPr>
          <a:lstStyle/>
          <a:p>
            <a:pPr algn="ctr"/>
            <a:r>
              <a:rPr lang="en-US" sz="3600" dirty="0">
                <a:solidFill>
                  <a:srgbClr val="FF0000"/>
                </a:solidFill>
              </a:rPr>
              <a:t>Newton’s First Law</a:t>
            </a:r>
          </a:p>
        </p:txBody>
      </p:sp>
    </p:spTree>
    <p:extLst>
      <p:ext uri="{BB962C8B-B14F-4D97-AF65-F5344CB8AC3E}">
        <p14:creationId xmlns:p14="http://schemas.microsoft.com/office/powerpoint/2010/main" val="21185846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7E73877-22CA-46B8-A356-CC46FD678047}"/>
              </a:ext>
            </a:extLst>
          </p:cNvPr>
          <p:cNvSpPr>
            <a:spLocks noGrp="1"/>
          </p:cNvSpPr>
          <p:nvPr>
            <p:ph type="sldNum" sz="quarter" idx="12"/>
          </p:nvPr>
        </p:nvSpPr>
        <p:spPr/>
        <p:txBody>
          <a:bodyPr/>
          <a:lstStyle/>
          <a:p>
            <a:fld id="{E24C6404-DD52-4D30-ADD7-3912C3BB633F}" type="slidenum">
              <a:rPr lang="en-US" smtClean="0"/>
              <a:t>9</a:t>
            </a:fld>
            <a:endParaRPr lang="en-US"/>
          </a:p>
        </p:txBody>
      </p:sp>
      <p:sp>
        <p:nvSpPr>
          <p:cNvPr id="7" name="TextBox 6">
            <a:extLst>
              <a:ext uri="{FF2B5EF4-FFF2-40B4-BE49-F238E27FC236}">
                <a16:creationId xmlns:a16="http://schemas.microsoft.com/office/drawing/2014/main" id="{68E414A0-4ACD-4E44-94FE-9DFDE5729AE4}"/>
              </a:ext>
            </a:extLst>
          </p:cNvPr>
          <p:cNvSpPr txBox="1"/>
          <p:nvPr/>
        </p:nvSpPr>
        <p:spPr>
          <a:xfrm>
            <a:off x="625904" y="980728"/>
            <a:ext cx="4176464" cy="2246769"/>
          </a:xfrm>
          <a:prstGeom prst="rect">
            <a:avLst/>
          </a:prstGeom>
          <a:noFill/>
        </p:spPr>
        <p:txBody>
          <a:bodyPr wrap="square" rtlCol="0">
            <a:spAutoFit/>
          </a:bodyPr>
          <a:lstStyle/>
          <a:p>
            <a:r>
              <a:rPr lang="en-US" sz="2800" dirty="0"/>
              <a:t>The downward gravity force (a.k.a. weight) is counteracted by an upward force being created by the table. </a:t>
            </a:r>
          </a:p>
        </p:txBody>
      </p:sp>
      <p:grpSp>
        <p:nvGrpSpPr>
          <p:cNvPr id="11" name="Group 10">
            <a:extLst>
              <a:ext uri="{FF2B5EF4-FFF2-40B4-BE49-F238E27FC236}">
                <a16:creationId xmlns:a16="http://schemas.microsoft.com/office/drawing/2014/main" id="{41BC1902-8BB6-4C4D-87B7-ECAAD061B0B6}"/>
              </a:ext>
            </a:extLst>
          </p:cNvPr>
          <p:cNvGrpSpPr/>
          <p:nvPr/>
        </p:nvGrpSpPr>
        <p:grpSpPr>
          <a:xfrm>
            <a:off x="4871864" y="2620330"/>
            <a:ext cx="5857242" cy="3793170"/>
            <a:chOff x="4871864" y="2620330"/>
            <a:chExt cx="5857242" cy="3793170"/>
          </a:xfrm>
        </p:grpSpPr>
        <p:pic>
          <p:nvPicPr>
            <p:cNvPr id="4" name="Picture 3">
              <a:extLst>
                <a:ext uri="{FF2B5EF4-FFF2-40B4-BE49-F238E27FC236}">
                  <a16:creationId xmlns:a16="http://schemas.microsoft.com/office/drawing/2014/main" id="{3569F232-9C8E-4826-9922-83BA248806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71864" y="2620330"/>
              <a:ext cx="5857242" cy="3793170"/>
            </a:xfrm>
            <a:prstGeom prst="rect">
              <a:avLst/>
            </a:prstGeom>
          </p:spPr>
        </p:pic>
        <p:sp>
          <p:nvSpPr>
            <p:cNvPr id="9" name="Arrow: Down 8">
              <a:extLst>
                <a:ext uri="{FF2B5EF4-FFF2-40B4-BE49-F238E27FC236}">
                  <a16:creationId xmlns:a16="http://schemas.microsoft.com/office/drawing/2014/main" id="{9165035D-FF03-4278-953E-6B2D61F17F51}"/>
                </a:ext>
              </a:extLst>
            </p:cNvPr>
            <p:cNvSpPr/>
            <p:nvPr/>
          </p:nvSpPr>
          <p:spPr>
            <a:xfrm rot="10800000">
              <a:off x="7585484" y="3444187"/>
              <a:ext cx="778768" cy="1241425"/>
            </a:xfrm>
            <a:prstGeom prst="downArrow">
              <a:avLst>
                <a:gd name="adj1" fmla="val 31062"/>
                <a:gd name="adj2" fmla="val 74620"/>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 name="Group 9">
            <a:extLst>
              <a:ext uri="{FF2B5EF4-FFF2-40B4-BE49-F238E27FC236}">
                <a16:creationId xmlns:a16="http://schemas.microsoft.com/office/drawing/2014/main" id="{19C5642D-DB4F-4484-B7DC-B00B5F90945E}"/>
              </a:ext>
            </a:extLst>
          </p:cNvPr>
          <p:cNvGrpSpPr/>
          <p:nvPr/>
        </p:nvGrpSpPr>
        <p:grpSpPr>
          <a:xfrm>
            <a:off x="7391450" y="1562100"/>
            <a:ext cx="1218456" cy="1866900"/>
            <a:chOff x="7391450" y="1562100"/>
            <a:chExt cx="1218456" cy="1866900"/>
          </a:xfrm>
        </p:grpSpPr>
        <p:pic>
          <p:nvPicPr>
            <p:cNvPr id="6" name="Picture 5">
              <a:extLst>
                <a:ext uri="{FF2B5EF4-FFF2-40B4-BE49-F238E27FC236}">
                  <a16:creationId xmlns:a16="http://schemas.microsoft.com/office/drawing/2014/main" id="{BE3A015E-2449-42EA-9F61-0D8AF9EFFCD9}"/>
                </a:ext>
              </a:extLst>
            </p:cNvPr>
            <p:cNvPicPr>
              <a:picLocks noChangeAspect="1"/>
            </p:cNvPicPr>
            <p:nvPr/>
          </p:nvPicPr>
          <p:blipFill rotWithShape="1">
            <a:blip r:embed="rId3">
              <a:extLst>
                <a:ext uri="{28A0092B-C50C-407E-A947-70E740481C1C}">
                  <a14:useLocalDpi xmlns:a14="http://schemas.microsoft.com/office/drawing/2010/main" val="0"/>
                </a:ext>
              </a:extLst>
            </a:blip>
            <a:srcRect l="18900" r="17139"/>
            <a:stretch/>
          </p:blipFill>
          <p:spPr>
            <a:xfrm>
              <a:off x="7391450" y="1562100"/>
              <a:ext cx="1218456" cy="1866900"/>
            </a:xfrm>
            <a:prstGeom prst="rect">
              <a:avLst/>
            </a:prstGeom>
          </p:spPr>
        </p:pic>
        <p:sp>
          <p:nvSpPr>
            <p:cNvPr id="3" name="Arrow: Down 2">
              <a:extLst>
                <a:ext uri="{FF2B5EF4-FFF2-40B4-BE49-F238E27FC236}">
                  <a16:creationId xmlns:a16="http://schemas.microsoft.com/office/drawing/2014/main" id="{44BB3DEB-ECFF-4CFC-953C-AF69745C929F}"/>
                </a:ext>
              </a:extLst>
            </p:cNvPr>
            <p:cNvSpPr/>
            <p:nvPr/>
          </p:nvSpPr>
          <p:spPr>
            <a:xfrm>
              <a:off x="7572164" y="2079563"/>
              <a:ext cx="778768" cy="1241425"/>
            </a:xfrm>
            <a:prstGeom prst="downArrow">
              <a:avLst>
                <a:gd name="adj1" fmla="val 31062"/>
                <a:gd name="adj2" fmla="val 7462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 name="Rectangle 11">
            <a:extLst>
              <a:ext uri="{FF2B5EF4-FFF2-40B4-BE49-F238E27FC236}">
                <a16:creationId xmlns:a16="http://schemas.microsoft.com/office/drawing/2014/main" id="{935C15DA-7BB0-494D-B872-C78D5D5F56C3}"/>
              </a:ext>
            </a:extLst>
          </p:cNvPr>
          <p:cNvSpPr/>
          <p:nvPr/>
        </p:nvSpPr>
        <p:spPr>
          <a:xfrm>
            <a:off x="2302267" y="224644"/>
            <a:ext cx="7772400" cy="646331"/>
          </a:xfrm>
          <a:prstGeom prst="rect">
            <a:avLst/>
          </a:prstGeom>
        </p:spPr>
        <p:txBody>
          <a:bodyPr wrap="square">
            <a:spAutoFit/>
          </a:bodyPr>
          <a:lstStyle/>
          <a:p>
            <a:pPr algn="ctr"/>
            <a:r>
              <a:rPr lang="en-US" sz="3600" dirty="0">
                <a:solidFill>
                  <a:srgbClr val="FF0000"/>
                </a:solidFill>
              </a:rPr>
              <a:t>Newton’s First Law</a:t>
            </a:r>
          </a:p>
        </p:txBody>
      </p:sp>
      <p:sp>
        <p:nvSpPr>
          <p:cNvPr id="8" name="TextBox 7">
            <a:extLst>
              <a:ext uri="{FF2B5EF4-FFF2-40B4-BE49-F238E27FC236}">
                <a16:creationId xmlns:a16="http://schemas.microsoft.com/office/drawing/2014/main" id="{611E55CE-1DF6-4345-946C-1D0985686E25}"/>
              </a:ext>
            </a:extLst>
          </p:cNvPr>
          <p:cNvSpPr txBox="1"/>
          <p:nvPr/>
        </p:nvSpPr>
        <p:spPr>
          <a:xfrm>
            <a:off x="609630" y="3429000"/>
            <a:ext cx="4416966" cy="2677656"/>
          </a:xfrm>
          <a:prstGeom prst="rect">
            <a:avLst/>
          </a:prstGeom>
          <a:noFill/>
        </p:spPr>
        <p:txBody>
          <a:bodyPr wrap="square" rtlCol="0">
            <a:spAutoFit/>
          </a:bodyPr>
          <a:lstStyle/>
          <a:p>
            <a:r>
              <a:rPr lang="en-US" sz="2800" dirty="0"/>
              <a:t>We should also note that since the table is not moving downward, the floor must be pushing upward to counteract the weight of the table and the vase…</a:t>
            </a:r>
          </a:p>
        </p:txBody>
      </p:sp>
    </p:spTree>
    <p:extLst>
      <p:ext uri="{BB962C8B-B14F-4D97-AF65-F5344CB8AC3E}">
        <p14:creationId xmlns:p14="http://schemas.microsoft.com/office/powerpoint/2010/main" val="1215625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2745</TotalTime>
  <Words>2037</Words>
  <Application>Microsoft Office PowerPoint</Application>
  <PresentationFormat>Widescreen</PresentationFormat>
  <Paragraphs>261</Paragraphs>
  <Slides>52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52</vt:i4>
      </vt:variant>
    </vt:vector>
  </HeadingPairs>
  <TitlesOfParts>
    <vt:vector size="58" baseType="lpstr">
      <vt:lpstr>Arial</vt:lpstr>
      <vt:lpstr>Calibri</vt:lpstr>
      <vt:lpstr>Calibri Light</vt:lpstr>
      <vt:lpstr>Times New Roman</vt:lpstr>
      <vt:lpstr>Wingdings 2</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Eberspeaker, Philip J. (WFF-8100)</dc:creator>
  <cp:lastModifiedBy>Philip Eberspeaker</cp:lastModifiedBy>
  <cp:revision>141</cp:revision>
  <dcterms:created xsi:type="dcterms:W3CDTF">2012-05-03T19:19:26Z</dcterms:created>
  <dcterms:modified xsi:type="dcterms:W3CDTF">2018-07-17T00:50:41Z</dcterms:modified>
</cp:coreProperties>
</file>